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65" r:id="rId4"/>
    <p:sldId id="266" r:id="rId5"/>
    <p:sldId id="262" r:id="rId6"/>
    <p:sldId id="264" r:id="rId7"/>
    <p:sldId id="263" r:id="rId8"/>
    <p:sldId id="258" r:id="rId9"/>
    <p:sldId id="26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8AB9-99B4-44A6-8105-F69DFE5BC691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B59B8-6CA3-460A-9E59-B4ECE8C2C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736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8AB9-99B4-44A6-8105-F69DFE5BC691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B59B8-6CA3-460A-9E59-B4ECE8C2C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644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8AB9-99B4-44A6-8105-F69DFE5BC691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B59B8-6CA3-460A-9E59-B4ECE8C2C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309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8AB9-99B4-44A6-8105-F69DFE5BC691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B59B8-6CA3-460A-9E59-B4ECE8C2CA0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8748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8AB9-99B4-44A6-8105-F69DFE5BC691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B59B8-6CA3-460A-9E59-B4ECE8C2C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8177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8AB9-99B4-44A6-8105-F69DFE5BC691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B59B8-6CA3-460A-9E59-B4ECE8C2C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79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8AB9-99B4-44A6-8105-F69DFE5BC691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B59B8-6CA3-460A-9E59-B4ECE8C2C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359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8AB9-99B4-44A6-8105-F69DFE5BC691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B59B8-6CA3-460A-9E59-B4ECE8C2C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2892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8AB9-99B4-44A6-8105-F69DFE5BC691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B59B8-6CA3-460A-9E59-B4ECE8C2C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478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8AB9-99B4-44A6-8105-F69DFE5BC691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B59B8-6CA3-460A-9E59-B4ECE8C2C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1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8AB9-99B4-44A6-8105-F69DFE5BC691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B59B8-6CA3-460A-9E59-B4ECE8C2C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293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8AB9-99B4-44A6-8105-F69DFE5BC691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B59B8-6CA3-460A-9E59-B4ECE8C2C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014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8AB9-99B4-44A6-8105-F69DFE5BC691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B59B8-6CA3-460A-9E59-B4ECE8C2C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301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8AB9-99B4-44A6-8105-F69DFE5BC691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B59B8-6CA3-460A-9E59-B4ECE8C2C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723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8AB9-99B4-44A6-8105-F69DFE5BC691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B59B8-6CA3-460A-9E59-B4ECE8C2C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778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8AB9-99B4-44A6-8105-F69DFE5BC691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B59B8-6CA3-460A-9E59-B4ECE8C2C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575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8AB9-99B4-44A6-8105-F69DFE5BC691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B59B8-6CA3-460A-9E59-B4ECE8C2C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58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9418AB9-99B4-44A6-8105-F69DFE5BC691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B59B8-6CA3-460A-9E59-B4ECE8C2C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2043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3778" y="141514"/>
            <a:ext cx="8825658" cy="3329581"/>
          </a:xfrm>
        </p:spPr>
        <p:txBody>
          <a:bodyPr/>
          <a:lstStyle/>
          <a:p>
            <a:pPr algn="ctr"/>
            <a:r>
              <a:rPr lang="en-US" altLang="zh-CN" sz="9600" dirty="0" smtClean="0">
                <a:latin typeface="KaiTi" panose="02010609060101010101" pitchFamily="49" charset="-122"/>
                <a:ea typeface="KaiTi" panose="02010609060101010101" pitchFamily="49" charset="-122"/>
              </a:rPr>
              <a:t>《</a:t>
            </a:r>
            <a:r>
              <a:rPr lang="zh-CN" altLang="en-US" sz="9600" dirty="0" smtClean="0">
                <a:latin typeface="KaiTi" panose="02010609060101010101" pitchFamily="49" charset="-122"/>
                <a:ea typeface="KaiTi" panose="02010609060101010101" pitchFamily="49" charset="-122"/>
              </a:rPr>
              <a:t>集合</a:t>
            </a:r>
            <a:r>
              <a:rPr lang="en-US" altLang="zh-CN" sz="9600" dirty="0" smtClean="0">
                <a:latin typeface="KaiTi" panose="02010609060101010101" pitchFamily="49" charset="-122"/>
                <a:ea typeface="KaiTi" panose="02010609060101010101" pitchFamily="49" charset="-122"/>
              </a:rPr>
              <a:t>》</a:t>
            </a:r>
            <a:endParaRPr lang="en-US" sz="96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33778" y="3601723"/>
            <a:ext cx="8825658" cy="861420"/>
          </a:xfrm>
        </p:spPr>
        <p:txBody>
          <a:bodyPr>
            <a:normAutofit/>
          </a:bodyPr>
          <a:lstStyle/>
          <a:p>
            <a:pPr algn="ctr"/>
            <a:r>
              <a:rPr lang="zh-CN" altLang="en-US" sz="3200" dirty="0" smtClean="0"/>
              <a:t>楊偉傑 資管四 </a:t>
            </a:r>
            <a:r>
              <a:rPr lang="en-US" altLang="zh-CN" sz="3200" dirty="0" smtClean="0"/>
              <a:t>103213051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4265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3568" y="544158"/>
            <a:ext cx="9404723" cy="1400530"/>
          </a:xfrm>
        </p:spPr>
        <p:txBody>
          <a:bodyPr/>
          <a:lstStyle/>
          <a:p>
            <a:r>
              <a:rPr lang="zh-CN" altLang="en-US" sz="9600" dirty="0" smtClean="0">
                <a:latin typeface="KaiTi" panose="02010609060101010101" pitchFamily="49" charset="-122"/>
                <a:ea typeface="KaiTi" panose="02010609060101010101" pitchFamily="49" charset="-122"/>
              </a:rPr>
              <a:t>目錄</a:t>
            </a:r>
            <a:endParaRPr lang="en-US" sz="96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5201" y="2261923"/>
            <a:ext cx="8946541" cy="4195481"/>
          </a:xfrm>
        </p:spPr>
        <p:txBody>
          <a:bodyPr>
            <a:normAutofit/>
          </a:bodyPr>
          <a:lstStyle/>
          <a:p>
            <a:r>
              <a:rPr lang="zh-CN" altLang="en-US" sz="2400" dirty="0" smtClean="0"/>
              <a:t>基本介紹</a:t>
            </a:r>
            <a:endParaRPr lang="en-US" altLang="zh-CN" sz="2400" dirty="0" smtClean="0"/>
          </a:p>
          <a:p>
            <a:r>
              <a:rPr lang="zh-CN" altLang="en-US" sz="2400" dirty="0" smtClean="0"/>
              <a:t>集合小歷史</a:t>
            </a:r>
            <a:endParaRPr lang="en-US" altLang="zh-CN" sz="2400" dirty="0" smtClean="0"/>
          </a:p>
          <a:p>
            <a:r>
              <a:rPr lang="zh-CN" altLang="en-US" sz="2400" dirty="0" smtClean="0"/>
              <a:t>集</a:t>
            </a:r>
            <a:r>
              <a:rPr lang="zh-CN" altLang="en-US" sz="2400" dirty="0"/>
              <a:t>合</a:t>
            </a:r>
            <a:r>
              <a:rPr lang="zh-CN" altLang="en-US" sz="2400" dirty="0" smtClean="0"/>
              <a:t>的項目介紹</a:t>
            </a:r>
            <a:endParaRPr lang="en-US" altLang="zh-CN" sz="2400" dirty="0" smtClean="0"/>
          </a:p>
          <a:p>
            <a:r>
              <a:rPr lang="zh-CN" altLang="en-US" sz="2400" dirty="0"/>
              <a:t>理髮</a:t>
            </a:r>
            <a:r>
              <a:rPr lang="zh-CN" altLang="en-US" sz="2400" dirty="0" smtClean="0"/>
              <a:t>師悖論</a:t>
            </a:r>
            <a:endParaRPr lang="en-US" altLang="zh-CN" sz="2400" dirty="0" smtClean="0"/>
          </a:p>
          <a:p>
            <a:r>
              <a:rPr lang="zh-CN" altLang="en-US" sz="2400" dirty="0"/>
              <a:t>結語</a:t>
            </a:r>
            <a:endParaRPr lang="en-US" altLang="zh-CN" sz="2400" dirty="0" smtClean="0"/>
          </a:p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843211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6600" dirty="0" smtClean="0">
                <a:latin typeface="KaiTi" panose="02010609060101010101" pitchFamily="49" charset="-122"/>
                <a:ea typeface="KaiTi" panose="02010609060101010101" pitchFamily="49" charset="-122"/>
              </a:rPr>
              <a:t>基本介紹</a:t>
            </a:r>
            <a:endParaRPr lang="en-US" sz="66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 smtClean="0"/>
              <a:t>集合</a:t>
            </a:r>
            <a:r>
              <a:rPr lang="en-US" altLang="zh-CN" sz="2800" dirty="0" smtClean="0"/>
              <a:t>(set)</a:t>
            </a:r>
            <a:r>
              <a:rPr lang="zh-CN" altLang="en-US" sz="2800" dirty="0" smtClean="0"/>
              <a:t>由一對東西所組合成的群體。</a:t>
            </a:r>
            <a:endParaRPr lang="en-US" altLang="zh-CN" sz="2800" dirty="0" smtClean="0"/>
          </a:p>
          <a:p>
            <a:r>
              <a:rPr lang="zh-CN" altLang="en-US" sz="2800" dirty="0"/>
              <a:t>包</a:t>
            </a:r>
            <a:r>
              <a:rPr lang="zh-CN" altLang="en-US" sz="2800" dirty="0" smtClean="0"/>
              <a:t>含集合、元素（或稱成員）、關係等最基本的數學觀念。</a:t>
            </a:r>
            <a:endParaRPr lang="en-US" altLang="zh-CN" sz="2800" dirty="0" smtClean="0"/>
          </a:p>
          <a:p>
            <a:r>
              <a:rPr lang="zh-CN" altLang="en-US" sz="2800" dirty="0" smtClean="0"/>
              <a:t>是所有數學中最基本的基礎。</a:t>
            </a:r>
            <a:endParaRPr lang="en-US" altLang="zh-CN" sz="2800" dirty="0" smtClean="0"/>
          </a:p>
          <a:p>
            <a:r>
              <a:rPr lang="zh-CN" altLang="en-US" sz="2800" dirty="0"/>
              <a:t>研</a:t>
            </a:r>
            <a:r>
              <a:rPr lang="zh-CN" altLang="en-US" sz="2800" dirty="0" smtClean="0"/>
              <a:t>究其中奧妙的數論稱為</a:t>
            </a:r>
            <a:r>
              <a:rPr lang="en-US" altLang="zh-CN" sz="2800" dirty="0" smtClean="0"/>
              <a:t>【</a:t>
            </a:r>
            <a:r>
              <a:rPr lang="zh-CN" altLang="en-US" sz="2800" dirty="0" smtClean="0"/>
              <a:t>集合論</a:t>
            </a:r>
            <a:r>
              <a:rPr lang="en-US" altLang="zh-CN" sz="2800" dirty="0" smtClean="0"/>
              <a:t>】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46760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6600" dirty="0" smtClean="0">
                <a:latin typeface="KaiTi" panose="02010609060101010101" pitchFamily="49" charset="-122"/>
                <a:ea typeface="KaiTi" panose="02010609060101010101" pitchFamily="49" charset="-122"/>
              </a:rPr>
              <a:t>集合的小歷史</a:t>
            </a:r>
            <a:endParaRPr lang="en-US" sz="66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 smtClean="0"/>
              <a:t>在</a:t>
            </a:r>
            <a:r>
              <a:rPr lang="en-US" altLang="zh-CN" sz="2800" dirty="0" smtClean="0"/>
              <a:t>1870</a:t>
            </a:r>
            <a:r>
              <a:rPr lang="zh-CN" altLang="en-US" sz="2800" dirty="0" smtClean="0"/>
              <a:t>年代開始有集合論研究，但只是一堆物件構成整體的自證概念，並無形式化定義。</a:t>
            </a:r>
            <a:endParaRPr lang="en-US" altLang="zh-CN" sz="2800" dirty="0" smtClean="0"/>
          </a:p>
          <a:p>
            <a:r>
              <a:rPr lang="zh-CN" altLang="en-US" sz="2800" dirty="0"/>
              <a:t>也</a:t>
            </a:r>
            <a:r>
              <a:rPr lang="zh-CN" altLang="en-US" sz="2800" dirty="0" smtClean="0"/>
              <a:t>稱樸素集合論。</a:t>
            </a:r>
            <a:endParaRPr lang="en-US" altLang="zh-CN" sz="2800" dirty="0" smtClean="0"/>
          </a:p>
          <a:p>
            <a:r>
              <a:rPr lang="zh-CN" altLang="en-US" sz="2800" dirty="0"/>
              <a:t>發</a:t>
            </a:r>
            <a:r>
              <a:rPr lang="zh-CN" altLang="en-US" sz="2800" dirty="0" smtClean="0"/>
              <a:t>現樸素集合論產生</a:t>
            </a:r>
            <a:r>
              <a:rPr lang="zh-TW" altLang="en-US" sz="2800" dirty="0"/>
              <a:t>悖</a:t>
            </a:r>
            <a:r>
              <a:rPr lang="zh-TW" altLang="en-US" sz="2800" dirty="0" smtClean="0"/>
              <a:t>論</a:t>
            </a:r>
            <a:r>
              <a:rPr lang="zh-CN" altLang="en-US" sz="2800" dirty="0" smtClean="0"/>
              <a:t>後，</a:t>
            </a:r>
            <a:r>
              <a:rPr lang="en-US" altLang="zh-CN" sz="2800" dirty="0" smtClean="0"/>
              <a:t>20</a:t>
            </a:r>
            <a:r>
              <a:rPr lang="zh-CN" altLang="en-US" sz="2800" dirty="0" smtClean="0"/>
              <a:t>世紀初有人提出公理化集合論。</a:t>
            </a:r>
            <a:endParaRPr lang="en-US" altLang="zh-CN" sz="2800" dirty="0" smtClean="0"/>
          </a:p>
          <a:p>
            <a:r>
              <a:rPr lang="zh-CN" altLang="en-US" sz="2800" dirty="0" smtClean="0"/>
              <a:t>最有名的為選擇公理和</a:t>
            </a:r>
            <a:r>
              <a:rPr lang="en-US" altLang="zh-CN" sz="2800" dirty="0" smtClean="0"/>
              <a:t>ZFC</a:t>
            </a:r>
            <a:r>
              <a:rPr lang="zh-CN" altLang="en-US" sz="2800" dirty="0" smtClean="0"/>
              <a:t>公理。</a:t>
            </a:r>
            <a:endParaRPr lang="en-US" altLang="zh-CN" sz="2800" dirty="0" smtClean="0"/>
          </a:p>
        </p:txBody>
      </p:sp>
    </p:spTree>
    <p:extLst>
      <p:ext uri="{BB962C8B-B14F-4D97-AF65-F5344CB8AC3E}">
        <p14:creationId xmlns:p14="http://schemas.microsoft.com/office/powerpoint/2010/main" val="176306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8000" dirty="0" smtClean="0">
                <a:latin typeface="KaiTi" panose="02010609060101010101" pitchFamily="49" charset="-122"/>
                <a:ea typeface="KaiTi" panose="02010609060101010101" pitchFamily="49" charset="-122"/>
              </a:rPr>
              <a:t>集合項目</a:t>
            </a:r>
            <a:r>
              <a:rPr lang="en-US" altLang="zh-CN" sz="8000" dirty="0" smtClean="0">
                <a:latin typeface="KaiTi" panose="02010609060101010101" pitchFamily="49" charset="-122"/>
                <a:ea typeface="KaiTi" panose="02010609060101010101" pitchFamily="49" charset="-122"/>
              </a:rPr>
              <a:t>(1)</a:t>
            </a:r>
            <a:endParaRPr lang="en-US" sz="80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10365877" cy="4195481"/>
          </a:xfrm>
        </p:spPr>
        <p:txBody>
          <a:bodyPr>
            <a:normAutofit/>
          </a:bodyPr>
          <a:lstStyle/>
          <a:p>
            <a:r>
              <a:rPr lang="zh-CN" altLang="en-US" sz="2200" dirty="0" smtClean="0"/>
              <a:t>分別有：空集、聯集、相對差集、對稱差、交集、笛卡爾積、冪集。</a:t>
            </a:r>
            <a:endParaRPr lang="en-US" altLang="zh-CN" sz="2200" dirty="0" smtClean="0"/>
          </a:p>
          <a:p>
            <a:r>
              <a:rPr lang="zh-CN" altLang="en-US" sz="2200" dirty="0"/>
              <a:t>空</a:t>
            </a:r>
            <a:r>
              <a:rPr lang="zh-CN" altLang="en-US" sz="2200" dirty="0" smtClean="0"/>
              <a:t>集為在任何的集合中沒有任何的元素。</a:t>
            </a:r>
            <a:endParaRPr lang="en-US" altLang="zh-CN" sz="2200" dirty="0" smtClean="0"/>
          </a:p>
          <a:p>
            <a:r>
              <a:rPr lang="zh-CN" altLang="en-US" sz="2200" dirty="0"/>
              <a:t>聯</a:t>
            </a:r>
            <a:r>
              <a:rPr lang="zh-CN" altLang="en-US" sz="2200" dirty="0" smtClean="0"/>
              <a:t>集為會有兩個或以上的集合中出現的所有元素，如集合</a:t>
            </a:r>
            <a:r>
              <a:rPr lang="en-US" altLang="zh-CN" sz="2200" dirty="0" smtClean="0"/>
              <a:t>A={1,2,3}, </a:t>
            </a:r>
            <a:r>
              <a:rPr lang="zh-CN" altLang="en-US" sz="2200" dirty="0" smtClean="0"/>
              <a:t>集合</a:t>
            </a:r>
            <a:r>
              <a:rPr lang="en-US" altLang="zh-CN" sz="2200" dirty="0" smtClean="0"/>
              <a:t>B={2,3,4}, </a:t>
            </a:r>
            <a:r>
              <a:rPr lang="zh-CN" altLang="en-US" sz="2200" dirty="0" smtClean="0"/>
              <a:t>那麼聯集就為</a:t>
            </a:r>
            <a:r>
              <a:rPr lang="en-US" altLang="zh-CN" sz="2200" dirty="0" smtClean="0"/>
              <a:t>{1,2,3,4}</a:t>
            </a:r>
            <a:r>
              <a:rPr lang="zh-CN" altLang="en-US" sz="2200" dirty="0" smtClean="0"/>
              <a:t>。</a:t>
            </a:r>
            <a:endParaRPr lang="en-US" altLang="zh-CN" sz="2200" dirty="0" smtClean="0"/>
          </a:p>
          <a:p>
            <a:r>
              <a:rPr lang="zh-CN" altLang="en-US" sz="2200" dirty="0"/>
              <a:t>相對</a:t>
            </a:r>
            <a:r>
              <a:rPr lang="zh-CN" altLang="en-US" sz="2200" dirty="0" smtClean="0"/>
              <a:t>差為集合</a:t>
            </a:r>
            <a:r>
              <a:rPr lang="en-US" altLang="zh-CN" sz="2200" dirty="0" smtClean="0"/>
              <a:t>U</a:t>
            </a:r>
            <a:r>
              <a:rPr lang="zh-CN" altLang="en-US" sz="2200" dirty="0" smtClean="0"/>
              <a:t>存在的元素，但不存在集合</a:t>
            </a:r>
            <a:r>
              <a:rPr lang="en-US" altLang="zh-CN" sz="2200" dirty="0" smtClean="0"/>
              <a:t>A</a:t>
            </a:r>
            <a:r>
              <a:rPr lang="zh-CN" altLang="en-US" sz="2200" dirty="0" smtClean="0"/>
              <a:t>中，如</a:t>
            </a:r>
            <a:r>
              <a:rPr lang="en-US" altLang="en-US" sz="2200" dirty="0" err="1" smtClean="0">
                <a:latin typeface="Arial" panose="020B0604020202020204" pitchFamily="34" charset="0"/>
              </a:rPr>
              <a:t>相對差集</a:t>
            </a:r>
            <a:r>
              <a:rPr lang="en-US" altLang="zh-CN" sz="2200" dirty="0" smtClean="0">
                <a:latin typeface="Arial" panose="020B0604020202020204" pitchFamily="34" charset="0"/>
              </a:rPr>
              <a:t>{1,2,3}\{2,3,4}</a:t>
            </a:r>
            <a:r>
              <a:rPr lang="en-US" altLang="en-US" sz="2200" dirty="0" smtClean="0">
                <a:latin typeface="Arial" panose="020B0604020202020204" pitchFamily="34" charset="0"/>
              </a:rPr>
              <a:t>  為{1}</a:t>
            </a:r>
          </a:p>
          <a:p>
            <a:r>
              <a:rPr lang="zh-CN" altLang="en-US" sz="2200" dirty="0"/>
              <a:t>對稱差是指兩個集合中各只出現在一邊的元素，如集合</a:t>
            </a:r>
            <a:r>
              <a:rPr lang="en-US" altLang="zh-CN" sz="2200" dirty="0"/>
              <a:t>A={1,2,3}</a:t>
            </a:r>
            <a:r>
              <a:rPr lang="zh-CN" altLang="en-US" sz="2200" dirty="0"/>
              <a:t>與集合</a:t>
            </a:r>
            <a:r>
              <a:rPr lang="en-US" altLang="zh-CN" sz="2200" dirty="0"/>
              <a:t>B={2,3,4}</a:t>
            </a:r>
            <a:r>
              <a:rPr lang="zh-CN" altLang="en-US" sz="2200" dirty="0"/>
              <a:t>的對稱差為</a:t>
            </a:r>
            <a:r>
              <a:rPr lang="en-US" altLang="zh-CN" sz="2200" dirty="0"/>
              <a:t>{1</a:t>
            </a:r>
            <a:r>
              <a:rPr lang="zh-CN" altLang="en-US" sz="2200" dirty="0"/>
              <a:t>和</a:t>
            </a:r>
            <a:r>
              <a:rPr lang="en-US" altLang="zh-CN" sz="2200" dirty="0"/>
              <a:t>4}</a:t>
            </a:r>
            <a:r>
              <a:rPr lang="zh-CN" altLang="en-US" sz="2200" dirty="0"/>
              <a:t>。</a:t>
            </a:r>
            <a:endParaRPr lang="en-US" altLang="zh-CN" sz="2200" dirty="0"/>
          </a:p>
          <a:p>
            <a:endParaRPr lang="en-US" altLang="zh-CN" sz="2200" b="1" dirty="0" smtClean="0"/>
          </a:p>
        </p:txBody>
      </p:sp>
      <p:sp>
        <p:nvSpPr>
          <p:cNvPr id="9" name="AutoShape 6" descr="{\displaystyle \{1,2,3\}\backslash \{2,3,4\}}"/>
          <p:cNvSpPr>
            <a:spLocks noChangeAspect="1" noChangeArrowheads="1"/>
          </p:cNvSpPr>
          <p:nvPr/>
        </p:nvSpPr>
        <p:spPr bwMode="auto">
          <a:xfrm>
            <a:off x="10699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 descr="{\displaystyle \{1\}}"/>
          <p:cNvSpPr>
            <a:spLocks noChangeAspect="1" noChangeArrowheads="1"/>
          </p:cNvSpPr>
          <p:nvPr/>
        </p:nvSpPr>
        <p:spPr bwMode="auto">
          <a:xfrm>
            <a:off x="14382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8" descr="{\displaystyle \{2,3,4\}\backslash \{1,2,3\}}"/>
          <p:cNvSpPr>
            <a:spLocks noChangeAspect="1" noChangeArrowheads="1"/>
          </p:cNvSpPr>
          <p:nvPr/>
        </p:nvSpPr>
        <p:spPr bwMode="auto">
          <a:xfrm>
            <a:off x="294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9" descr="{\displaystyle {4}}"/>
          <p:cNvSpPr>
            <a:spLocks noChangeAspect="1" noChangeArrowheads="1"/>
          </p:cNvSpPr>
          <p:nvPr/>
        </p:nvSpPr>
        <p:spPr bwMode="auto">
          <a:xfrm>
            <a:off x="33178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232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545" y="309026"/>
            <a:ext cx="9404723" cy="1400530"/>
          </a:xfrm>
        </p:spPr>
        <p:txBody>
          <a:bodyPr/>
          <a:lstStyle/>
          <a:p>
            <a:r>
              <a:rPr lang="zh-CN" altLang="en-US" sz="8000" dirty="0">
                <a:latin typeface="KaiTi" panose="02010609060101010101" pitchFamily="49" charset="-122"/>
                <a:ea typeface="KaiTi" panose="02010609060101010101" pitchFamily="49" charset="-122"/>
              </a:rPr>
              <a:t>集合項</a:t>
            </a:r>
            <a:r>
              <a:rPr lang="zh-CN" altLang="en-US" sz="8000" dirty="0" smtClean="0">
                <a:latin typeface="KaiTi" panose="02010609060101010101" pitchFamily="49" charset="-122"/>
                <a:ea typeface="KaiTi" panose="02010609060101010101" pitchFamily="49" charset="-122"/>
              </a:rPr>
              <a:t>目</a:t>
            </a:r>
            <a:r>
              <a:rPr lang="en-US" altLang="zh-CN" sz="8000" dirty="0" smtClean="0">
                <a:latin typeface="KaiTi" panose="02010609060101010101" pitchFamily="49" charset="-122"/>
                <a:ea typeface="KaiTi" panose="02010609060101010101" pitchFamily="49" charset="-122"/>
              </a:rPr>
              <a:t>(2)</a:t>
            </a:r>
            <a:endParaRPr lang="en-US" sz="80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7635" y="1961478"/>
            <a:ext cx="8946541" cy="4195481"/>
          </a:xfrm>
        </p:spPr>
        <p:txBody>
          <a:bodyPr>
            <a:noAutofit/>
          </a:bodyPr>
          <a:lstStyle/>
          <a:p>
            <a:r>
              <a:rPr lang="zh-CN" altLang="en-US" sz="2200" dirty="0" smtClean="0"/>
              <a:t>交集為兩個集合中同時存在的元素，比如集合</a:t>
            </a:r>
            <a:r>
              <a:rPr lang="en-US" altLang="zh-CN" sz="2200" dirty="0" smtClean="0"/>
              <a:t>{1,2,3}</a:t>
            </a:r>
            <a:r>
              <a:rPr lang="zh-CN" altLang="en-US" sz="2200" dirty="0" smtClean="0"/>
              <a:t>和</a:t>
            </a:r>
            <a:r>
              <a:rPr lang="en-US" altLang="zh-CN" sz="2200" dirty="0" smtClean="0"/>
              <a:t>{2,3,4}</a:t>
            </a:r>
            <a:r>
              <a:rPr lang="zh-CN" altLang="en-US" sz="2200" dirty="0" smtClean="0"/>
              <a:t>的交集為</a:t>
            </a:r>
            <a:r>
              <a:rPr lang="en-US" altLang="zh-CN" sz="2200" dirty="0" smtClean="0"/>
              <a:t>{2,3}</a:t>
            </a:r>
            <a:r>
              <a:rPr lang="zh-CN" altLang="en-US" sz="2200" dirty="0" smtClean="0"/>
              <a:t>。</a:t>
            </a:r>
            <a:endParaRPr lang="en-US" altLang="zh-CN" sz="2200" dirty="0" smtClean="0"/>
          </a:p>
          <a:p>
            <a:r>
              <a:rPr lang="zh-CN" altLang="en-US" sz="2200" dirty="0" smtClean="0"/>
              <a:t>笛</a:t>
            </a:r>
            <a:r>
              <a:rPr lang="zh-CN" altLang="en-US" sz="2200" dirty="0"/>
              <a:t>卡</a:t>
            </a:r>
            <a:r>
              <a:rPr lang="zh-CN" altLang="en-US" sz="2200" dirty="0" smtClean="0"/>
              <a:t>爾積是由所有有可能需對</a:t>
            </a:r>
            <a:r>
              <a:rPr lang="en-US" altLang="zh-CN" sz="2200" dirty="0" smtClean="0"/>
              <a:t>(</a:t>
            </a:r>
            <a:r>
              <a:rPr lang="en-US" altLang="zh-CN" sz="2200" dirty="0" err="1" smtClean="0"/>
              <a:t>a,b</a:t>
            </a:r>
            <a:r>
              <a:rPr lang="en-US" altLang="zh-CN" sz="2200" dirty="0" smtClean="0"/>
              <a:t>)</a:t>
            </a:r>
            <a:r>
              <a:rPr lang="zh-CN" altLang="en-US" sz="2200" dirty="0" smtClean="0"/>
              <a:t>形成的集合。如集合</a:t>
            </a:r>
            <a:r>
              <a:rPr lang="en-US" altLang="zh-CN" sz="2200" dirty="0" smtClean="0"/>
              <a:t>{</a:t>
            </a:r>
            <a:r>
              <a:rPr lang="en-US" altLang="zh-CN" sz="2200" dirty="0" err="1" smtClean="0"/>
              <a:t>a,b</a:t>
            </a:r>
            <a:r>
              <a:rPr lang="en-US" altLang="zh-CN" sz="2200" dirty="0" smtClean="0"/>
              <a:t>}</a:t>
            </a:r>
            <a:r>
              <a:rPr lang="zh-CN" altLang="en-US" sz="2200" dirty="0" smtClean="0"/>
              <a:t>和</a:t>
            </a:r>
            <a:r>
              <a:rPr lang="en-US" altLang="zh-CN" sz="2200" dirty="0" smtClean="0"/>
              <a:t>{</a:t>
            </a:r>
            <a:r>
              <a:rPr lang="en-US" altLang="zh-CN" sz="2200" dirty="0" err="1" smtClean="0"/>
              <a:t>red,white</a:t>
            </a:r>
            <a:r>
              <a:rPr lang="en-US" altLang="zh-CN" sz="2200" dirty="0" smtClean="0"/>
              <a:t>}</a:t>
            </a:r>
            <a:r>
              <a:rPr lang="zh-CN" altLang="en-US" sz="2200" dirty="0" smtClean="0"/>
              <a:t>的所有可能組合為</a:t>
            </a:r>
            <a:r>
              <a:rPr lang="en-US" altLang="zh-CN" sz="2200" dirty="0" smtClean="0"/>
              <a:t>: {</a:t>
            </a:r>
            <a:r>
              <a:rPr lang="en-US" altLang="zh-CN" sz="2200" dirty="0" err="1" smtClean="0"/>
              <a:t>a,red</a:t>
            </a:r>
            <a:r>
              <a:rPr lang="en-US" altLang="zh-CN" sz="2200" dirty="0" smtClean="0"/>
              <a:t>}</a:t>
            </a:r>
            <a:r>
              <a:rPr lang="zh-CN" altLang="en-US" sz="2200" dirty="0" smtClean="0"/>
              <a:t>、</a:t>
            </a:r>
            <a:r>
              <a:rPr lang="en-US" altLang="zh-CN" sz="2200" dirty="0" smtClean="0"/>
              <a:t>{</a:t>
            </a:r>
            <a:r>
              <a:rPr lang="en-US" altLang="zh-CN" sz="2200" dirty="0" err="1" smtClean="0"/>
              <a:t>a,white</a:t>
            </a:r>
            <a:r>
              <a:rPr lang="en-US" altLang="zh-CN" sz="2200" dirty="0" smtClean="0"/>
              <a:t>}</a:t>
            </a:r>
            <a:r>
              <a:rPr lang="zh-CN" altLang="en-US" sz="2200" dirty="0" smtClean="0"/>
              <a:t>、</a:t>
            </a:r>
            <a:r>
              <a:rPr lang="en-US" altLang="zh-CN" sz="2200" dirty="0" smtClean="0"/>
              <a:t>{</a:t>
            </a:r>
            <a:r>
              <a:rPr lang="en-US" altLang="zh-CN" sz="2200" dirty="0" err="1" smtClean="0"/>
              <a:t>b,red</a:t>
            </a:r>
            <a:r>
              <a:rPr lang="en-US" altLang="zh-CN" sz="2200" dirty="0" smtClean="0"/>
              <a:t>}</a:t>
            </a:r>
            <a:r>
              <a:rPr lang="zh-CN" altLang="en-US" sz="2200" dirty="0" smtClean="0"/>
              <a:t>、</a:t>
            </a:r>
            <a:r>
              <a:rPr lang="en-US" altLang="zh-CN" sz="2200" dirty="0" smtClean="0"/>
              <a:t>{</a:t>
            </a:r>
            <a:r>
              <a:rPr lang="en-US" altLang="zh-CN" sz="2200" dirty="0" err="1" smtClean="0"/>
              <a:t>b,white</a:t>
            </a:r>
            <a:r>
              <a:rPr lang="en-US" altLang="zh-CN" sz="2200" dirty="0" smtClean="0"/>
              <a:t>}</a:t>
            </a:r>
          </a:p>
          <a:p>
            <a:r>
              <a:rPr lang="zh-CN" altLang="en-US" sz="2200" dirty="0"/>
              <a:t>冪</a:t>
            </a:r>
            <a:r>
              <a:rPr lang="zh-CN" altLang="en-US" sz="2200" dirty="0" smtClean="0"/>
              <a:t>集，是集合</a:t>
            </a:r>
            <a:r>
              <a:rPr lang="en-US" altLang="zh-CN" sz="2200" dirty="0" smtClean="0"/>
              <a:t>A</a:t>
            </a:r>
            <a:r>
              <a:rPr lang="zh-CN" altLang="en-US" sz="2200" dirty="0" smtClean="0"/>
              <a:t>中所有的子集合，如集合</a:t>
            </a:r>
            <a:r>
              <a:rPr lang="en-US" altLang="zh-CN" sz="2200" dirty="0" smtClean="0"/>
              <a:t>{1,2}</a:t>
            </a:r>
            <a:r>
              <a:rPr lang="zh-CN" altLang="en-US" sz="2200" dirty="0" smtClean="0"/>
              <a:t>的冪集為</a:t>
            </a:r>
            <a:r>
              <a:rPr lang="en-US" altLang="zh-CN" sz="2200" dirty="0" smtClean="0"/>
              <a:t>{{ }, {1}, {2}, {1,2}}</a:t>
            </a:r>
            <a:r>
              <a:rPr lang="zh-CN" altLang="en-US" sz="2200" dirty="0" smtClean="0"/>
              <a:t>。</a:t>
            </a:r>
            <a:endParaRPr lang="en-US" altLang="zh-CN" sz="2200" dirty="0" smtClean="0"/>
          </a:p>
          <a:p>
            <a:r>
              <a:rPr lang="zh-CN" altLang="en-US" sz="2200" dirty="0"/>
              <a:t>還</a:t>
            </a:r>
            <a:r>
              <a:rPr lang="zh-CN" altLang="en-US" sz="2200" dirty="0" smtClean="0"/>
              <a:t>有許多集合如泛集、整數集、實數集、傳遞集合、不可數集等都是集合會用到的項目。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010651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8000" dirty="0" smtClean="0">
                <a:latin typeface="KaiTi" panose="02010609060101010101" pitchFamily="49" charset="-122"/>
                <a:ea typeface="KaiTi" panose="02010609060101010101" pitchFamily="49" charset="-122"/>
              </a:rPr>
              <a:t>理髮師悖論</a:t>
            </a:r>
            <a:endParaRPr lang="en-US" sz="80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https://www.youtube.com/watch?v=l14F_VRXv-c</a:t>
            </a:r>
          </a:p>
        </p:txBody>
      </p:sp>
    </p:spTree>
    <p:extLst>
      <p:ext uri="{BB962C8B-B14F-4D97-AF65-F5344CB8AC3E}">
        <p14:creationId xmlns:p14="http://schemas.microsoft.com/office/powerpoint/2010/main" val="2142051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9071" y="2751781"/>
            <a:ext cx="9404723" cy="1400530"/>
          </a:xfrm>
        </p:spPr>
        <p:txBody>
          <a:bodyPr/>
          <a:lstStyle/>
          <a:p>
            <a:pPr algn="ctr"/>
            <a:r>
              <a:rPr lang="zh-CN" altLang="en-US" sz="9600" dirty="0" smtClean="0">
                <a:latin typeface="KaiTi" panose="02010609060101010101" pitchFamily="49" charset="-122"/>
                <a:ea typeface="KaiTi" panose="02010609060101010101" pitchFamily="49" charset="-122"/>
              </a:rPr>
              <a:t>結語</a:t>
            </a:r>
            <a:endParaRPr lang="en-US" sz="96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8592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825" y="2712593"/>
            <a:ext cx="9404723" cy="1400530"/>
          </a:xfrm>
        </p:spPr>
        <p:txBody>
          <a:bodyPr/>
          <a:lstStyle/>
          <a:p>
            <a:pPr algn="ctr"/>
            <a:r>
              <a:rPr lang="zh-CN" altLang="en-US" sz="9600" dirty="0">
                <a:latin typeface="KaiTi" panose="02010609060101010101" pitchFamily="49" charset="-122"/>
                <a:ea typeface="KaiTi" panose="02010609060101010101" pitchFamily="49" charset="-122"/>
              </a:rPr>
              <a:t>感謝聆聽</a:t>
            </a:r>
            <a:endParaRPr lang="en-US" sz="96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18481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99</TotalTime>
  <Words>574</Words>
  <Application>Microsoft Office PowerPoint</Application>
  <PresentationFormat>Widescreen</PresentationFormat>
  <Paragraphs>33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KaiTi</vt:lpstr>
      <vt:lpstr>宋体</vt:lpstr>
      <vt:lpstr>新細明體</vt:lpstr>
      <vt:lpstr>Arial</vt:lpstr>
      <vt:lpstr>Century Gothic</vt:lpstr>
      <vt:lpstr>Wingdings 3</vt:lpstr>
      <vt:lpstr>Ion</vt:lpstr>
      <vt:lpstr>《集合》</vt:lpstr>
      <vt:lpstr>目錄</vt:lpstr>
      <vt:lpstr>基本介紹</vt:lpstr>
      <vt:lpstr>集合的小歷史</vt:lpstr>
      <vt:lpstr>集合項目(1)</vt:lpstr>
      <vt:lpstr>集合項目(2)</vt:lpstr>
      <vt:lpstr>理髮師悖論</vt:lpstr>
      <vt:lpstr>結語</vt:lpstr>
      <vt:lpstr>感謝聆聽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《集合論》</dc:title>
  <dc:creator>Wei Jie Yeong</dc:creator>
  <cp:lastModifiedBy>Wei Jie Yeong</cp:lastModifiedBy>
  <cp:revision>10</cp:revision>
  <dcterms:created xsi:type="dcterms:W3CDTF">2018-05-08T17:52:38Z</dcterms:created>
  <dcterms:modified xsi:type="dcterms:W3CDTF">2018-05-08T19:32:06Z</dcterms:modified>
</cp:coreProperties>
</file>