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2" r:id="rId5"/>
    <p:sldId id="260" r:id="rId6"/>
    <p:sldId id="261" r:id="rId7"/>
    <p:sldId id="263" r:id="rId8"/>
    <p:sldId id="264" r:id="rId9"/>
    <p:sldId id="265" r:id="rId10"/>
    <p:sldId id="266" r:id="rId11"/>
    <p:sldId id="267" r:id="rId12"/>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2527274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2561525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59440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3084900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96964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1226105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2046620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1276357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214867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2090145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415746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13805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370349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3646839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1440191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199E5BE-D028-409C-BA47-E055E00AC9DD}" type="datetimeFigureOut">
              <a:rPr lang="zh-TW" altLang="en-US" smtClean="0"/>
              <a:t>2018/5/22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3824587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199E5BE-D028-409C-BA47-E055E00AC9DD}" type="datetimeFigureOut">
              <a:rPr lang="zh-TW" altLang="en-US" smtClean="0"/>
              <a:t>2018/5/22</a:t>
            </a:fld>
            <a:endParaRPr lang="zh-TW"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3D54724-5FB8-4C7B-835A-25225E56BCE5}" type="slidenum">
              <a:rPr lang="zh-TW" altLang="en-US" smtClean="0"/>
              <a:t>‹#›</a:t>
            </a:fld>
            <a:endParaRPr lang="zh-TW" altLang="en-US"/>
          </a:p>
        </p:txBody>
      </p:sp>
    </p:spTree>
    <p:extLst>
      <p:ext uri="{BB962C8B-B14F-4D97-AF65-F5344CB8AC3E}">
        <p14:creationId xmlns:p14="http://schemas.microsoft.com/office/powerpoint/2010/main" val="38398805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zh-TW" altLang="en-US" dirty="0" smtClean="0"/>
              <a:t>網路</a:t>
            </a:r>
            <a:endParaRPr lang="zh-TW" altLang="en-US" dirty="0"/>
          </a:p>
        </p:txBody>
      </p:sp>
      <p:sp>
        <p:nvSpPr>
          <p:cNvPr id="3" name="副標題 2"/>
          <p:cNvSpPr>
            <a:spLocks noGrp="1"/>
          </p:cNvSpPr>
          <p:nvPr>
            <p:ph type="subTitle" idx="1"/>
          </p:nvPr>
        </p:nvSpPr>
        <p:spPr/>
        <p:txBody>
          <a:bodyPr/>
          <a:lstStyle/>
          <a:p>
            <a:r>
              <a:rPr lang="en-US" altLang="zh-TW" dirty="0" smtClean="0"/>
              <a:t>105213019</a:t>
            </a:r>
            <a:r>
              <a:rPr lang="zh-TW" altLang="en-US" dirty="0" smtClean="0"/>
              <a:t>許家瑋</a:t>
            </a:r>
            <a:endParaRPr lang="zh-TW" altLang="en-US" dirty="0"/>
          </a:p>
        </p:txBody>
      </p:sp>
    </p:spTree>
    <p:extLst>
      <p:ext uri="{BB962C8B-B14F-4D97-AF65-F5344CB8AC3E}">
        <p14:creationId xmlns:p14="http://schemas.microsoft.com/office/powerpoint/2010/main" val="4222188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戴克斯特拉演算法</a:t>
            </a:r>
            <a:r>
              <a:rPr lang="en-US" altLang="zh-TW" dirty="0"/>
              <a:t>(</a:t>
            </a:r>
            <a:r>
              <a:rPr lang="en-US" altLang="zh-TW" dirty="0" err="1"/>
              <a:t>Dijkstra's</a:t>
            </a:r>
            <a:r>
              <a:rPr lang="en-US" altLang="zh-TW" dirty="0"/>
              <a:t> algorithm)</a:t>
            </a:r>
            <a:endParaRPr lang="zh-TW" altLang="en-US" dirty="0"/>
          </a:p>
        </p:txBody>
      </p:sp>
      <p:pic>
        <p:nvPicPr>
          <p:cNvPr id="4" name="內容版面配置區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8721" y="2040555"/>
            <a:ext cx="5486993" cy="3920517"/>
          </a:xfrm>
        </p:spPr>
      </p:pic>
    </p:spTree>
    <p:extLst>
      <p:ext uri="{BB962C8B-B14F-4D97-AF65-F5344CB8AC3E}">
        <p14:creationId xmlns:p14="http://schemas.microsoft.com/office/powerpoint/2010/main" val="1704733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t>弗洛伊德</a:t>
            </a:r>
            <a:r>
              <a:rPr lang="zh-TW" altLang="en-US" b="1" dirty="0" smtClean="0"/>
              <a:t>演算法</a:t>
            </a:r>
            <a:r>
              <a:rPr lang="en-US" altLang="zh-TW" b="1" dirty="0" smtClean="0"/>
              <a:t>(</a:t>
            </a:r>
            <a:r>
              <a:rPr lang="en-US" altLang="zh-TW" dirty="0" smtClean="0"/>
              <a:t>Floyd-</a:t>
            </a:r>
            <a:r>
              <a:rPr lang="en-US" altLang="zh-TW" dirty="0" err="1" smtClean="0"/>
              <a:t>Warshall's</a:t>
            </a:r>
            <a:r>
              <a:rPr lang="en-US" altLang="zh-TW" dirty="0" smtClean="0"/>
              <a:t> </a:t>
            </a:r>
            <a:r>
              <a:rPr lang="en-US" altLang="zh-TW" dirty="0"/>
              <a:t>algorithm</a:t>
            </a:r>
            <a:r>
              <a:rPr lang="en-US" altLang="zh-TW" dirty="0" smtClean="0"/>
              <a:t>)</a:t>
            </a:r>
            <a:endParaRPr lang="zh-TW" altLang="en-US" dirty="0"/>
          </a:p>
        </p:txBody>
      </p:sp>
      <p:sp>
        <p:nvSpPr>
          <p:cNvPr id="3" name="內容版面配置區 2"/>
          <p:cNvSpPr>
            <a:spLocks noGrp="1"/>
          </p:cNvSpPr>
          <p:nvPr>
            <p:ph idx="1"/>
          </p:nvPr>
        </p:nvSpPr>
        <p:spPr/>
        <p:txBody>
          <a:bodyPr/>
          <a:lstStyle/>
          <a:p>
            <a:r>
              <a:rPr lang="en-US" altLang="zh-TW" dirty="0"/>
              <a:t>https://www.youtube.com/watch?v=4OQeCuLYj-4</a:t>
            </a:r>
            <a:endParaRPr lang="zh-TW" altLang="en-US" dirty="0"/>
          </a:p>
        </p:txBody>
      </p:sp>
    </p:spTree>
    <p:extLst>
      <p:ext uri="{BB962C8B-B14F-4D97-AF65-F5344CB8AC3E}">
        <p14:creationId xmlns:p14="http://schemas.microsoft.com/office/powerpoint/2010/main" val="307640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網路拓樸</a:t>
            </a:r>
          </a:p>
        </p:txBody>
      </p:sp>
      <p:sp>
        <p:nvSpPr>
          <p:cNvPr id="3" name="內容版面配置區 2"/>
          <p:cNvSpPr>
            <a:spLocks noGrp="1"/>
          </p:cNvSpPr>
          <p:nvPr>
            <p:ph idx="1"/>
          </p:nvPr>
        </p:nvSpPr>
        <p:spPr>
          <a:xfrm>
            <a:off x="677334" y="1597795"/>
            <a:ext cx="8596668" cy="4443568"/>
          </a:xfrm>
        </p:spPr>
        <p:txBody>
          <a:bodyPr>
            <a:normAutofit/>
          </a:bodyPr>
          <a:lstStyle/>
          <a:p>
            <a:r>
              <a:rPr lang="zh-TW" altLang="en-US" sz="2000" dirty="0" smtClean="0"/>
              <a:t>兩</a:t>
            </a:r>
            <a:r>
              <a:rPr lang="zh-TW" altLang="en-US" sz="2000" dirty="0"/>
              <a:t>部以上的電腦，連接成一個網路，稱為“</a:t>
            </a:r>
            <a:r>
              <a:rPr lang="zh-TW" altLang="en-US" sz="2000" dirty="0" smtClean="0"/>
              <a:t>拓樸” </a:t>
            </a:r>
            <a:r>
              <a:rPr lang="en-US" altLang="zh-TW" sz="2000" dirty="0" smtClean="0"/>
              <a:t>(</a:t>
            </a:r>
            <a:r>
              <a:rPr lang="en-US" altLang="zh-TW" sz="2000" dirty="0"/>
              <a:t>topology</a:t>
            </a:r>
            <a:r>
              <a:rPr lang="en-US" altLang="zh-TW" sz="2000" dirty="0" smtClean="0"/>
              <a:t>)</a:t>
            </a:r>
            <a:r>
              <a:rPr lang="zh-TW" altLang="en-US" sz="2000" dirty="0" smtClean="0"/>
              <a:t> 在</a:t>
            </a:r>
            <a:r>
              <a:rPr lang="zh-TW" altLang="en-US" sz="2000" dirty="0"/>
              <a:t>電腦網路系統中，大型主機或工作站彼此互相連結，利用網路傳輸設備來互相通訊交換資料。因電腦之間連結方式不同，產生不同的連接形狀稱之為</a:t>
            </a:r>
            <a:r>
              <a:rPr lang="en-US" altLang="zh-TW" sz="2000" dirty="0"/>
              <a:t>『</a:t>
            </a:r>
            <a:r>
              <a:rPr lang="zh-TW" altLang="en-US" sz="2000" dirty="0"/>
              <a:t>網路拓樸</a:t>
            </a:r>
            <a:r>
              <a:rPr lang="en-US" altLang="zh-TW" sz="2000" dirty="0" smtClean="0"/>
              <a:t>』</a:t>
            </a:r>
          </a:p>
          <a:p>
            <a:r>
              <a:rPr lang="zh-TW" altLang="en-US" sz="2000" dirty="0" smtClean="0"/>
              <a:t>不同</a:t>
            </a:r>
            <a:r>
              <a:rPr lang="zh-TW" altLang="en-US" sz="2000" dirty="0"/>
              <a:t>的網路拓樸除對網路傳輸設備、通訊軟體協定、擴充性、安全性及架設成本都有影響 </a:t>
            </a:r>
            <a:endParaRPr lang="en-US" altLang="zh-TW" sz="2000" dirty="0"/>
          </a:p>
        </p:txBody>
      </p:sp>
    </p:spTree>
    <p:extLst>
      <p:ext uri="{BB962C8B-B14F-4D97-AF65-F5344CB8AC3E}">
        <p14:creationId xmlns:p14="http://schemas.microsoft.com/office/powerpoint/2010/main" val="863466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網路之拓樸分類 </a:t>
            </a:r>
          </a:p>
        </p:txBody>
      </p:sp>
      <p:sp>
        <p:nvSpPr>
          <p:cNvPr id="3" name="內容版面配置區 2"/>
          <p:cNvSpPr>
            <a:spLocks noGrp="1"/>
          </p:cNvSpPr>
          <p:nvPr>
            <p:ph idx="1"/>
          </p:nvPr>
        </p:nvSpPr>
        <p:spPr>
          <a:xfrm>
            <a:off x="677334" y="1809549"/>
            <a:ext cx="8596668" cy="4231813"/>
          </a:xfrm>
        </p:spPr>
        <p:txBody>
          <a:bodyPr>
            <a:normAutofit/>
          </a:bodyPr>
          <a:lstStyle/>
          <a:p>
            <a:r>
              <a:rPr lang="zh-TW" altLang="en-US" sz="2400" dirty="0"/>
              <a:t>匯流排拓樸 </a:t>
            </a:r>
            <a:r>
              <a:rPr lang="en-US" altLang="zh-TW" sz="2400" dirty="0"/>
              <a:t>( Bus Topology </a:t>
            </a:r>
            <a:r>
              <a:rPr lang="en-US" altLang="zh-TW" sz="2400" dirty="0" smtClean="0"/>
              <a:t>)</a:t>
            </a:r>
          </a:p>
          <a:p>
            <a:r>
              <a:rPr lang="zh-TW" altLang="en-US" sz="2400" dirty="0"/>
              <a:t>星狀拓樸 </a:t>
            </a:r>
            <a:r>
              <a:rPr lang="en-US" altLang="zh-TW" sz="2400" dirty="0"/>
              <a:t>( Star Topology ) </a:t>
            </a:r>
          </a:p>
          <a:p>
            <a:r>
              <a:rPr lang="zh-TW" altLang="en-US" sz="2400" dirty="0"/>
              <a:t>環狀拓樸 </a:t>
            </a:r>
            <a:r>
              <a:rPr lang="en-US" altLang="zh-TW" sz="2400" dirty="0"/>
              <a:t>( Ring Topology ) </a:t>
            </a:r>
          </a:p>
          <a:p>
            <a:r>
              <a:rPr lang="zh-TW" altLang="en-US" sz="2400" dirty="0"/>
              <a:t>樹狀拓樸 </a:t>
            </a:r>
            <a:r>
              <a:rPr lang="en-US" altLang="zh-TW" sz="2400" dirty="0"/>
              <a:t>( Tree </a:t>
            </a:r>
            <a:r>
              <a:rPr lang="en-US" altLang="zh-TW" sz="2400" dirty="0" smtClean="0"/>
              <a:t>Topology ) </a:t>
            </a:r>
            <a:endParaRPr lang="en-US" altLang="zh-TW" sz="2400" dirty="0"/>
          </a:p>
          <a:p>
            <a:r>
              <a:rPr lang="zh-TW" altLang="en-US" sz="2400" dirty="0"/>
              <a:t>網狀拓樸 </a:t>
            </a:r>
            <a:r>
              <a:rPr lang="en-US" altLang="zh-TW" sz="2400" dirty="0"/>
              <a:t>( Mesh Topology </a:t>
            </a:r>
            <a:r>
              <a:rPr lang="en-US" altLang="zh-TW" sz="2400" dirty="0" smtClean="0"/>
              <a:t>)</a:t>
            </a:r>
          </a:p>
          <a:p>
            <a:pPr marL="0" indent="0">
              <a:buNone/>
            </a:pPr>
            <a:endParaRPr lang="en-US" altLang="zh-TW" sz="2400" dirty="0"/>
          </a:p>
        </p:txBody>
      </p:sp>
    </p:spTree>
    <p:extLst>
      <p:ext uri="{BB962C8B-B14F-4D97-AF65-F5344CB8AC3E}">
        <p14:creationId xmlns:p14="http://schemas.microsoft.com/office/powerpoint/2010/main" val="2873629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匯流排拓樸 </a:t>
            </a:r>
            <a:r>
              <a:rPr lang="en-US" altLang="zh-TW" dirty="0"/>
              <a:t>(Bus Topology ) </a:t>
            </a:r>
            <a:endParaRPr lang="zh-TW" altLang="en-US" dirty="0"/>
          </a:p>
        </p:txBody>
      </p:sp>
      <p:sp>
        <p:nvSpPr>
          <p:cNvPr id="3" name="內容版面配置區 2"/>
          <p:cNvSpPr>
            <a:spLocks noGrp="1"/>
          </p:cNvSpPr>
          <p:nvPr>
            <p:ph idx="1"/>
          </p:nvPr>
        </p:nvSpPr>
        <p:spPr>
          <a:xfrm>
            <a:off x="677334" y="1366787"/>
            <a:ext cx="8596668" cy="4674576"/>
          </a:xfrm>
        </p:spPr>
        <p:txBody>
          <a:bodyPr/>
          <a:lstStyle/>
          <a:p>
            <a:r>
              <a:rPr lang="zh-TW" altLang="en-US" dirty="0" smtClean="0"/>
              <a:t>網路</a:t>
            </a:r>
            <a:r>
              <a:rPr lang="zh-TW" altLang="en-US" dirty="0"/>
              <a:t>中各節點是網路設備連接到一條共用之線路，訊息的傳送沿著匯流排傳送，與主匯流排連接的網路節點皆可接收</a:t>
            </a:r>
            <a:r>
              <a:rPr lang="zh-TW" altLang="en-US" dirty="0" smtClean="0"/>
              <a:t>訊息</a:t>
            </a:r>
            <a:endParaRPr lang="en-US" altLang="zh-TW" dirty="0"/>
          </a:p>
          <a:p>
            <a:r>
              <a:rPr lang="zh-TW" altLang="en-US" dirty="0" smtClean="0"/>
              <a:t>優點 </a:t>
            </a:r>
            <a:r>
              <a:rPr lang="en-US" altLang="zh-TW" dirty="0"/>
              <a:t>~ </a:t>
            </a:r>
            <a:r>
              <a:rPr lang="zh-TW" altLang="en-US" dirty="0"/>
              <a:t>佈線施工容易、線材便宜、結構簡單、易於擴充 </a:t>
            </a:r>
            <a:endParaRPr lang="en-US" altLang="zh-TW" dirty="0" smtClean="0"/>
          </a:p>
          <a:p>
            <a:r>
              <a:rPr lang="zh-TW" altLang="en-US" dirty="0" smtClean="0"/>
              <a:t>缺點 </a:t>
            </a:r>
            <a:r>
              <a:rPr lang="en-US" altLang="zh-TW" dirty="0"/>
              <a:t>~ </a:t>
            </a:r>
            <a:r>
              <a:rPr lang="zh-TW" altLang="en-US" dirty="0"/>
              <a:t>主機數目增加常導致大量網路交通、發生故障時除錯不易、纜線斷裂會影響整體</a:t>
            </a:r>
            <a:r>
              <a:rPr lang="zh-TW" altLang="en-US" dirty="0" smtClean="0"/>
              <a:t>網路</a:t>
            </a:r>
            <a:endParaRPr lang="en-US" altLang="zh-TW" dirty="0" smtClean="0"/>
          </a:p>
          <a:p>
            <a:endParaRPr lang="en-US" altLang="zh-TW" dirty="0"/>
          </a:p>
          <a:p>
            <a:endParaRPr lang="zh-TW" altLang="en-US" dirty="0"/>
          </a:p>
        </p:txBody>
      </p:sp>
      <p:pic>
        <p:nvPicPr>
          <p:cNvPr id="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581" y="3673776"/>
            <a:ext cx="8686800" cy="202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5694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環狀拓樸 </a:t>
            </a:r>
            <a:r>
              <a:rPr lang="en-US" altLang="zh-TW" dirty="0"/>
              <a:t>( Ring Topology ) </a:t>
            </a:r>
            <a:br>
              <a:rPr lang="en-US" altLang="zh-TW" dirty="0"/>
            </a:br>
            <a:endParaRPr lang="zh-TW" altLang="en-US" dirty="0"/>
          </a:p>
        </p:txBody>
      </p:sp>
      <p:sp>
        <p:nvSpPr>
          <p:cNvPr id="3" name="內容版面配置區 2"/>
          <p:cNvSpPr>
            <a:spLocks noGrp="1"/>
          </p:cNvSpPr>
          <p:nvPr>
            <p:ph idx="1"/>
          </p:nvPr>
        </p:nvSpPr>
        <p:spPr>
          <a:xfrm>
            <a:off x="677334" y="1540042"/>
            <a:ext cx="8596668" cy="4501321"/>
          </a:xfrm>
        </p:spPr>
        <p:txBody>
          <a:bodyPr/>
          <a:lstStyle/>
          <a:p>
            <a:r>
              <a:rPr lang="zh-TW" altLang="en-US" dirty="0" smtClean="0"/>
              <a:t>網路節點相互連接形成一個環，傳送的訊息會在環上進行單向傳送</a:t>
            </a:r>
            <a:endParaRPr lang="en-US" altLang="zh-TW" dirty="0" smtClean="0"/>
          </a:p>
          <a:p>
            <a:r>
              <a:rPr lang="zh-TW" altLang="en-US" dirty="0" smtClean="0"/>
              <a:t>優點 </a:t>
            </a:r>
            <a:r>
              <a:rPr lang="en-US" altLang="zh-TW" dirty="0" smtClean="0"/>
              <a:t>~ </a:t>
            </a:r>
            <a:r>
              <a:rPr lang="zh-TW" altLang="en-US" dirty="0" smtClean="0"/>
              <a:t>非</a:t>
            </a:r>
            <a:r>
              <a:rPr lang="zh-TW" altLang="en-US" dirty="0"/>
              <a:t>競爭式的存取、主機數目增加不影響其他電腦存取、可使用雙環的</a:t>
            </a:r>
            <a:r>
              <a:rPr lang="zh-TW" altLang="en-US" dirty="0" smtClean="0"/>
              <a:t>設計</a:t>
            </a:r>
            <a:endParaRPr lang="en-US" altLang="zh-TW" dirty="0" smtClean="0"/>
          </a:p>
          <a:p>
            <a:r>
              <a:rPr lang="zh-TW" altLang="en-US" dirty="0"/>
              <a:t>缺點 </a:t>
            </a:r>
            <a:r>
              <a:rPr lang="en-US" altLang="zh-TW" dirty="0"/>
              <a:t>~ </a:t>
            </a:r>
            <a:r>
              <a:rPr lang="zh-TW" altLang="en-US" dirty="0"/>
              <a:t>纜線斷裂會影響整體網路、網路架構不易擴充</a:t>
            </a:r>
            <a:endParaRPr lang="en-US" altLang="zh-TW" dirty="0" smtClean="0"/>
          </a:p>
        </p:txBody>
      </p:sp>
      <p:pic>
        <p:nvPicPr>
          <p:cNvPr id="4" name="Picture 4" descr="Fig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8603" y="2953352"/>
            <a:ext cx="41021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1043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網狀拓撲</a:t>
            </a:r>
            <a:r>
              <a:rPr lang="zh-TW" altLang="en-US" dirty="0" smtClean="0"/>
              <a:t>（</a:t>
            </a:r>
            <a:r>
              <a:rPr lang="en-US" altLang="zh-TW" dirty="0" smtClean="0"/>
              <a:t>Mesh Topology</a:t>
            </a:r>
            <a:r>
              <a:rPr lang="zh-TW" altLang="en-US" dirty="0" smtClean="0"/>
              <a:t>）</a:t>
            </a:r>
            <a:endParaRPr lang="zh-TW" altLang="en-US" dirty="0"/>
          </a:p>
        </p:txBody>
      </p:sp>
      <p:sp>
        <p:nvSpPr>
          <p:cNvPr id="3" name="內容版面配置區 2"/>
          <p:cNvSpPr>
            <a:spLocks noGrp="1"/>
          </p:cNvSpPr>
          <p:nvPr>
            <p:ph idx="1"/>
          </p:nvPr>
        </p:nvSpPr>
        <p:spPr>
          <a:xfrm>
            <a:off x="677334" y="1424539"/>
            <a:ext cx="8596668" cy="4616823"/>
          </a:xfrm>
        </p:spPr>
        <p:txBody>
          <a:bodyPr/>
          <a:lstStyle/>
          <a:p>
            <a:r>
              <a:rPr lang="zh-TW" altLang="en-US" dirty="0"/>
              <a:t>所有電腦之間互相有網路線連接，不會因為任何一部電腦故障或網路線上任何一段線路故障而導致網路癱瘓，容錯能力為其他網路拓樸之冠</a:t>
            </a:r>
            <a:r>
              <a:rPr lang="zh-TW" altLang="en-US" dirty="0" smtClean="0"/>
              <a:t>。</a:t>
            </a:r>
            <a:endParaRPr lang="en-US" altLang="zh-TW" dirty="0" smtClean="0"/>
          </a:p>
          <a:p>
            <a:r>
              <a:rPr lang="zh-TW" altLang="en-US" dirty="0" smtClean="0"/>
              <a:t>優點 </a:t>
            </a:r>
            <a:r>
              <a:rPr lang="en-US" altLang="zh-TW" dirty="0"/>
              <a:t>~ </a:t>
            </a:r>
            <a:r>
              <a:rPr lang="zh-TW" altLang="en-US" dirty="0"/>
              <a:t>網狀拓樸安排的最大優點就是資料絕不會有傳送失敗的情形</a:t>
            </a:r>
            <a:r>
              <a:rPr lang="zh-TW" altLang="en-US" dirty="0" smtClean="0"/>
              <a:t>。高</a:t>
            </a:r>
            <a:r>
              <a:rPr lang="zh-TW" altLang="en-US" dirty="0"/>
              <a:t>效率、高安全</a:t>
            </a:r>
            <a:r>
              <a:rPr lang="zh-TW" altLang="en-US" dirty="0" smtClean="0"/>
              <a:t>性</a:t>
            </a:r>
            <a:endParaRPr lang="en-US" altLang="zh-TW" dirty="0" smtClean="0"/>
          </a:p>
          <a:p>
            <a:r>
              <a:rPr lang="zh-TW" altLang="en-US" dirty="0" smtClean="0"/>
              <a:t>缺點 </a:t>
            </a:r>
            <a:r>
              <a:rPr lang="en-US" altLang="zh-TW" dirty="0"/>
              <a:t>~ </a:t>
            </a:r>
            <a:r>
              <a:rPr lang="zh-TW" altLang="en-US" dirty="0"/>
              <a:t>高成本、高複雜</a:t>
            </a:r>
            <a:r>
              <a:rPr lang="zh-TW" altLang="en-US" dirty="0" smtClean="0"/>
              <a:t>度</a:t>
            </a:r>
            <a:r>
              <a:rPr lang="zh-TW" altLang="en-US" dirty="0"/>
              <a:t>、</a:t>
            </a:r>
            <a:r>
              <a:rPr lang="zh-TW" altLang="en-US" dirty="0" smtClean="0"/>
              <a:t>光</a:t>
            </a:r>
            <a:r>
              <a:rPr lang="zh-TW" altLang="en-US" dirty="0"/>
              <a:t>是線就比環狀多很多</a:t>
            </a:r>
            <a:r>
              <a:rPr lang="zh-TW" altLang="en-US" dirty="0" smtClean="0"/>
              <a:t>條</a:t>
            </a:r>
            <a:endParaRPr lang="zh-TW" altLang="en-US" dirty="0"/>
          </a:p>
        </p:txBody>
      </p:sp>
      <p:pic>
        <p:nvPicPr>
          <p:cNvPr id="4" name="Picture 4" descr="Fig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0521" y="3359217"/>
            <a:ext cx="4243137" cy="308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1295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星狀拓樸 </a:t>
            </a:r>
            <a:r>
              <a:rPr lang="en-US" altLang="zh-TW" dirty="0"/>
              <a:t>(Star Topology) </a:t>
            </a:r>
            <a:endParaRPr lang="zh-TW" altLang="en-US" dirty="0"/>
          </a:p>
        </p:txBody>
      </p:sp>
      <p:sp>
        <p:nvSpPr>
          <p:cNvPr id="3" name="內容版面配置區 2"/>
          <p:cNvSpPr>
            <a:spLocks noGrp="1"/>
          </p:cNvSpPr>
          <p:nvPr>
            <p:ph idx="1"/>
          </p:nvPr>
        </p:nvSpPr>
        <p:spPr>
          <a:xfrm>
            <a:off x="677334" y="1347537"/>
            <a:ext cx="8596668" cy="4693825"/>
          </a:xfrm>
        </p:spPr>
        <p:txBody>
          <a:bodyPr/>
          <a:lstStyle/>
          <a:p>
            <a:r>
              <a:rPr lang="zh-TW" altLang="en-US" dirty="0" smtClean="0"/>
              <a:t>星</a:t>
            </a:r>
            <a:r>
              <a:rPr lang="zh-TW" altLang="en-US" dirty="0"/>
              <a:t>狀拓樸通常是最常用的拓樸</a:t>
            </a:r>
            <a:r>
              <a:rPr lang="zh-TW" altLang="en-US" dirty="0" smtClean="0"/>
              <a:t>。在</a:t>
            </a:r>
            <a:r>
              <a:rPr lang="zh-TW" altLang="en-US" dirty="0"/>
              <a:t>星狀網路中，集線器 </a:t>
            </a:r>
            <a:r>
              <a:rPr lang="en-US" altLang="zh-TW" dirty="0"/>
              <a:t>(Hub) </a:t>
            </a:r>
            <a:r>
              <a:rPr lang="zh-TW" altLang="en-US" dirty="0"/>
              <a:t>被置於網路的中心， </a:t>
            </a:r>
            <a:r>
              <a:rPr lang="zh-TW" altLang="en-US" dirty="0" smtClean="0"/>
              <a:t>所有</a:t>
            </a:r>
            <a:r>
              <a:rPr lang="zh-TW" altLang="en-US" dirty="0"/>
              <a:t>的節點被連接至集線器並透過它進行溝通</a:t>
            </a:r>
            <a:r>
              <a:rPr lang="zh-TW" altLang="en-US" dirty="0" smtClean="0"/>
              <a:t>。星</a:t>
            </a:r>
            <a:r>
              <a:rPr lang="zh-TW" altLang="en-US" dirty="0"/>
              <a:t>狀拓樸中的智慧型集線器可扮演監控交通並有助於預防碰撞</a:t>
            </a:r>
            <a:r>
              <a:rPr lang="zh-TW" altLang="en-US" dirty="0" smtClean="0"/>
              <a:t>。</a:t>
            </a:r>
            <a:endParaRPr lang="en-US" altLang="zh-TW" dirty="0"/>
          </a:p>
          <a:p>
            <a:r>
              <a:rPr lang="zh-TW" altLang="en-US" dirty="0" smtClean="0"/>
              <a:t>優點 </a:t>
            </a:r>
            <a:r>
              <a:rPr lang="en-US" altLang="zh-TW" dirty="0"/>
              <a:t>~ </a:t>
            </a:r>
            <a:r>
              <a:rPr lang="zh-TW" altLang="en-US" dirty="0"/>
              <a:t>佈線施工容易、線材便宜、易於擴充、便於集中式管理與監視、單一主機故障不影響其他電腦 </a:t>
            </a:r>
            <a:endParaRPr lang="en-US" altLang="zh-TW" dirty="0" smtClean="0"/>
          </a:p>
          <a:p>
            <a:r>
              <a:rPr lang="zh-TW" altLang="en-US" dirty="0" smtClean="0"/>
              <a:t>缺點 </a:t>
            </a:r>
            <a:r>
              <a:rPr lang="en-US" altLang="zh-TW" dirty="0"/>
              <a:t>~ </a:t>
            </a:r>
            <a:r>
              <a:rPr lang="zh-TW" altLang="en-US" dirty="0"/>
              <a:t>須增購集線器、若是集線器故障則影響整體</a:t>
            </a:r>
            <a:r>
              <a:rPr lang="zh-TW" altLang="en-US" dirty="0" smtClean="0"/>
              <a:t>網路</a:t>
            </a:r>
            <a:endParaRPr lang="en-US" altLang="zh-TW" dirty="0"/>
          </a:p>
        </p:txBody>
      </p:sp>
      <p:pic>
        <p:nvPicPr>
          <p:cNvPr id="4" name="Picture 4" descr="Fig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4173" y="3502794"/>
            <a:ext cx="41148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9479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樹狀拓樸 </a:t>
            </a:r>
            <a:r>
              <a:rPr lang="en-US" altLang="zh-TW" dirty="0"/>
              <a:t>( Tree Topology ) </a:t>
            </a:r>
            <a:br>
              <a:rPr lang="en-US" altLang="zh-TW" dirty="0"/>
            </a:br>
            <a:endParaRPr lang="zh-TW" altLang="en-US" dirty="0"/>
          </a:p>
        </p:txBody>
      </p:sp>
      <p:sp>
        <p:nvSpPr>
          <p:cNvPr id="3" name="內容版面配置區 2"/>
          <p:cNvSpPr>
            <a:spLocks noGrp="1"/>
          </p:cNvSpPr>
          <p:nvPr>
            <p:ph idx="1"/>
          </p:nvPr>
        </p:nvSpPr>
        <p:spPr>
          <a:xfrm>
            <a:off x="677334" y="1520793"/>
            <a:ext cx="8596668" cy="4520570"/>
          </a:xfrm>
        </p:spPr>
        <p:txBody>
          <a:bodyPr/>
          <a:lstStyle/>
          <a:p>
            <a:r>
              <a:rPr lang="zh-TW" altLang="en-US" dirty="0"/>
              <a:t>樹狀拓樸是結合匯流排狀拓樸與星狀拓樸兩種拓樸所形成的，包含星狀拓樸的工作站群組再連結至匯流排狀拓樸的纜線。樹狀拓樸允許在現有的網路中擴展，校園網路可依需求使用樹狀拓樸</a:t>
            </a:r>
            <a:r>
              <a:rPr lang="zh-TW" altLang="en-US" dirty="0" smtClean="0"/>
              <a:t>。</a:t>
            </a:r>
            <a:endParaRPr lang="en-US" altLang="zh-TW" dirty="0" smtClean="0"/>
          </a:p>
          <a:p>
            <a:r>
              <a:rPr lang="zh-TW" altLang="en-US" dirty="0" smtClean="0"/>
              <a:t>優點 </a:t>
            </a:r>
            <a:r>
              <a:rPr lang="en-US" altLang="zh-TW" dirty="0" smtClean="0"/>
              <a:t>~</a:t>
            </a:r>
            <a:r>
              <a:rPr lang="zh-TW" altLang="en-US" dirty="0" smtClean="0"/>
              <a:t> 獨立</a:t>
            </a:r>
            <a:r>
              <a:rPr lang="zh-TW" altLang="en-US" dirty="0"/>
              <a:t>的區段可以點對點</a:t>
            </a:r>
            <a:r>
              <a:rPr lang="zh-TW" altLang="en-US" dirty="0" smtClean="0"/>
              <a:t>連接、</a:t>
            </a:r>
            <a:r>
              <a:rPr lang="zh-TW" altLang="en-US" dirty="0"/>
              <a:t>許多軟體及硬體廠商都</a:t>
            </a:r>
            <a:r>
              <a:rPr lang="zh-TW" altLang="en-US" dirty="0" smtClean="0"/>
              <a:t>支援</a:t>
            </a:r>
            <a:endParaRPr lang="en-US" altLang="zh-TW" dirty="0" smtClean="0"/>
          </a:p>
          <a:p>
            <a:r>
              <a:rPr lang="zh-TW" altLang="en-US" dirty="0" smtClean="0"/>
              <a:t>缺點 </a:t>
            </a:r>
            <a:r>
              <a:rPr lang="en-US" altLang="zh-TW" dirty="0" smtClean="0"/>
              <a:t>~</a:t>
            </a:r>
            <a:r>
              <a:rPr lang="zh-TW" altLang="en-US" dirty="0" smtClean="0"/>
              <a:t> 每</a:t>
            </a:r>
            <a:r>
              <a:rPr lang="zh-TW" altLang="en-US" dirty="0"/>
              <a:t>一個網段所使用的纜線長度會因為使用的線材不同而有</a:t>
            </a:r>
            <a:r>
              <a:rPr lang="zh-TW" altLang="en-US" dirty="0" smtClean="0"/>
              <a:t>限制、</a:t>
            </a:r>
            <a:r>
              <a:rPr lang="zh-TW" altLang="en-US" dirty="0"/>
              <a:t>主幹網路如果損壞，整段網路都無法連線</a:t>
            </a:r>
            <a:r>
              <a:rPr lang="zh-TW" altLang="en-US" dirty="0" smtClean="0"/>
              <a:t>、</a:t>
            </a:r>
            <a:r>
              <a:rPr lang="zh-TW" altLang="en-US" dirty="0"/>
              <a:t>相較於其他網路拓樸比較難設定及配</a:t>
            </a:r>
            <a:r>
              <a:rPr lang="zh-TW" altLang="en-US" dirty="0" smtClean="0"/>
              <a:t>線</a:t>
            </a:r>
            <a:endParaRPr lang="zh-TW" altLang="en-US" dirty="0"/>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985" y="3570973"/>
            <a:ext cx="6352612" cy="3032860"/>
          </a:xfrm>
          <a:prstGeom prst="rect">
            <a:avLst/>
          </a:prstGeom>
        </p:spPr>
      </p:pic>
    </p:spTree>
    <p:extLst>
      <p:ext uri="{BB962C8B-B14F-4D97-AF65-F5344CB8AC3E}">
        <p14:creationId xmlns:p14="http://schemas.microsoft.com/office/powerpoint/2010/main" val="1194122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872691"/>
          </a:xfrm>
        </p:spPr>
        <p:txBody>
          <a:bodyPr/>
          <a:lstStyle/>
          <a:p>
            <a:r>
              <a:rPr lang="zh-TW" altLang="zh-TW" dirty="0"/>
              <a:t>戴克斯特拉</a:t>
            </a:r>
            <a:r>
              <a:rPr lang="zh-TW" altLang="zh-TW" dirty="0" smtClean="0"/>
              <a:t>演算法</a:t>
            </a:r>
            <a:r>
              <a:rPr lang="en-US" altLang="zh-TW" dirty="0" smtClean="0"/>
              <a:t>(</a:t>
            </a:r>
            <a:r>
              <a:rPr lang="en-US" altLang="zh-TW" dirty="0" err="1"/>
              <a:t>Dijkstra's</a:t>
            </a:r>
            <a:r>
              <a:rPr lang="en-US" altLang="zh-TW" dirty="0"/>
              <a:t> algorithm</a:t>
            </a:r>
            <a:r>
              <a:rPr lang="en-US" altLang="zh-TW" dirty="0" smtClean="0"/>
              <a:t>)</a:t>
            </a:r>
            <a:endParaRPr lang="zh-TW" altLang="zh-TW" dirty="0"/>
          </a:p>
        </p:txBody>
      </p:sp>
      <p:sp>
        <p:nvSpPr>
          <p:cNvPr id="3" name="內容版面配置區 2"/>
          <p:cNvSpPr>
            <a:spLocks noGrp="1"/>
          </p:cNvSpPr>
          <p:nvPr>
            <p:ph idx="1"/>
          </p:nvPr>
        </p:nvSpPr>
        <p:spPr>
          <a:xfrm>
            <a:off x="677334" y="1703673"/>
            <a:ext cx="8596668" cy="4337690"/>
          </a:xfrm>
        </p:spPr>
        <p:txBody>
          <a:bodyPr/>
          <a:lstStyle/>
          <a:p>
            <a:r>
              <a:rPr lang="zh-TW" altLang="en-US" dirty="0"/>
              <a:t>戴克斯特拉演算法使用了廣度優先搜尋解決賦權有向圖的單源最短路徑問題。</a:t>
            </a: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9037" y="2512193"/>
            <a:ext cx="4328272" cy="3395323"/>
          </a:xfrm>
          <a:prstGeom prst="rect">
            <a:avLst/>
          </a:prstGeom>
        </p:spPr>
      </p:pic>
    </p:spTree>
    <p:extLst>
      <p:ext uri="{BB962C8B-B14F-4D97-AF65-F5344CB8AC3E}">
        <p14:creationId xmlns:p14="http://schemas.microsoft.com/office/powerpoint/2010/main" val="2599685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多面向">
  <a:themeElements>
    <a:clrScheme name="多面向">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多面向">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多面向">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Organic</Template>
  <TotalTime>450</TotalTime>
  <Words>648</Words>
  <Application>Microsoft Office PowerPoint</Application>
  <PresentationFormat>寬螢幕</PresentationFormat>
  <Paragraphs>36</Paragraphs>
  <Slides>11</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11</vt:i4>
      </vt:variant>
    </vt:vector>
  </HeadingPairs>
  <TitlesOfParts>
    <vt:vector size="16" baseType="lpstr">
      <vt:lpstr>微軟正黑體</vt:lpstr>
      <vt:lpstr>Arial</vt:lpstr>
      <vt:lpstr>Trebuchet MS</vt:lpstr>
      <vt:lpstr>Wingdings 3</vt:lpstr>
      <vt:lpstr>多面向</vt:lpstr>
      <vt:lpstr>網路</vt:lpstr>
      <vt:lpstr>網路拓樸</vt:lpstr>
      <vt:lpstr>網路之拓樸分類 </vt:lpstr>
      <vt:lpstr>匯流排拓樸 (Bus Topology ) </vt:lpstr>
      <vt:lpstr>環狀拓樸 ( Ring Topology )  </vt:lpstr>
      <vt:lpstr>網狀拓撲（Mesh Topology）</vt:lpstr>
      <vt:lpstr>星狀拓樸 (Star Topology) </vt:lpstr>
      <vt:lpstr>樹狀拓樸 ( Tree Topology )  </vt:lpstr>
      <vt:lpstr>戴克斯特拉演算法(Dijkstra's algorithm)</vt:lpstr>
      <vt:lpstr>戴克斯特拉演算法(Dijkstra's algorithm)</vt:lpstr>
      <vt:lpstr>弗洛伊德演算法(Floyd-Warshall's algorithm)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33</cp:revision>
  <dcterms:created xsi:type="dcterms:W3CDTF">2018-05-20T09:25:08Z</dcterms:created>
  <dcterms:modified xsi:type="dcterms:W3CDTF">2018-05-22T12:00:34Z</dcterms:modified>
</cp:coreProperties>
</file>