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57" r:id="rId5"/>
    <p:sldId id="264" r:id="rId6"/>
    <p:sldId id="265" r:id="rId7"/>
    <p:sldId id="258" r:id="rId8"/>
    <p:sldId id="261" r:id="rId9"/>
    <p:sldId id="260" r:id="rId10"/>
    <p:sldId id="263" r:id="rId11"/>
    <p:sldId id="266" r:id="rId1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156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551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2229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9991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6867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995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4362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085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706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3897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490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9887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925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4853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860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33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82E61-F8F4-4945-B986-09B7A779E179}" type="datetimeFigureOut">
              <a:rPr lang="zh-TW" altLang="en-US" smtClean="0"/>
              <a:t>2018/5/9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B029E7C-9FB1-432F-8439-D3A9477B6AB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8254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346646" y="1024913"/>
            <a:ext cx="7766936" cy="1646302"/>
          </a:xfrm>
        </p:spPr>
        <p:txBody>
          <a:bodyPr/>
          <a:lstStyle/>
          <a:p>
            <a:pPr algn="ctr"/>
            <a:r>
              <a:rPr lang="zh-CN" altLang="en-US" sz="96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抽象代數</a:t>
            </a:r>
            <a:endParaRPr lang="zh-TW" altLang="en-US" sz="96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12920" y="3072267"/>
            <a:ext cx="7766936" cy="1096899"/>
          </a:xfrm>
        </p:spPr>
        <p:txBody>
          <a:bodyPr/>
          <a:lstStyle/>
          <a:p>
            <a:r>
              <a:rPr lang="en-US" altLang="zh-TW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103213061 </a:t>
            </a:r>
            <a:r>
              <a:rPr lang="zh-CN" altLang="en-US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資管四 鍾耀輝</a:t>
            </a:r>
            <a:endParaRPr lang="zh-TW" altLang="en-US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pic>
        <p:nvPicPr>
          <p:cNvPr id="1028" name="Picture 4" descr="「抽象代數」的圖片搜尋結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64" y="3644571"/>
            <a:ext cx="7608804" cy="321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954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58328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TW" altLang="en-US" sz="2200" b="1" dirty="0"/>
              <a:t>合</a:t>
            </a:r>
            <a:r>
              <a:rPr lang="en-US" altLang="zh-TW" sz="2200" b="1" dirty="0"/>
              <a:t>R</a:t>
            </a:r>
            <a:r>
              <a:rPr lang="zh-TW" altLang="en-US" sz="2200" b="1" dirty="0"/>
              <a:t>和定義於其上的二元運算 </a:t>
            </a:r>
            <a:r>
              <a:rPr lang="en-US" altLang="zh-TW" sz="2200" b="1" dirty="0"/>
              <a:t>+ </a:t>
            </a:r>
            <a:r>
              <a:rPr lang="zh-TW" altLang="en-US" sz="2200" b="1" dirty="0"/>
              <a:t>和</a:t>
            </a:r>
            <a:r>
              <a:rPr lang="en-US" altLang="zh-TW" sz="2200" b="1" dirty="0"/>
              <a:t>·</a:t>
            </a:r>
            <a:r>
              <a:rPr lang="zh-TW" altLang="en-US" sz="2200" b="1" dirty="0"/>
              <a:t>，</a:t>
            </a:r>
            <a:r>
              <a:rPr lang="en-US" altLang="zh-TW" sz="2200" b="1" dirty="0"/>
              <a:t>(R, +, ·)</a:t>
            </a:r>
            <a:r>
              <a:rPr lang="zh-TW" altLang="en-US" sz="2200" b="1" dirty="0"/>
              <a:t>構成一個環，若它們滿足：</a:t>
            </a:r>
          </a:p>
          <a:p>
            <a:endParaRPr lang="zh-TW" altLang="en-US" dirty="0"/>
          </a:p>
          <a:p>
            <a:r>
              <a:rPr lang="en-US" altLang="zh-TW" dirty="0"/>
              <a:t>(R, +)</a:t>
            </a:r>
            <a:r>
              <a:rPr lang="zh-TW" altLang="en-US" dirty="0"/>
              <a:t>形成一個交換群，其單位元素稱為零元素，記作</a:t>
            </a:r>
            <a:r>
              <a:rPr lang="en-US" altLang="zh-TW" dirty="0"/>
              <a:t>『0』</a:t>
            </a:r>
            <a:r>
              <a:rPr lang="zh-TW" altLang="en-US" dirty="0"/>
              <a:t>。即：</a:t>
            </a:r>
          </a:p>
          <a:p>
            <a:r>
              <a:rPr lang="en-US" altLang="zh-TW" dirty="0"/>
              <a:t>(R, +)</a:t>
            </a:r>
            <a:r>
              <a:rPr lang="zh-TW" altLang="en-US" dirty="0"/>
              <a:t>是封閉的</a:t>
            </a:r>
          </a:p>
          <a:p>
            <a:r>
              <a:rPr lang="en-US" altLang="zh-TW" dirty="0"/>
              <a:t>(a + b) = (b + a)</a:t>
            </a:r>
          </a:p>
          <a:p>
            <a:r>
              <a:rPr lang="en-US" altLang="zh-TW" dirty="0"/>
              <a:t>(a + b) + c = a + (b + c)</a:t>
            </a:r>
          </a:p>
          <a:p>
            <a:r>
              <a:rPr lang="en-US" altLang="zh-TW" dirty="0"/>
              <a:t>0 + a = a + 0 = a</a:t>
            </a:r>
          </a:p>
          <a:p>
            <a:r>
              <a:rPr lang="en-US" altLang="zh-TW" dirty="0"/>
              <a:t>∀a ∃(−a) </a:t>
            </a:r>
            <a:r>
              <a:rPr lang="zh-TW" altLang="en-US" dirty="0"/>
              <a:t>滿足 </a:t>
            </a:r>
            <a:r>
              <a:rPr lang="en-US" altLang="zh-TW" dirty="0"/>
              <a:t>a + −a = −a + a = 0</a:t>
            </a:r>
          </a:p>
          <a:p>
            <a:r>
              <a:rPr lang="en-US" altLang="zh-TW" dirty="0"/>
              <a:t>(R, ·)</a:t>
            </a:r>
            <a:r>
              <a:rPr lang="zh-TW" altLang="en-US" dirty="0"/>
              <a:t>形成一個半群，即：</a:t>
            </a:r>
          </a:p>
          <a:p>
            <a:r>
              <a:rPr lang="en-US" altLang="zh-TW" dirty="0"/>
              <a:t>(R, ·)</a:t>
            </a:r>
            <a:r>
              <a:rPr lang="zh-TW" altLang="en-US" dirty="0"/>
              <a:t>是封閉的</a:t>
            </a:r>
          </a:p>
          <a:p>
            <a:r>
              <a:rPr lang="en-US" altLang="zh-TW" dirty="0"/>
              <a:t>(</a:t>
            </a:r>
            <a:r>
              <a:rPr lang="en-US" altLang="zh-TW" dirty="0" err="1"/>
              <a:t>a·b</a:t>
            </a:r>
            <a:r>
              <a:rPr lang="en-US" altLang="zh-TW" dirty="0"/>
              <a:t>)·c = a·(</a:t>
            </a:r>
            <a:r>
              <a:rPr lang="en-US" altLang="zh-TW" dirty="0" err="1"/>
              <a:t>b·c</a:t>
            </a:r>
            <a:r>
              <a:rPr lang="en-US" altLang="zh-TW" dirty="0"/>
              <a:t>)</a:t>
            </a:r>
          </a:p>
          <a:p>
            <a:r>
              <a:rPr lang="zh-TW" altLang="en-US" dirty="0"/>
              <a:t>乘法關於加法滿足分配律：</a:t>
            </a:r>
          </a:p>
          <a:p>
            <a:r>
              <a:rPr lang="en-US" altLang="zh-TW" dirty="0"/>
              <a:t>a·(b + c) = (</a:t>
            </a:r>
            <a:r>
              <a:rPr lang="en-US" altLang="zh-TW" dirty="0" err="1"/>
              <a:t>a·b</a:t>
            </a:r>
            <a:r>
              <a:rPr lang="en-US" altLang="zh-TW" dirty="0"/>
              <a:t>) + (</a:t>
            </a:r>
            <a:r>
              <a:rPr lang="en-US" altLang="zh-TW" dirty="0" err="1"/>
              <a:t>a·c</a:t>
            </a:r>
            <a:r>
              <a:rPr lang="en-US" altLang="zh-TW" dirty="0"/>
              <a:t>)</a:t>
            </a:r>
          </a:p>
          <a:p>
            <a:r>
              <a:rPr lang="en-US" altLang="zh-TW" dirty="0"/>
              <a:t>(a + b)·c = (</a:t>
            </a:r>
            <a:r>
              <a:rPr lang="en-US" altLang="zh-TW" dirty="0" err="1"/>
              <a:t>a·c</a:t>
            </a:r>
            <a:r>
              <a:rPr lang="en-US" altLang="zh-TW" dirty="0"/>
              <a:t>) + (</a:t>
            </a:r>
            <a:r>
              <a:rPr lang="en-US" altLang="zh-TW" dirty="0" err="1"/>
              <a:t>b·c</a:t>
            </a:r>
            <a:r>
              <a:rPr lang="en-US" altLang="zh-TW" dirty="0"/>
              <a:t>)</a:t>
            </a:r>
          </a:p>
          <a:p>
            <a:r>
              <a:rPr lang="zh-TW" altLang="en-US" dirty="0"/>
              <a:t>其中，乘法運算符</a:t>
            </a:r>
            <a:r>
              <a:rPr lang="en-US" altLang="zh-TW" dirty="0"/>
              <a:t>·</a:t>
            </a:r>
            <a:r>
              <a:rPr lang="zh-TW" altLang="en-US" dirty="0"/>
              <a:t>常被省略，所以 </a:t>
            </a:r>
            <a:r>
              <a:rPr lang="en-US" altLang="zh-TW" dirty="0" err="1"/>
              <a:t>a·b</a:t>
            </a:r>
            <a:r>
              <a:rPr lang="en-US" altLang="zh-TW" dirty="0"/>
              <a:t> </a:t>
            </a:r>
            <a:r>
              <a:rPr lang="zh-TW" altLang="en-US" dirty="0"/>
              <a:t>可簡寫為 </a:t>
            </a:r>
            <a:r>
              <a:rPr lang="en-US" altLang="zh-TW" dirty="0"/>
              <a:t>ab</a:t>
            </a:r>
            <a:r>
              <a:rPr lang="zh-TW" altLang="en-US" dirty="0"/>
              <a:t>。 此外，乘法是比加法優先的運算，所以 </a:t>
            </a:r>
            <a:r>
              <a:rPr lang="en-US" altLang="zh-TW" dirty="0"/>
              <a:t>a + </a:t>
            </a:r>
            <a:r>
              <a:rPr lang="en-US" altLang="zh-TW" dirty="0" err="1"/>
              <a:t>bc</a:t>
            </a:r>
            <a:r>
              <a:rPr lang="en-US" altLang="zh-TW" dirty="0"/>
              <a:t> </a:t>
            </a:r>
            <a:r>
              <a:rPr lang="zh-TW" altLang="en-US" dirty="0"/>
              <a:t>其實是 </a:t>
            </a:r>
            <a:r>
              <a:rPr lang="en-US" altLang="zh-TW" dirty="0"/>
              <a:t>a + (</a:t>
            </a:r>
            <a:r>
              <a:rPr lang="en-US" altLang="zh-TW" dirty="0" err="1"/>
              <a:t>b·c</a:t>
            </a:r>
            <a:r>
              <a:rPr lang="en-US" altLang="zh-TW" dirty="0"/>
              <a:t>)</a:t>
            </a:r>
            <a:r>
              <a:rPr lang="zh-TW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416380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7565" y="2582779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zh-CN" altLang="en-US" sz="8800" dirty="0" smtClean="0"/>
              <a:t>謝謝聆聽</a:t>
            </a:r>
            <a:endParaRPr lang="zh-TW" altLang="en-US" sz="8800" dirty="0"/>
          </a:p>
        </p:txBody>
      </p:sp>
    </p:spTree>
    <p:extLst>
      <p:ext uri="{BB962C8B-B14F-4D97-AF65-F5344CB8AC3E}">
        <p14:creationId xmlns:p14="http://schemas.microsoft.com/office/powerpoint/2010/main" val="4232024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抽象代數之母</a:t>
            </a:r>
            <a:endParaRPr lang="zh-TW" altLang="en-US" dirty="0">
              <a:latin typeface="Adobe 明體 Std L" panose="02020300000000000000" pitchFamily="18" charset="-120"/>
              <a:ea typeface="Adobe 明體 Std L" panose="02020300000000000000" pitchFamily="18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50000"/>
              </a:lnSpc>
            </a:pPr>
            <a:r>
              <a:rPr lang="zh-TW" altLang="en-US" b="1" dirty="0">
                <a:latin typeface="+mn-ea"/>
              </a:rPr>
              <a:t>埃米</a:t>
            </a:r>
            <a:r>
              <a:rPr lang="en-US" altLang="zh-TW" b="1" dirty="0">
                <a:latin typeface="+mn-ea"/>
              </a:rPr>
              <a:t>·</a:t>
            </a:r>
            <a:r>
              <a:rPr lang="zh-TW" altLang="en-US" b="1" dirty="0">
                <a:latin typeface="+mn-ea"/>
              </a:rPr>
              <a:t>諾</a:t>
            </a:r>
            <a:r>
              <a:rPr lang="zh-TW" altLang="en-US" b="1" dirty="0" smtClean="0">
                <a:latin typeface="+mn-ea"/>
              </a:rPr>
              <a:t>特 </a:t>
            </a:r>
            <a:r>
              <a:rPr lang="en-US" altLang="zh-TW" b="1" dirty="0"/>
              <a:t>Emmy </a:t>
            </a:r>
            <a:r>
              <a:rPr lang="en-US" altLang="zh-TW" b="1" dirty="0" err="1"/>
              <a:t>Noether</a:t>
            </a:r>
            <a:r>
              <a:rPr lang="zh-CN" altLang="en-US" b="1" dirty="0" smtClean="0"/>
              <a:t>（</a:t>
            </a:r>
            <a:r>
              <a:rPr lang="en-US" altLang="zh-TW" dirty="0"/>
              <a:t>1882</a:t>
            </a:r>
            <a:r>
              <a:rPr lang="zh-TW" altLang="en-US" dirty="0"/>
              <a:t>年</a:t>
            </a:r>
            <a:r>
              <a:rPr lang="en-US" altLang="zh-TW" dirty="0"/>
              <a:t>3</a:t>
            </a:r>
            <a:r>
              <a:rPr lang="zh-TW" altLang="en-US" dirty="0"/>
              <a:t>月</a:t>
            </a:r>
            <a:r>
              <a:rPr lang="en-US" altLang="zh-TW" dirty="0"/>
              <a:t>23</a:t>
            </a:r>
            <a:r>
              <a:rPr lang="zh-TW" altLang="en-US" dirty="0"/>
              <a:t>日－</a:t>
            </a:r>
            <a:r>
              <a:rPr lang="en-US" altLang="zh-TW" dirty="0"/>
              <a:t>1935</a:t>
            </a:r>
            <a:r>
              <a:rPr lang="zh-TW" altLang="en-US" dirty="0"/>
              <a:t>年</a:t>
            </a:r>
            <a:r>
              <a:rPr lang="en-US" altLang="zh-TW" dirty="0"/>
              <a:t>4</a:t>
            </a:r>
            <a:r>
              <a:rPr lang="zh-TW" altLang="en-US" dirty="0"/>
              <a:t>月</a:t>
            </a:r>
            <a:r>
              <a:rPr lang="en-US" altLang="zh-TW" dirty="0"/>
              <a:t>14</a:t>
            </a:r>
            <a:r>
              <a:rPr lang="zh-TW" altLang="en-US" dirty="0"/>
              <a:t>日</a:t>
            </a:r>
            <a:r>
              <a:rPr lang="zh-CN" altLang="en-US" b="1" dirty="0" smtClean="0"/>
              <a:t>）</a:t>
            </a:r>
            <a:endParaRPr lang="en-US" altLang="zh-TW" b="1" dirty="0" smtClean="0"/>
          </a:p>
          <a:p>
            <a:pPr>
              <a:lnSpc>
                <a:spcPct val="250000"/>
              </a:lnSpc>
            </a:pPr>
            <a:r>
              <a:rPr lang="en-US" altLang="zh-TW" b="1" dirty="0" smtClean="0"/>
              <a:t>20</a:t>
            </a:r>
            <a:r>
              <a:rPr lang="zh-CN" altLang="en-US" b="1" dirty="0" smtClean="0"/>
              <a:t>世紀德國數學家</a:t>
            </a:r>
            <a:endParaRPr lang="en-US" altLang="zh-CN" b="1" dirty="0" smtClean="0"/>
          </a:p>
          <a:p>
            <a:pPr>
              <a:lnSpc>
                <a:spcPct val="250000"/>
              </a:lnSpc>
            </a:pPr>
            <a:r>
              <a:rPr lang="zh-CN" altLang="en-US" dirty="0" smtClean="0"/>
              <a:t>建立抽象概念并形式化</a:t>
            </a:r>
            <a:endParaRPr lang="en-US" altLang="zh-CN" dirty="0" smtClean="0"/>
          </a:p>
          <a:p>
            <a:pPr>
              <a:lnSpc>
                <a:spcPct val="250000"/>
              </a:lnSpc>
            </a:pPr>
            <a:r>
              <a:rPr lang="zh-CN" altLang="en-US" dirty="0" smtClean="0"/>
              <a:t>改變環、域和代數的理論</a:t>
            </a:r>
            <a:endParaRPr lang="en-US" altLang="zh-CN" dirty="0" smtClean="0"/>
          </a:p>
          <a:p>
            <a:pPr>
              <a:lnSpc>
                <a:spcPct val="250000"/>
              </a:lnSpc>
            </a:pPr>
            <a:r>
              <a:rPr lang="zh-CN" altLang="en-US" dirty="0" smtClean="0"/>
              <a:t>解釋對稱性域守恆定律之間的聯繫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459" y="2325850"/>
            <a:ext cx="2438400" cy="371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11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48255" y="267370"/>
            <a:ext cx="8596668" cy="1320800"/>
          </a:xfrm>
        </p:spPr>
        <p:txBody>
          <a:bodyPr/>
          <a:lstStyle/>
          <a:p>
            <a:r>
              <a:rPr lang="zh-CN" altLang="en-US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關於抽象代數</a:t>
            </a:r>
            <a:endParaRPr lang="zh-TW" altLang="en-US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48255" y="1588170"/>
            <a:ext cx="8596668" cy="5082336"/>
          </a:xfrm>
        </p:spPr>
        <p:txBody>
          <a:bodyPr>
            <a:noAutofit/>
          </a:bodyPr>
          <a:lstStyle/>
          <a:p>
            <a:pPr>
              <a:lnSpc>
                <a:spcPct val="250000"/>
              </a:lnSpc>
            </a:pPr>
            <a:r>
              <a:rPr lang="zh-CN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一門屬於數學的獨立學科</a:t>
            </a:r>
            <a:endParaRPr lang="en-US" altLang="zh-CN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pPr>
              <a:lnSpc>
                <a:spcPct val="250000"/>
              </a:lnSpc>
            </a:pPr>
            <a:r>
              <a:rPr lang="zh-CN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主要研究代數結構例如</a:t>
            </a:r>
            <a:r>
              <a:rPr lang="zh-CN" altLang="en-US" sz="2400" b="1" u="sng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群 </a:t>
            </a:r>
            <a:r>
              <a:rPr lang="en-US" altLang="zh-CN" sz="2400" b="1" u="sng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group</a:t>
            </a:r>
            <a:r>
              <a:rPr lang="zh-CN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</a:t>
            </a:r>
            <a:r>
              <a:rPr lang="zh-CN" altLang="en-US" sz="2400" b="1" u="sng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環 </a:t>
            </a:r>
            <a:r>
              <a:rPr lang="en-US" altLang="zh-CN" sz="2400" b="1" u="sng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Ring</a:t>
            </a:r>
            <a:r>
              <a:rPr lang="zh-CN" altLang="en-US" sz="2400" b="1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，體 </a:t>
            </a:r>
            <a:r>
              <a:rPr lang="en-US" altLang="zh-CN" sz="2400" b="1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Field</a:t>
            </a:r>
            <a:r>
              <a:rPr lang="en-US" altLang="zh-CN" sz="2400" b="1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,</a:t>
            </a:r>
            <a:r>
              <a:rPr lang="zh-CN" altLang="en-US" sz="2400" b="1" u="sng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向量空間 </a:t>
            </a:r>
            <a:r>
              <a:rPr lang="en-US" altLang="zh-CN" sz="2400" b="1" u="sng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Vector space</a:t>
            </a:r>
          </a:p>
          <a:p>
            <a:pPr>
              <a:lnSpc>
                <a:spcPct val="250000"/>
              </a:lnSpc>
            </a:pPr>
            <a:r>
              <a:rPr lang="zh-TW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與其</a:t>
            </a:r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相關之同態，構成數學範疇。範疇論是用來分析與比較不同代數結構的強大形式工具。</a:t>
            </a:r>
            <a:endParaRPr lang="en-US" altLang="zh-CN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582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與離散數學的關係</a:t>
            </a:r>
            <a:endParaRPr lang="zh-TW" altLang="en-US" sz="4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4" y="1534947"/>
            <a:ext cx="8596668" cy="4897937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代數結構既可以是離散的，也可以是連續的。</a:t>
            </a:r>
          </a:p>
          <a:p>
            <a:pPr>
              <a:lnSpc>
                <a:spcPct val="300000"/>
              </a:lnSpc>
            </a:pPr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離散代數</a:t>
            </a:r>
            <a:r>
              <a:rPr lang="zh-TW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包括編</a:t>
            </a:r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程中使用的邏輯代數、資料庫中使用的關係代數、代數編碼理論中重要的離散有限群、環和域、形式語言理論中的離散半群和么半群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354617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邏輯代數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變量的值僅為 </a:t>
            </a:r>
            <a:r>
              <a:rPr lang="zh-CN" altLang="en-US" sz="2400" b="1" u="sng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真 </a:t>
            </a:r>
            <a:r>
              <a:rPr lang="en-US" altLang="zh-CN" sz="2400" b="1" u="sng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TRUE </a:t>
            </a:r>
            <a:r>
              <a:rPr lang="zh-CN" altLang="en-US" sz="2400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和 </a:t>
            </a:r>
            <a:r>
              <a:rPr lang="zh-CN" altLang="en-US" sz="2400" b="1" u="sng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假 </a:t>
            </a:r>
            <a:r>
              <a:rPr lang="en-US" altLang="zh-CN" sz="2400" b="1" u="sng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FLASE </a:t>
            </a:r>
            <a:r>
              <a:rPr lang="zh-CN" altLang="en-US" sz="2400" b="1" u="sng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的代數在子領域</a:t>
            </a:r>
            <a:endParaRPr lang="en-US" altLang="zh-CN" sz="2400" b="1" u="sng" dirty="0" smtClean="0">
              <a:latin typeface="Adobe 明體 Std L" panose="02020300000000000000" pitchFamily="18" charset="-120"/>
              <a:ea typeface="Adobe 明體 Std L" panose="02020300000000000000" pitchFamily="18" charset="-120"/>
            </a:endParaRPr>
          </a:p>
          <a:p>
            <a:pPr>
              <a:lnSpc>
                <a:spcPct val="200000"/>
              </a:lnSpc>
            </a:pPr>
            <a:r>
              <a:rPr lang="zh-TW" altLang="en-US" sz="2400" b="1" dirty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以普通代數描述數字關係相同</a:t>
            </a:r>
            <a:r>
              <a:rPr lang="zh-TW" altLang="en-US" sz="2400" b="1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的方式</a:t>
            </a:r>
            <a:r>
              <a:rPr lang="zh-TW" altLang="en-US" sz="2400" b="1" dirty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來描述邏輯關係的形式主義</a:t>
            </a:r>
            <a:r>
              <a:rPr lang="zh-TW" altLang="en-US" sz="2400" b="1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。</a:t>
            </a:r>
            <a:endParaRPr lang="en-US" altLang="zh-TW" sz="2400" b="1" dirty="0" smtClean="0">
              <a:latin typeface="Adobe 明體 Std L" panose="02020300000000000000" pitchFamily="18" charset="-120"/>
              <a:ea typeface="Adobe 明體 Std L" panose="02020300000000000000" pitchFamily="18" charset="-120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Adobe 明體 Std L" panose="02020300000000000000" pitchFamily="18" charset="-120"/>
                <a:ea typeface="Adobe 明體 Std L" panose="02020300000000000000" pitchFamily="18" charset="-120"/>
              </a:rPr>
              <a:t>電子電路的設計基礎也運用在集合論與統計學</a:t>
            </a:r>
            <a:endParaRPr lang="zh-TW" altLang="en-US" sz="2400" b="1" dirty="0">
              <a:latin typeface="Adobe 明體 Std L" panose="02020300000000000000" pitchFamily="18" charset="-120"/>
              <a:ea typeface="Adobe 明體 Std L" panose="020203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07821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關係代數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閉合於運算下的關係的</a:t>
            </a:r>
            <a:r>
              <a:rPr lang="zh-TW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集合</a:t>
            </a:r>
            <a:endParaRPr lang="en-US" altLang="zh-TW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pPr>
              <a:lnSpc>
                <a:spcPct val="250000"/>
              </a:lnSpc>
            </a:pPr>
            <a:r>
              <a:rPr lang="zh-CN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廣泛運用於資料庫</a:t>
            </a:r>
            <a:r>
              <a:rPr lang="en-US" altLang="zh-CN" sz="240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SQL</a:t>
            </a:r>
          </a:p>
          <a:p>
            <a:pPr>
              <a:lnSpc>
                <a:spcPct val="250000"/>
              </a:lnSpc>
            </a:pPr>
            <a:endParaRPr lang="en-US" altLang="zh-CN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endParaRPr lang="en-US" altLang="zh-CN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endParaRPr lang="zh-TW" altLang="en-US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7086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群</a:t>
            </a:r>
            <a:endParaRPr lang="zh-TW" altLang="en-US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3" y="1599115"/>
            <a:ext cx="8596669" cy="451292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50000"/>
              </a:lnSpc>
            </a:pPr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一種代數結構，由一個集合以及一個二元運算所組成</a:t>
            </a:r>
          </a:p>
          <a:p>
            <a:pPr>
              <a:lnSpc>
                <a:spcPct val="250000"/>
              </a:lnSpc>
            </a:pPr>
            <a:r>
              <a:rPr lang="zh-CN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必須滿足“群公理”即封閉性、結合律、單位元素和</a:t>
            </a:r>
            <a:r>
              <a:rPr lang="zh-CN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存在</a:t>
            </a:r>
            <a:r>
              <a:rPr lang="zh-CN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反</a:t>
            </a:r>
            <a:r>
              <a:rPr lang="zh-CN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元素</a:t>
            </a:r>
            <a:endParaRPr lang="en-US" altLang="zh-CN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pPr>
              <a:lnSpc>
                <a:spcPct val="250000"/>
              </a:lnSpc>
            </a:pPr>
            <a:r>
              <a:rPr lang="zh-CN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與對稱共有基礎</a:t>
            </a:r>
            <a:r>
              <a:rPr lang="zh-CN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根源</a:t>
            </a:r>
            <a:endParaRPr lang="en-US" altLang="zh-CN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pPr>
              <a:lnSpc>
                <a:spcPct val="250000"/>
              </a:lnSpc>
            </a:pPr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對稱群把幾何物體的如此描述物體的對稱特徵：它是保持物體不變的變換的集合</a:t>
            </a:r>
            <a:endParaRPr lang="en-US" altLang="zh-CN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pPr>
              <a:lnSpc>
                <a:spcPct val="250000"/>
              </a:lnSpc>
            </a:pPr>
            <a:endParaRPr lang="en-US" altLang="zh-TW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074" y="2932697"/>
            <a:ext cx="3052171" cy="317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083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4" y="609600"/>
            <a:ext cx="9060224" cy="5431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群是一個集合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，連同一個運算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"·"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，它結合任何兩個元素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和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b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而形成另一個元素，記為</a:t>
            </a:r>
            <a:r>
              <a:rPr lang="en-US" altLang="zh-TW" sz="2000" dirty="0" err="1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a·b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。符號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"·"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是對具體給出的運算，比如整數加法的一般占位符。要具備成為群的資格，這個集合和運算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(G,·)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必須滿足叫做群公理的四個要求：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[3]</a:t>
            </a:r>
          </a:p>
          <a:p>
            <a:endParaRPr lang="en-US" altLang="zh-TW" sz="20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1.	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封閉性：	對於所有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中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a, b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，運算</a:t>
            </a:r>
            <a:r>
              <a:rPr lang="en-US" altLang="zh-TW" sz="2000" dirty="0" err="1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a·b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的結果也在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中。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b[›]</a:t>
            </a:r>
          </a:p>
          <a:p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2.	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結合性：	對於所有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中的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a, b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和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c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，等式 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(</a:t>
            </a:r>
            <a:r>
              <a:rPr lang="en-US" altLang="zh-TW" sz="2000" dirty="0" err="1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a·b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)·c = a· (</a:t>
            </a:r>
            <a:r>
              <a:rPr lang="en-US" altLang="zh-TW" sz="2000" dirty="0" err="1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b·c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)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成立。</a:t>
            </a:r>
          </a:p>
          <a:p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3.	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單位元素：	存在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中的一個元素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e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，使得對於所有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中的元素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，等式</a:t>
            </a:r>
          </a:p>
          <a:p>
            <a:r>
              <a:rPr lang="en-US" altLang="zh-TW" sz="2000" dirty="0" err="1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e·a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 = </a:t>
            </a:r>
            <a:r>
              <a:rPr lang="en-US" altLang="zh-TW" sz="2000" dirty="0" err="1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a·e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 = a 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成立。</a:t>
            </a:r>
          </a:p>
          <a:p>
            <a:endParaRPr lang="zh-TW" altLang="en-US" sz="20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4.	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反元素：	對於每個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中的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，存在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中的一個元素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b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使得</a:t>
            </a:r>
            <a:r>
              <a:rPr lang="en-US" altLang="zh-TW" sz="2000" dirty="0" err="1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a·b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 = </a:t>
            </a:r>
            <a:r>
              <a:rPr lang="en-US" altLang="zh-TW" sz="2000" dirty="0" err="1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b·a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 = e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，這裏的</a:t>
            </a:r>
            <a:r>
              <a:rPr lang="en-US" altLang="zh-TW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e</a:t>
            </a:r>
            <a:r>
              <a:rPr lang="zh-TW" altLang="en-US" sz="2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是單位元素</a:t>
            </a:r>
            <a:r>
              <a:rPr lang="zh-TW" altLang="en-US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49575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環</a:t>
            </a:r>
            <a:endParaRPr lang="zh-TW" altLang="en-US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05671" y="1270000"/>
            <a:ext cx="8596668" cy="4858084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zh-TW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類似於可交換群，只不過在原來「</a:t>
            </a:r>
            <a:r>
              <a:rPr lang="en-US" altLang="zh-TW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+</a:t>
            </a:r>
            <a:r>
              <a:rPr lang="zh-TW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」的基礎上又增添另一種運算「</a:t>
            </a:r>
            <a:r>
              <a:rPr lang="en-US" altLang="zh-TW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·</a:t>
            </a:r>
            <a:r>
              <a:rPr lang="zh-TW" altLang="en-US" sz="24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」</a:t>
            </a:r>
            <a:endParaRPr lang="en-US" altLang="zh-TW" sz="24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pPr>
              <a:lnSpc>
                <a:spcPct val="250000"/>
              </a:lnSpc>
            </a:pPr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交換環是指其中運算「</a:t>
            </a:r>
            <a:r>
              <a:rPr lang="en-US" altLang="zh-TW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·</a:t>
            </a:r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」符合交換律的環，代數幾何及代數數論中有許多交換環的例子，也帶動了交換環理論的發展，這部份後來稱為交換代數</a:t>
            </a:r>
          </a:p>
          <a:p>
            <a:pPr>
              <a:lnSpc>
                <a:spcPct val="250000"/>
              </a:lnSpc>
            </a:pPr>
            <a:endParaRPr lang="zh-TW" altLang="en-US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673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649</TotalTime>
  <Words>647</Words>
  <Application>Microsoft Office PowerPoint</Application>
  <PresentationFormat>寬螢幕</PresentationFormat>
  <Paragraphs>56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20" baseType="lpstr">
      <vt:lpstr>Adobe 明體 Std L</vt:lpstr>
      <vt:lpstr>Adobe 黑体 Std R</vt:lpstr>
      <vt:lpstr>方正姚体</vt:lpstr>
      <vt:lpstr>华文新魏</vt:lpstr>
      <vt:lpstr>微軟正黑體</vt:lpstr>
      <vt:lpstr>Arial</vt:lpstr>
      <vt:lpstr>Trebuchet MS</vt:lpstr>
      <vt:lpstr>Wingdings 3</vt:lpstr>
      <vt:lpstr>多面向</vt:lpstr>
      <vt:lpstr>抽象代數</vt:lpstr>
      <vt:lpstr>抽象代數之母</vt:lpstr>
      <vt:lpstr>關於抽象代數</vt:lpstr>
      <vt:lpstr>與離散數學的關係</vt:lpstr>
      <vt:lpstr>邏輯代數</vt:lpstr>
      <vt:lpstr>關係代數</vt:lpstr>
      <vt:lpstr>群</vt:lpstr>
      <vt:lpstr>PowerPoint 簡報</vt:lpstr>
      <vt:lpstr>環</vt:lpstr>
      <vt:lpstr>PowerPoint 簡報</vt:lpstr>
      <vt:lpstr>謝謝聆聽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抽象代數</dc:title>
  <dc:creator>USER</dc:creator>
  <cp:lastModifiedBy>USER</cp:lastModifiedBy>
  <cp:revision>18</cp:revision>
  <dcterms:created xsi:type="dcterms:W3CDTF">2018-05-08T14:48:06Z</dcterms:created>
  <dcterms:modified xsi:type="dcterms:W3CDTF">2018-05-09T08:27:03Z</dcterms:modified>
</cp:coreProperties>
</file>