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1" r:id="rId9"/>
    <p:sldId id="266" r:id="rId10"/>
    <p:sldId id="264" r:id="rId11"/>
    <p:sldId id="265" r:id="rId1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CE55-61ED-46D1-8727-CE88185DCB46}" type="datetimeFigureOut">
              <a:rPr lang="zh-TW" altLang="en-US" smtClean="0"/>
              <a:t>2018/5/10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9281-6853-49EB-B0B9-4A7E0820B07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92758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CE55-61ED-46D1-8727-CE88185DCB46}" type="datetimeFigureOut">
              <a:rPr lang="zh-TW" altLang="en-US" smtClean="0"/>
              <a:t>2018/5/10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9281-6853-49EB-B0B9-4A7E0820B07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4224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CE55-61ED-46D1-8727-CE88185DCB46}" type="datetimeFigureOut">
              <a:rPr lang="zh-TW" altLang="en-US" smtClean="0"/>
              <a:t>2018/5/10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9281-6853-49EB-B0B9-4A7E0820B07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2810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CE55-61ED-46D1-8727-CE88185DCB46}" type="datetimeFigureOut">
              <a:rPr lang="zh-TW" altLang="en-US" smtClean="0"/>
              <a:t>2018/5/10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9281-6853-49EB-B0B9-4A7E0820B07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3930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CE55-61ED-46D1-8727-CE88185DCB46}" type="datetimeFigureOut">
              <a:rPr lang="zh-TW" altLang="en-US" smtClean="0"/>
              <a:t>2018/5/10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9281-6853-49EB-B0B9-4A7E0820B07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0083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CE55-61ED-46D1-8727-CE88185DCB46}" type="datetimeFigureOut">
              <a:rPr lang="zh-TW" altLang="en-US" smtClean="0"/>
              <a:t>2018/5/10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9281-6853-49EB-B0B9-4A7E0820B07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1508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CE55-61ED-46D1-8727-CE88185DCB46}" type="datetimeFigureOut">
              <a:rPr lang="zh-TW" altLang="en-US" smtClean="0"/>
              <a:t>2018/5/10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9281-6853-49EB-B0B9-4A7E0820B07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6367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CE55-61ED-46D1-8727-CE88185DCB46}" type="datetimeFigureOut">
              <a:rPr lang="zh-TW" altLang="en-US" smtClean="0"/>
              <a:t>2018/5/10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9281-6853-49EB-B0B9-4A7E0820B07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727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CE55-61ED-46D1-8727-CE88185DCB46}" type="datetimeFigureOut">
              <a:rPr lang="zh-TW" altLang="en-US" smtClean="0"/>
              <a:t>2018/5/10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9281-6853-49EB-B0B9-4A7E0820B07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7435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CE55-61ED-46D1-8727-CE88185DCB46}" type="datetimeFigureOut">
              <a:rPr lang="zh-TW" altLang="en-US" smtClean="0"/>
              <a:t>2018/5/10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9281-6853-49EB-B0B9-4A7E0820B07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17021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CE55-61ED-46D1-8727-CE88185DCB46}" type="datetimeFigureOut">
              <a:rPr lang="zh-TW" altLang="en-US" smtClean="0"/>
              <a:t>2018/5/10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9281-6853-49EB-B0B9-4A7E0820B07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1451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1CE55-61ED-46D1-8727-CE88185DCB46}" type="datetimeFigureOut">
              <a:rPr lang="zh-TW" altLang="en-US" smtClean="0"/>
              <a:t>2018/5/10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19281-6853-49EB-B0B9-4A7E0820B07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775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land.idv.tw/game/hanoi/hanoi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 河內塔問題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Towers of Hanoi Problem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104213014 </a:t>
            </a:r>
            <a:r>
              <a:rPr lang="zh-TW" altLang="en-US" dirty="0" smtClean="0"/>
              <a:t>王柏欣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252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遞迴分析 </a:t>
            </a:r>
            <a:r>
              <a:rPr lang="en-US" altLang="zh-TW" dirty="0"/>
              <a:t>- </a:t>
            </a:r>
            <a:r>
              <a:rPr lang="en-US" altLang="zh-TW" dirty="0"/>
              <a:t>4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501" y="1825625"/>
            <a:ext cx="9024997" cy="4351338"/>
          </a:xfrm>
        </p:spPr>
      </p:pic>
    </p:spTree>
    <p:extLst>
      <p:ext uri="{BB962C8B-B14F-4D97-AF65-F5344CB8AC3E}">
        <p14:creationId xmlns:p14="http://schemas.microsoft.com/office/powerpoint/2010/main" val="304915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結論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所需要搬動的次數共需</a:t>
            </a:r>
            <a:r>
              <a:rPr lang="en-US" altLang="zh-TW" dirty="0" smtClean="0"/>
              <a:t>2^64</a:t>
            </a:r>
            <a:r>
              <a:rPr lang="zh-TW" altLang="en-US" dirty="0"/>
              <a:t>－</a:t>
            </a:r>
            <a:r>
              <a:rPr lang="en-US" altLang="zh-TW" dirty="0"/>
              <a:t>1</a:t>
            </a:r>
            <a:r>
              <a:rPr lang="zh-TW" altLang="en-US" dirty="0" smtClean="0"/>
              <a:t>次</a:t>
            </a:r>
            <a:endParaRPr lang="en-US" altLang="zh-TW" dirty="0" smtClean="0"/>
          </a:p>
          <a:p>
            <a:r>
              <a:rPr lang="zh-TW" altLang="en-US" dirty="0"/>
              <a:t>沒有片刻</a:t>
            </a:r>
            <a:r>
              <a:rPr lang="zh-TW" altLang="en-US" dirty="0" smtClean="0"/>
              <a:t>休息</a:t>
            </a:r>
            <a:r>
              <a:rPr lang="zh-TW" altLang="en-US" dirty="0"/>
              <a:t>地每秒鐘搬動</a:t>
            </a:r>
            <a:r>
              <a:rPr lang="zh-TW" altLang="en-US" dirty="0" smtClean="0"/>
              <a:t>一次，所</a:t>
            </a:r>
            <a:r>
              <a:rPr lang="zh-TW" altLang="en-US" dirty="0"/>
              <a:t>需的時間超過</a:t>
            </a:r>
            <a:r>
              <a:rPr lang="en-US" altLang="zh-TW" dirty="0"/>
              <a:t>5840</a:t>
            </a:r>
            <a:r>
              <a:rPr lang="zh-TW" altLang="en-US" dirty="0" smtClean="0"/>
              <a:t>億年</a:t>
            </a:r>
            <a:endParaRPr lang="en-US" altLang="zh-TW" dirty="0" smtClean="0"/>
          </a:p>
          <a:p>
            <a:r>
              <a:rPr lang="zh-TW" altLang="en-US" dirty="0"/>
              <a:t>宇宙現在也不過</a:t>
            </a:r>
            <a:r>
              <a:rPr lang="en-US" altLang="zh-TW" dirty="0"/>
              <a:t>137</a:t>
            </a:r>
            <a:r>
              <a:rPr lang="zh-TW" altLang="en-US" dirty="0"/>
              <a:t>億年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pPr marL="0" indent="0">
              <a:buNone/>
            </a:pPr>
            <a:r>
              <a:rPr lang="zh-TW" altLang="en-US" dirty="0" smtClean="0"/>
              <a:t>　　　　　　　　　</a:t>
            </a:r>
            <a:r>
              <a:rPr lang="zh-TW" altLang="en-US" b="1" i="1" u="sng" dirty="0" smtClean="0">
                <a:solidFill>
                  <a:srgbClr val="FF0000"/>
                </a:solidFill>
              </a:rPr>
              <a:t>世界毀滅沒這麼簡單喇</a:t>
            </a:r>
            <a:r>
              <a:rPr lang="zh-TW" altLang="en-US" b="1" i="1" u="sng" dirty="0">
                <a:solidFill>
                  <a:srgbClr val="FF0000"/>
                </a:solidFill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577608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古印度的傳說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zh-TW" altLang="en-US" dirty="0" smtClean="0"/>
              <a:t>在伯那爾斯</a:t>
            </a:r>
            <a:r>
              <a:rPr lang="en-US" altLang="zh-TW" dirty="0" smtClean="0"/>
              <a:t>(Benares)</a:t>
            </a:r>
            <a:r>
              <a:rPr lang="zh-TW" altLang="en-US" dirty="0" smtClean="0"/>
              <a:t>的一座大寺廟裡，</a:t>
            </a:r>
            <a:endParaRPr lang="en-US" altLang="zh-TW" dirty="0" smtClean="0"/>
          </a:p>
          <a:p>
            <a:pPr marL="0" indent="0">
              <a:spcBef>
                <a:spcPts val="0"/>
              </a:spcBef>
              <a:buNone/>
            </a:pPr>
            <a:r>
              <a:rPr lang="zh-TW" altLang="en-US" dirty="0" smtClean="0"/>
              <a:t>有一棟被稱為是世界中心點的樓閣，</a:t>
            </a:r>
            <a:endParaRPr lang="en-US" altLang="zh-TW" dirty="0" smtClean="0"/>
          </a:p>
          <a:p>
            <a:pPr marL="0" indent="0">
              <a:spcBef>
                <a:spcPts val="0"/>
              </a:spcBef>
              <a:buNone/>
            </a:pPr>
            <a:r>
              <a:rPr lang="zh-TW" altLang="en-US" dirty="0" smtClean="0"/>
              <a:t>它的下面有一塊黃銅製的方形盤子，</a:t>
            </a:r>
            <a:endParaRPr lang="en-US" altLang="zh-TW" dirty="0" smtClean="0"/>
          </a:p>
          <a:p>
            <a:pPr marL="0" indent="0">
              <a:spcBef>
                <a:spcPts val="0"/>
              </a:spcBef>
              <a:buNone/>
            </a:pPr>
            <a:r>
              <a:rPr lang="zh-TW" altLang="en-US" dirty="0" smtClean="0"/>
              <a:t>盤子上豎立著三根鑽石製成的棒子。</a:t>
            </a:r>
            <a:endParaRPr lang="en-US" altLang="zh-TW" dirty="0" smtClean="0"/>
          </a:p>
          <a:p>
            <a:pPr marL="0" indent="0">
              <a:spcBef>
                <a:spcPts val="0"/>
              </a:spcBef>
              <a:buNone/>
            </a:pPr>
            <a:endParaRPr lang="en-US" altLang="zh-TW" dirty="0"/>
          </a:p>
          <a:p>
            <a:pPr marL="0" indent="0">
              <a:spcBef>
                <a:spcPts val="0"/>
              </a:spcBef>
              <a:buNone/>
            </a:pPr>
            <a:r>
              <a:rPr lang="zh-TW" altLang="en-US" dirty="0"/>
              <a:t>在開天闢地的時候，萬能的</a:t>
            </a:r>
            <a:r>
              <a:rPr lang="zh-TW" altLang="en-US" dirty="0" smtClean="0"/>
              <a:t>上帝梵天</a:t>
            </a:r>
            <a:endParaRPr lang="en-US" altLang="zh-TW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zh-TW" dirty="0" smtClean="0"/>
              <a:t>(Brahma)</a:t>
            </a:r>
            <a:r>
              <a:rPr lang="zh-TW" altLang="en-US" dirty="0" smtClean="0"/>
              <a:t>在</a:t>
            </a:r>
            <a:r>
              <a:rPr lang="zh-TW" altLang="en-US" dirty="0"/>
              <a:t>其中一</a:t>
            </a:r>
            <a:r>
              <a:rPr lang="zh-TW" altLang="en-US" dirty="0" smtClean="0"/>
              <a:t>根棒子上</a:t>
            </a:r>
            <a:r>
              <a:rPr lang="zh-TW" altLang="en-US" dirty="0"/>
              <a:t>放置</a:t>
            </a:r>
            <a:r>
              <a:rPr lang="zh-TW" altLang="en-US" dirty="0" smtClean="0"/>
              <a:t>了</a:t>
            </a:r>
            <a:endParaRPr lang="en-US" altLang="zh-TW" dirty="0" smtClean="0"/>
          </a:p>
          <a:p>
            <a:pPr marL="0" indent="0">
              <a:spcBef>
                <a:spcPts val="0"/>
              </a:spcBef>
              <a:buNone/>
            </a:pPr>
            <a:r>
              <a:rPr lang="zh-TW" altLang="en-US" dirty="0" smtClean="0"/>
              <a:t>六十四</a:t>
            </a:r>
            <a:r>
              <a:rPr lang="zh-TW" altLang="en-US" dirty="0"/>
              <a:t>個大小都不相同的金圈，這些</a:t>
            </a:r>
            <a:r>
              <a:rPr lang="zh-TW" altLang="en-US" dirty="0" smtClean="0"/>
              <a:t>金</a:t>
            </a:r>
            <a:endParaRPr lang="en-US" altLang="zh-TW" dirty="0" smtClean="0"/>
          </a:p>
          <a:p>
            <a:pPr marL="0" indent="0">
              <a:spcBef>
                <a:spcPts val="0"/>
              </a:spcBef>
              <a:buNone/>
            </a:pPr>
            <a:r>
              <a:rPr lang="zh-TW" altLang="en-US" dirty="0" smtClean="0"/>
              <a:t>圈依大小順序</a:t>
            </a:r>
            <a:r>
              <a:rPr lang="zh-TW" altLang="en-US" dirty="0"/>
              <a:t>地疊放</a:t>
            </a:r>
            <a:r>
              <a:rPr lang="zh-TW" altLang="en-US" dirty="0" smtClean="0"/>
              <a:t>著。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386" y="2187935"/>
            <a:ext cx="23622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5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梵天的意旨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將</a:t>
            </a:r>
            <a:r>
              <a:rPr lang="zh-TW" altLang="en-US" dirty="0"/>
              <a:t>這六十四個金圈移到另一根鑽石棒</a:t>
            </a:r>
            <a:r>
              <a:rPr lang="zh-TW" altLang="en-US" dirty="0" smtClean="0"/>
              <a:t>上：</a:t>
            </a:r>
            <a:endParaRPr lang="en-US" altLang="zh-TW" dirty="0" smtClean="0"/>
          </a:p>
          <a:p>
            <a:pPr marL="0" indent="0">
              <a:buNone/>
            </a:pPr>
            <a:endParaRPr lang="en-US" altLang="zh-TW" dirty="0"/>
          </a:p>
          <a:p>
            <a:pPr lvl="1"/>
            <a:r>
              <a:rPr lang="zh-TW" altLang="en-US" dirty="0"/>
              <a:t>每一次只能移動一個金圈</a:t>
            </a:r>
            <a:endParaRPr lang="en-US" altLang="zh-TW" dirty="0"/>
          </a:p>
          <a:p>
            <a:pPr marL="457200" lvl="1" indent="0">
              <a:buNone/>
            </a:pPr>
            <a:endParaRPr lang="en-US" altLang="zh-TW" dirty="0"/>
          </a:p>
          <a:p>
            <a:pPr lvl="1"/>
            <a:r>
              <a:rPr lang="zh-TW" altLang="en-US" dirty="0"/>
              <a:t>在移動的過程中，</a:t>
            </a:r>
            <a:endParaRPr lang="en-US" altLang="zh-TW" dirty="0"/>
          </a:p>
          <a:p>
            <a:pPr marL="457200" lvl="1" indent="0">
              <a:buNone/>
            </a:pPr>
            <a:r>
              <a:rPr lang="zh-TW" altLang="en-US" dirty="0"/>
              <a:t>    較大的金圈不能放在較小的金圈上。</a:t>
            </a:r>
            <a:endParaRPr lang="en-US" altLang="zh-TW" dirty="0"/>
          </a:p>
          <a:p>
            <a:pPr lvl="1"/>
            <a:endParaRPr lang="en-US" altLang="zh-TW" dirty="0" smtClean="0"/>
          </a:p>
          <a:p>
            <a:endParaRPr lang="en-US" altLang="zh-TW" dirty="0"/>
          </a:p>
          <a:p>
            <a:pPr marL="0" indent="0">
              <a:buNone/>
            </a:pPr>
            <a:r>
              <a:rPr lang="zh-TW" altLang="en-US" b="1" i="1" dirty="0">
                <a:solidFill>
                  <a:srgbClr val="FF0000"/>
                </a:solidFill>
              </a:rPr>
              <a:t>　</a:t>
            </a:r>
            <a:r>
              <a:rPr lang="zh-TW" altLang="en-US" b="1" i="1" dirty="0" smtClean="0">
                <a:solidFill>
                  <a:srgbClr val="FF0000"/>
                </a:solidFill>
              </a:rPr>
              <a:t>　　　</a:t>
            </a:r>
            <a:r>
              <a:rPr lang="zh-TW" altLang="en-US" b="1" i="1" u="sng" dirty="0" smtClean="0">
                <a:solidFill>
                  <a:srgbClr val="FF0000"/>
                </a:solidFill>
              </a:rPr>
              <a:t>完成之後世界就毀滅</a:t>
            </a:r>
            <a:r>
              <a:rPr lang="zh-TW" altLang="en-US" b="1" i="1" u="sng" dirty="0">
                <a:solidFill>
                  <a:srgbClr val="FF0000"/>
                </a:solidFill>
              </a:rPr>
              <a:t>了</a:t>
            </a:r>
            <a:endParaRPr lang="en-US" altLang="zh-TW" b="1" i="1" u="sng" dirty="0" smtClean="0">
              <a:solidFill>
                <a:srgbClr val="FF0000"/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564" y="2498710"/>
            <a:ext cx="2963038" cy="3005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212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實際演練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hlinkClick r:id="rId2"/>
              </a:rPr>
              <a:t>河內塔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1940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數學歸納法 </a:t>
            </a:r>
            <a:r>
              <a:rPr lang="en-US" altLang="zh-TW" dirty="0" smtClean="0"/>
              <a:t>- 1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>
                <a:latin typeface="+mn-ea"/>
              </a:rPr>
              <a:t>n</a:t>
            </a:r>
            <a:r>
              <a:rPr lang="zh-TW" altLang="en-US" dirty="0" smtClean="0">
                <a:latin typeface="+mn-ea"/>
              </a:rPr>
              <a:t>圈</a:t>
            </a:r>
            <a:r>
              <a:rPr lang="en-US" altLang="zh-TW" dirty="0" smtClean="0">
                <a:latin typeface="+mn-ea"/>
              </a:rPr>
              <a:t>3</a:t>
            </a:r>
            <a:r>
              <a:rPr lang="zh-TW" altLang="en-US" dirty="0" smtClean="0">
                <a:latin typeface="+mn-ea"/>
              </a:rPr>
              <a:t>棒：</a:t>
            </a:r>
            <a:endParaRPr lang="en-US" altLang="zh-TW" dirty="0" smtClean="0">
              <a:latin typeface="+mn-ea"/>
            </a:endParaRPr>
          </a:p>
          <a:p>
            <a:pPr lvl="1"/>
            <a:r>
              <a:rPr lang="en-US" altLang="zh-TW" dirty="0" smtClean="0">
                <a:latin typeface="+mn-ea"/>
              </a:rPr>
              <a:t>n = 1</a:t>
            </a:r>
            <a:r>
              <a:rPr lang="zh-TW" altLang="en-US" dirty="0" smtClean="0">
                <a:latin typeface="+mn-ea"/>
              </a:rPr>
              <a:t> </a:t>
            </a:r>
            <a:r>
              <a:rPr lang="en-US" altLang="zh-TW" dirty="0" smtClean="0">
                <a:latin typeface="+mn-ea"/>
              </a:rPr>
              <a:t>:</a:t>
            </a:r>
            <a:r>
              <a:rPr lang="zh-TW" altLang="en-US" dirty="0" smtClean="0">
                <a:latin typeface="+mn-ea"/>
              </a:rPr>
              <a:t> </a:t>
            </a:r>
            <a:r>
              <a:rPr lang="en-US" altLang="zh-TW" dirty="0" smtClean="0">
                <a:latin typeface="+mn-ea"/>
              </a:rPr>
              <a:t>a</a:t>
            </a:r>
            <a:r>
              <a:rPr lang="en-US" altLang="zh-TW" sz="1400" dirty="0" smtClean="0">
                <a:latin typeface="+mn-ea"/>
              </a:rPr>
              <a:t>1 </a:t>
            </a:r>
            <a:r>
              <a:rPr lang="en-US" altLang="zh-TW" dirty="0" smtClean="0">
                <a:latin typeface="+mn-ea"/>
              </a:rPr>
              <a:t>= 1</a:t>
            </a:r>
          </a:p>
          <a:p>
            <a:pPr lvl="1"/>
            <a:r>
              <a:rPr lang="en-US" altLang="zh-TW" dirty="0">
                <a:solidFill>
                  <a:prstClr val="black"/>
                </a:solidFill>
                <a:latin typeface="+mn-ea"/>
              </a:rPr>
              <a:t>n = </a:t>
            </a:r>
            <a:r>
              <a:rPr lang="en-US" altLang="zh-TW" dirty="0" smtClean="0">
                <a:solidFill>
                  <a:prstClr val="black"/>
                </a:solidFill>
                <a:latin typeface="+mn-ea"/>
              </a:rPr>
              <a:t>2</a:t>
            </a:r>
            <a:r>
              <a:rPr lang="zh-TW" altLang="en-US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en-US" altLang="zh-TW" dirty="0">
                <a:solidFill>
                  <a:prstClr val="black"/>
                </a:solidFill>
                <a:latin typeface="+mn-ea"/>
              </a:rPr>
              <a:t>:</a:t>
            </a:r>
            <a:r>
              <a:rPr lang="zh-TW" altLang="en-US" dirty="0">
                <a:solidFill>
                  <a:prstClr val="black"/>
                </a:solidFill>
                <a:latin typeface="+mn-ea"/>
              </a:rPr>
              <a:t> </a:t>
            </a:r>
            <a:r>
              <a:rPr lang="en-US" altLang="zh-TW" dirty="0" smtClean="0">
                <a:solidFill>
                  <a:prstClr val="black"/>
                </a:solidFill>
                <a:latin typeface="+mn-ea"/>
              </a:rPr>
              <a:t>a</a:t>
            </a:r>
            <a:r>
              <a:rPr lang="en-US" altLang="zh-TW" sz="1400" dirty="0" smtClean="0">
                <a:solidFill>
                  <a:prstClr val="black"/>
                </a:solidFill>
                <a:latin typeface="+mn-ea"/>
              </a:rPr>
              <a:t>2 </a:t>
            </a:r>
            <a:r>
              <a:rPr lang="en-US" altLang="zh-TW" dirty="0">
                <a:solidFill>
                  <a:prstClr val="black"/>
                </a:solidFill>
                <a:latin typeface="+mn-ea"/>
              </a:rPr>
              <a:t>= </a:t>
            </a:r>
            <a:r>
              <a:rPr lang="en-US" altLang="zh-TW" dirty="0" smtClean="0">
                <a:solidFill>
                  <a:prstClr val="black"/>
                </a:solidFill>
                <a:latin typeface="+mn-ea"/>
              </a:rPr>
              <a:t>2a</a:t>
            </a:r>
            <a:r>
              <a:rPr lang="en-US" altLang="zh-TW" sz="1400" dirty="0" smtClean="0">
                <a:solidFill>
                  <a:prstClr val="black"/>
                </a:solidFill>
                <a:latin typeface="+mn-ea"/>
              </a:rPr>
              <a:t>1 </a:t>
            </a:r>
            <a:r>
              <a:rPr lang="en-US" altLang="zh-TW" dirty="0" smtClean="0">
                <a:solidFill>
                  <a:prstClr val="black"/>
                </a:solidFill>
                <a:latin typeface="+mn-ea"/>
              </a:rPr>
              <a:t>+ 1 = 3</a:t>
            </a:r>
          </a:p>
          <a:p>
            <a:pPr lvl="1"/>
            <a:r>
              <a:rPr lang="en-US" altLang="zh-TW" dirty="0">
                <a:solidFill>
                  <a:prstClr val="black"/>
                </a:solidFill>
                <a:latin typeface="新細明體" panose="02020500000000000000" pitchFamily="18" charset="-120"/>
              </a:rPr>
              <a:t>n = </a:t>
            </a: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3</a:t>
            </a:r>
            <a:r>
              <a:rPr lang="zh-TW" altLang="en-US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 </a:t>
            </a:r>
            <a:r>
              <a:rPr lang="en-US" altLang="zh-TW" dirty="0">
                <a:solidFill>
                  <a:prstClr val="black"/>
                </a:solidFill>
                <a:latin typeface="新細明體" panose="02020500000000000000" pitchFamily="18" charset="-120"/>
              </a:rPr>
              <a:t>:</a:t>
            </a:r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 </a:t>
            </a: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a</a:t>
            </a:r>
            <a:r>
              <a:rPr lang="en-US" altLang="zh-TW" sz="1400" dirty="0">
                <a:solidFill>
                  <a:prstClr val="black"/>
                </a:solidFill>
                <a:latin typeface="新細明體" panose="02020500000000000000" pitchFamily="18" charset="-120"/>
              </a:rPr>
              <a:t>3</a:t>
            </a:r>
            <a:r>
              <a:rPr lang="en-US" altLang="zh-TW" sz="1400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 </a:t>
            </a:r>
            <a:r>
              <a:rPr lang="en-US" altLang="zh-TW" dirty="0">
                <a:solidFill>
                  <a:prstClr val="black"/>
                </a:solidFill>
                <a:latin typeface="新細明體" panose="02020500000000000000" pitchFamily="18" charset="-120"/>
              </a:rPr>
              <a:t>= </a:t>
            </a: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2a</a:t>
            </a:r>
            <a:r>
              <a:rPr lang="en-US" altLang="zh-TW" sz="1400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2 </a:t>
            </a:r>
            <a:r>
              <a:rPr lang="en-US" altLang="zh-TW" dirty="0">
                <a:solidFill>
                  <a:prstClr val="black"/>
                </a:solidFill>
                <a:latin typeface="新細明體" panose="02020500000000000000" pitchFamily="18" charset="-120"/>
              </a:rPr>
              <a:t>+ 1 = </a:t>
            </a: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7</a:t>
            </a:r>
          </a:p>
          <a:p>
            <a:pPr lvl="1"/>
            <a:endParaRPr lang="en-US" altLang="zh-TW" dirty="0">
              <a:solidFill>
                <a:prstClr val="black"/>
              </a:solidFill>
              <a:latin typeface="新細明體" panose="02020500000000000000" pitchFamily="18" charset="-120"/>
            </a:endParaRPr>
          </a:p>
          <a:p>
            <a:pPr lvl="1"/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歸納</a:t>
            </a:r>
            <a:r>
              <a:rPr lang="zh-TW" altLang="en-US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：移動</a:t>
            </a:r>
            <a:r>
              <a:rPr lang="en-US" altLang="zh-TW" dirty="0">
                <a:solidFill>
                  <a:prstClr val="black"/>
                </a:solidFill>
                <a:latin typeface="新細明體" panose="02020500000000000000" pitchFamily="18" charset="-120"/>
              </a:rPr>
              <a:t>n</a:t>
            </a:r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個鐵餅至少需要移動</a:t>
            </a:r>
            <a:r>
              <a:rPr lang="en-US" altLang="zh-TW" dirty="0">
                <a:solidFill>
                  <a:prstClr val="black"/>
                </a:solidFill>
                <a:latin typeface="新細明體" panose="02020500000000000000" pitchFamily="18" charset="-120"/>
              </a:rPr>
              <a:t>a</a:t>
            </a:r>
            <a:r>
              <a:rPr lang="en-US" altLang="zh-TW" sz="1400" dirty="0">
                <a:solidFill>
                  <a:prstClr val="black"/>
                </a:solidFill>
                <a:latin typeface="新細明體" panose="02020500000000000000" pitchFamily="18" charset="-120"/>
              </a:rPr>
              <a:t>n</a:t>
            </a:r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次，則移動</a:t>
            </a: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n</a:t>
            </a:r>
            <a:r>
              <a:rPr lang="zh-TW" altLang="en-US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＋</a:t>
            </a: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1</a:t>
            </a:r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個鐵餅時，把上面</a:t>
            </a:r>
            <a:r>
              <a:rPr lang="en-US" altLang="zh-TW" dirty="0">
                <a:solidFill>
                  <a:prstClr val="black"/>
                </a:solidFill>
                <a:latin typeface="新細明體" panose="02020500000000000000" pitchFamily="18" charset="-120"/>
              </a:rPr>
              <a:t>n</a:t>
            </a:r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個移動到另一桿子上，至少需要移動</a:t>
            </a:r>
            <a:r>
              <a:rPr lang="en-US" altLang="zh-TW" dirty="0">
                <a:solidFill>
                  <a:prstClr val="black"/>
                </a:solidFill>
                <a:latin typeface="新細明體" panose="02020500000000000000" pitchFamily="18" charset="-120"/>
              </a:rPr>
              <a:t>a</a:t>
            </a:r>
            <a:r>
              <a:rPr lang="en-US" altLang="zh-TW" sz="1400" dirty="0">
                <a:solidFill>
                  <a:prstClr val="black"/>
                </a:solidFill>
                <a:latin typeface="新細明體" panose="02020500000000000000" pitchFamily="18" charset="-120"/>
              </a:rPr>
              <a:t>n</a:t>
            </a:r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次，再把最底下的鐵餅移到第三桿子上，最後又移動</a:t>
            </a:r>
            <a:r>
              <a:rPr lang="en-US" altLang="zh-TW" dirty="0">
                <a:solidFill>
                  <a:prstClr val="black"/>
                </a:solidFill>
                <a:latin typeface="新細明體" panose="02020500000000000000" pitchFamily="18" charset="-120"/>
              </a:rPr>
              <a:t>a</a:t>
            </a:r>
            <a:r>
              <a:rPr lang="en-US" altLang="zh-TW" sz="1400" dirty="0">
                <a:solidFill>
                  <a:prstClr val="black"/>
                </a:solidFill>
                <a:latin typeface="新細明體" panose="02020500000000000000" pitchFamily="18" charset="-120"/>
              </a:rPr>
              <a:t>n</a:t>
            </a:r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次把外移的</a:t>
            </a:r>
            <a:r>
              <a:rPr lang="en-US" altLang="zh-TW" dirty="0">
                <a:solidFill>
                  <a:prstClr val="black"/>
                </a:solidFill>
                <a:latin typeface="新細明體" panose="02020500000000000000" pitchFamily="18" charset="-120"/>
              </a:rPr>
              <a:t>n</a:t>
            </a:r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個疊在最大一個的上面，故移動</a:t>
            </a:r>
            <a:r>
              <a:rPr lang="en-US" altLang="zh-TW" dirty="0">
                <a:solidFill>
                  <a:prstClr val="black"/>
                </a:solidFill>
                <a:latin typeface="新細明體" panose="02020500000000000000" pitchFamily="18" charset="-120"/>
              </a:rPr>
              <a:t>n</a:t>
            </a:r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＋</a:t>
            </a:r>
            <a:r>
              <a:rPr lang="en-US" altLang="zh-TW" dirty="0">
                <a:solidFill>
                  <a:prstClr val="black"/>
                </a:solidFill>
                <a:latin typeface="新細明體" panose="02020500000000000000" pitchFamily="18" charset="-120"/>
              </a:rPr>
              <a:t>1</a:t>
            </a:r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個時至少要移動</a:t>
            </a: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2a</a:t>
            </a:r>
            <a:r>
              <a:rPr lang="en-US" altLang="zh-TW" sz="1400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n</a:t>
            </a:r>
            <a:r>
              <a:rPr lang="zh-TW" altLang="en-US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＋</a:t>
            </a: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1</a:t>
            </a:r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次。</a:t>
            </a:r>
            <a:endParaRPr lang="en-US" altLang="zh-TW" dirty="0">
              <a:solidFill>
                <a:prstClr val="black"/>
              </a:solidFill>
              <a:latin typeface="新細明體" panose="02020500000000000000" pitchFamily="18" charset="-120"/>
            </a:endParaRPr>
          </a:p>
          <a:p>
            <a:pPr lvl="1"/>
            <a:endParaRPr lang="en-US" altLang="zh-TW" dirty="0">
              <a:solidFill>
                <a:prstClr val="black"/>
              </a:solidFill>
              <a:latin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1964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數學歸納法 </a:t>
            </a:r>
            <a:r>
              <a:rPr lang="en-US" altLang="zh-TW" dirty="0"/>
              <a:t>- </a:t>
            </a:r>
            <a:r>
              <a:rPr lang="en-US" altLang="zh-TW" dirty="0" smtClean="0"/>
              <a:t>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zh-TW" altLang="en-US" dirty="0">
                <a:latin typeface="+mj-ea"/>
                <a:ea typeface="+mj-ea"/>
              </a:rPr>
              <a:t>結論</a:t>
            </a:r>
            <a:r>
              <a:rPr lang="zh-TW" altLang="en-US" dirty="0" smtClean="0">
                <a:latin typeface="+mj-ea"/>
                <a:ea typeface="+mj-ea"/>
              </a:rPr>
              <a:t>：數列</a:t>
            </a:r>
            <a:r>
              <a:rPr lang="en-US" altLang="zh-TW" dirty="0">
                <a:latin typeface="+mj-ea"/>
                <a:ea typeface="+mj-ea"/>
              </a:rPr>
              <a:t>{a</a:t>
            </a:r>
            <a:r>
              <a:rPr lang="en-US" altLang="zh-TW" sz="1600" dirty="0">
                <a:latin typeface="+mj-ea"/>
                <a:ea typeface="+mj-ea"/>
              </a:rPr>
              <a:t>n</a:t>
            </a:r>
            <a:r>
              <a:rPr lang="en-US" altLang="zh-TW" dirty="0">
                <a:latin typeface="+mj-ea"/>
                <a:ea typeface="+mj-ea"/>
              </a:rPr>
              <a:t>}</a:t>
            </a:r>
            <a:r>
              <a:rPr lang="zh-TW" altLang="en-US" dirty="0">
                <a:latin typeface="+mj-ea"/>
                <a:ea typeface="+mj-ea"/>
              </a:rPr>
              <a:t>，首項</a:t>
            </a:r>
            <a:r>
              <a:rPr lang="en-US" altLang="zh-TW" dirty="0">
                <a:latin typeface="+mj-ea"/>
                <a:ea typeface="+mj-ea"/>
              </a:rPr>
              <a:t>a</a:t>
            </a:r>
            <a:r>
              <a:rPr lang="en-US" altLang="zh-TW" sz="1600" dirty="0">
                <a:latin typeface="+mj-ea"/>
                <a:ea typeface="+mj-ea"/>
              </a:rPr>
              <a:t>1</a:t>
            </a:r>
            <a:r>
              <a:rPr lang="zh-TW" altLang="en-US" dirty="0">
                <a:latin typeface="+mj-ea"/>
                <a:ea typeface="+mj-ea"/>
              </a:rPr>
              <a:t>＝</a:t>
            </a:r>
            <a:r>
              <a:rPr lang="en-US" altLang="zh-TW" dirty="0">
                <a:latin typeface="+mj-ea"/>
                <a:ea typeface="+mj-ea"/>
              </a:rPr>
              <a:t>1</a:t>
            </a:r>
            <a:r>
              <a:rPr lang="zh-TW" altLang="en-US" dirty="0">
                <a:latin typeface="+mj-ea"/>
                <a:ea typeface="+mj-ea"/>
              </a:rPr>
              <a:t>，而對</a:t>
            </a:r>
            <a:r>
              <a:rPr lang="en-US" altLang="zh-TW" dirty="0" smtClean="0">
                <a:latin typeface="+mj-ea"/>
                <a:ea typeface="+mj-ea"/>
              </a:rPr>
              <a:t>n ≧ 1</a:t>
            </a:r>
            <a:r>
              <a:rPr lang="zh-TW" altLang="en-US" dirty="0" smtClean="0">
                <a:latin typeface="+mj-ea"/>
                <a:ea typeface="+mj-ea"/>
              </a:rPr>
              <a:t>，</a:t>
            </a:r>
            <a:r>
              <a:rPr lang="en-US" altLang="zh-TW" dirty="0" smtClean="0">
                <a:latin typeface="+mj-ea"/>
                <a:ea typeface="+mj-ea"/>
              </a:rPr>
              <a:t>a</a:t>
            </a:r>
            <a:r>
              <a:rPr lang="en-US" altLang="zh-TW" sz="1600" dirty="0" smtClean="0">
                <a:latin typeface="+mj-ea"/>
                <a:ea typeface="+mj-ea"/>
              </a:rPr>
              <a:t>n </a:t>
            </a:r>
            <a:r>
              <a:rPr lang="en-US" altLang="zh-TW" dirty="0" smtClean="0">
                <a:latin typeface="+mj-ea"/>
                <a:ea typeface="+mj-ea"/>
              </a:rPr>
              <a:t>+ 1 </a:t>
            </a:r>
            <a:r>
              <a:rPr lang="zh-TW" altLang="en-US" dirty="0" smtClean="0">
                <a:latin typeface="+mj-ea"/>
                <a:ea typeface="+mj-ea"/>
              </a:rPr>
              <a:t>＝ </a:t>
            </a:r>
            <a:r>
              <a:rPr lang="en-US" altLang="zh-TW" dirty="0" smtClean="0">
                <a:latin typeface="+mj-ea"/>
                <a:ea typeface="+mj-ea"/>
              </a:rPr>
              <a:t>2a</a:t>
            </a:r>
            <a:r>
              <a:rPr lang="en-US" altLang="zh-TW" sz="1600" dirty="0" smtClean="0">
                <a:latin typeface="+mj-ea"/>
                <a:ea typeface="+mj-ea"/>
              </a:rPr>
              <a:t>n  </a:t>
            </a:r>
            <a:r>
              <a:rPr lang="en-US" altLang="zh-TW" dirty="0" smtClean="0">
                <a:latin typeface="+mj-ea"/>
                <a:ea typeface="+mj-ea"/>
              </a:rPr>
              <a:t>+ 1</a:t>
            </a:r>
            <a:endParaRPr lang="en-US" altLang="zh-TW" dirty="0">
              <a:latin typeface="+mj-ea"/>
              <a:ea typeface="+mj-ea"/>
            </a:endParaRPr>
          </a:p>
          <a:p>
            <a:pPr>
              <a:spcBef>
                <a:spcPts val="0"/>
              </a:spcBef>
            </a:pPr>
            <a:endParaRPr lang="en-US" altLang="zh-TW" dirty="0" smtClean="0">
              <a:latin typeface="+mj-ea"/>
              <a:ea typeface="+mj-ea"/>
            </a:endParaRPr>
          </a:p>
          <a:p>
            <a:pPr>
              <a:spcBef>
                <a:spcPts val="0"/>
              </a:spcBef>
            </a:pPr>
            <a:r>
              <a:rPr lang="zh-TW" altLang="en-US" dirty="0">
                <a:latin typeface="+mj-ea"/>
                <a:ea typeface="+mj-ea"/>
              </a:rPr>
              <a:t>推測</a:t>
            </a:r>
            <a:r>
              <a:rPr lang="zh-TW" altLang="en-US" dirty="0" smtClean="0">
                <a:latin typeface="+mj-ea"/>
                <a:ea typeface="+mj-ea"/>
              </a:rPr>
              <a:t>：</a:t>
            </a:r>
            <a:endParaRPr lang="en-US" altLang="zh-TW" dirty="0" smtClean="0">
              <a:latin typeface="+mj-ea"/>
              <a:ea typeface="+mj-ea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TW" dirty="0" smtClean="0">
                <a:latin typeface="+mj-ea"/>
                <a:ea typeface="+mj-ea"/>
              </a:rPr>
              <a:t>	a</a:t>
            </a:r>
            <a:r>
              <a:rPr lang="en-US" altLang="zh-TW" sz="1600" dirty="0" smtClean="0">
                <a:latin typeface="+mj-ea"/>
                <a:ea typeface="+mj-ea"/>
              </a:rPr>
              <a:t>1  </a:t>
            </a:r>
            <a:r>
              <a:rPr lang="zh-TW" altLang="en-US" dirty="0" smtClean="0">
                <a:latin typeface="+mj-ea"/>
                <a:ea typeface="+mj-ea"/>
              </a:rPr>
              <a:t>＝ </a:t>
            </a:r>
            <a:r>
              <a:rPr lang="en-US" altLang="zh-TW" dirty="0" smtClean="0">
                <a:latin typeface="+mj-ea"/>
                <a:ea typeface="+mj-ea"/>
              </a:rPr>
              <a:t>1 </a:t>
            </a:r>
            <a:r>
              <a:rPr lang="zh-TW" altLang="en-US" dirty="0" smtClean="0">
                <a:latin typeface="+mj-ea"/>
                <a:ea typeface="+mj-ea"/>
              </a:rPr>
              <a:t>＝ </a:t>
            </a:r>
            <a:r>
              <a:rPr lang="en-US" altLang="zh-TW" dirty="0" smtClean="0">
                <a:latin typeface="+mj-ea"/>
                <a:ea typeface="+mj-ea"/>
              </a:rPr>
              <a:t>2 </a:t>
            </a:r>
            <a:r>
              <a:rPr lang="en-US" altLang="zh-TW" dirty="0">
                <a:latin typeface="+mj-ea"/>
              </a:rPr>
              <a:t>–</a:t>
            </a:r>
            <a:r>
              <a:rPr lang="en-US" altLang="zh-TW" dirty="0" smtClean="0">
                <a:latin typeface="+mj-ea"/>
                <a:ea typeface="+mj-ea"/>
              </a:rPr>
              <a:t> 1</a:t>
            </a:r>
            <a:endParaRPr lang="en-US" altLang="zh-TW" dirty="0">
              <a:latin typeface="+mj-ea"/>
              <a:ea typeface="+mj-ea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TW" dirty="0" smtClean="0">
                <a:latin typeface="+mj-ea"/>
                <a:ea typeface="+mj-ea"/>
              </a:rPr>
              <a:t>	a</a:t>
            </a:r>
            <a:r>
              <a:rPr lang="en-US" altLang="zh-TW" sz="1600" dirty="0" smtClean="0">
                <a:latin typeface="+mj-ea"/>
                <a:ea typeface="+mj-ea"/>
              </a:rPr>
              <a:t>2  </a:t>
            </a:r>
            <a:r>
              <a:rPr lang="zh-TW" altLang="en-US" dirty="0" smtClean="0">
                <a:latin typeface="+mj-ea"/>
                <a:ea typeface="+mj-ea"/>
              </a:rPr>
              <a:t>＝ </a:t>
            </a:r>
            <a:r>
              <a:rPr lang="en-US" altLang="zh-TW" dirty="0" smtClean="0">
                <a:latin typeface="+mj-ea"/>
                <a:ea typeface="+mj-ea"/>
              </a:rPr>
              <a:t>2a</a:t>
            </a:r>
            <a:r>
              <a:rPr lang="en-US" altLang="zh-TW" sz="1600" dirty="0" smtClean="0">
                <a:latin typeface="+mj-ea"/>
                <a:ea typeface="+mj-ea"/>
              </a:rPr>
              <a:t>1  </a:t>
            </a:r>
            <a:r>
              <a:rPr lang="en-US" altLang="zh-TW" dirty="0" smtClean="0">
                <a:latin typeface="+mj-ea"/>
                <a:ea typeface="+mj-ea"/>
              </a:rPr>
              <a:t>+ 1 </a:t>
            </a:r>
            <a:r>
              <a:rPr lang="zh-TW" altLang="en-US" dirty="0" smtClean="0">
                <a:latin typeface="+mj-ea"/>
                <a:ea typeface="+mj-ea"/>
              </a:rPr>
              <a:t>＝ </a:t>
            </a:r>
            <a:r>
              <a:rPr lang="en-US" altLang="zh-TW" dirty="0" smtClean="0">
                <a:latin typeface="+mj-ea"/>
                <a:ea typeface="+mj-ea"/>
              </a:rPr>
              <a:t>3 </a:t>
            </a:r>
            <a:r>
              <a:rPr lang="zh-TW" altLang="en-US" dirty="0" smtClean="0">
                <a:latin typeface="+mj-ea"/>
                <a:ea typeface="+mj-ea"/>
              </a:rPr>
              <a:t>＝</a:t>
            </a:r>
            <a:r>
              <a:rPr lang="en-US" altLang="zh-TW" dirty="0" smtClean="0">
                <a:latin typeface="+mj-ea"/>
                <a:ea typeface="+mj-ea"/>
              </a:rPr>
              <a:t>2 ^ 2 – 1</a:t>
            </a:r>
            <a:endParaRPr lang="en-US" altLang="zh-TW" dirty="0">
              <a:latin typeface="+mj-ea"/>
              <a:ea typeface="+mj-ea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altLang="zh-TW" dirty="0" smtClean="0">
                <a:latin typeface="+mj-ea"/>
                <a:ea typeface="+mj-ea"/>
              </a:rPr>
              <a:t>	</a:t>
            </a: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a</a:t>
            </a:r>
            <a:r>
              <a:rPr lang="en-US" altLang="zh-TW" sz="1600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3  </a:t>
            </a:r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＝ </a:t>
            </a: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2a</a:t>
            </a:r>
            <a:r>
              <a:rPr lang="en-US" altLang="zh-TW" sz="1600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2  </a:t>
            </a:r>
            <a:r>
              <a:rPr lang="en-US" altLang="zh-TW" dirty="0">
                <a:solidFill>
                  <a:prstClr val="black"/>
                </a:solidFill>
                <a:latin typeface="新細明體" panose="02020500000000000000" pitchFamily="18" charset="-120"/>
              </a:rPr>
              <a:t>+ 1 </a:t>
            </a:r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＝ </a:t>
            </a: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7 </a:t>
            </a:r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＝</a:t>
            </a:r>
            <a:r>
              <a:rPr lang="en-US" altLang="zh-TW" dirty="0">
                <a:solidFill>
                  <a:prstClr val="black"/>
                </a:solidFill>
                <a:latin typeface="新細明體" panose="02020500000000000000" pitchFamily="18" charset="-120"/>
              </a:rPr>
              <a:t>2 ^ </a:t>
            </a: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3 </a:t>
            </a:r>
            <a:r>
              <a:rPr lang="en-US" altLang="zh-TW" dirty="0">
                <a:solidFill>
                  <a:prstClr val="black"/>
                </a:solidFill>
                <a:latin typeface="新細明體" panose="02020500000000000000" pitchFamily="18" charset="-120"/>
              </a:rPr>
              <a:t>– </a:t>
            </a: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1</a:t>
            </a:r>
            <a:endParaRPr lang="en-US" altLang="zh-TW" dirty="0">
              <a:solidFill>
                <a:prstClr val="black"/>
              </a:solidFill>
              <a:latin typeface="新細明體" panose="02020500000000000000" pitchFamily="18" charset="-12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zh-TW" altLang="en-US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　　　　　　．</a:t>
            </a:r>
            <a:endParaRPr lang="en-US" altLang="zh-TW" dirty="0" smtClean="0">
              <a:solidFill>
                <a:prstClr val="black"/>
              </a:solidFill>
              <a:latin typeface="新細明體" panose="02020500000000000000" pitchFamily="18" charset="-12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zh-TW" altLang="en-US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　　　　　　．</a:t>
            </a:r>
            <a:endParaRPr lang="en-US" altLang="zh-TW" dirty="0">
              <a:solidFill>
                <a:prstClr val="black"/>
              </a:solidFill>
              <a:latin typeface="新細明體" panose="02020500000000000000" pitchFamily="18" charset="-12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zh-TW" altLang="en-US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　　　　　　．</a:t>
            </a:r>
            <a:endParaRPr lang="en-US" altLang="zh-TW" dirty="0" smtClean="0">
              <a:solidFill>
                <a:prstClr val="black"/>
              </a:solidFill>
              <a:latin typeface="新細明體" panose="02020500000000000000" pitchFamily="18" charset="-12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	a</a:t>
            </a:r>
            <a:r>
              <a:rPr lang="zh-TW" altLang="en-US" sz="1600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ｎ</a:t>
            </a:r>
            <a:r>
              <a:rPr lang="en-US" altLang="zh-TW" sz="1600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  </a:t>
            </a:r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＝ </a:t>
            </a: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2</a:t>
            </a:r>
            <a:r>
              <a:rPr lang="zh-TW" altLang="en-US" dirty="0">
                <a:solidFill>
                  <a:prstClr val="black"/>
                </a:solidFill>
                <a:latin typeface="新細明體" panose="02020500000000000000" pitchFamily="18" charset="-120"/>
              </a:rPr>
              <a:t> </a:t>
            </a: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^ n </a:t>
            </a:r>
            <a:r>
              <a:rPr lang="en-US" altLang="zh-TW" dirty="0">
                <a:latin typeface="+mj-ea"/>
              </a:rPr>
              <a:t>–</a:t>
            </a:r>
            <a:r>
              <a:rPr lang="en-US" altLang="zh-TW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 </a:t>
            </a:r>
            <a:r>
              <a:rPr lang="en-US" altLang="zh-TW" dirty="0">
                <a:solidFill>
                  <a:prstClr val="black"/>
                </a:solidFill>
                <a:latin typeface="新細明體" panose="02020500000000000000" pitchFamily="18" charset="-120"/>
              </a:rPr>
              <a:t>1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altLang="zh-TW" dirty="0" smtClean="0">
              <a:solidFill>
                <a:prstClr val="black"/>
              </a:solidFill>
              <a:latin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9041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遞迴分析 </a:t>
            </a:r>
            <a:r>
              <a:rPr lang="en-US" altLang="zh-TW" dirty="0"/>
              <a:t>- </a:t>
            </a:r>
            <a:r>
              <a:rPr lang="en-US" altLang="zh-TW" dirty="0" smtClean="0"/>
              <a:t>1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10" y="2930684"/>
            <a:ext cx="9898380" cy="2141220"/>
          </a:xfrm>
        </p:spPr>
      </p:pic>
    </p:spTree>
    <p:extLst>
      <p:ext uri="{BB962C8B-B14F-4D97-AF65-F5344CB8AC3E}">
        <p14:creationId xmlns:p14="http://schemas.microsoft.com/office/powerpoint/2010/main" val="358917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遞迴分析 </a:t>
            </a:r>
            <a:r>
              <a:rPr lang="en-US" altLang="zh-TW" dirty="0" smtClean="0"/>
              <a:t>- 2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546450"/>
            <a:ext cx="10515600" cy="2909688"/>
          </a:xfrm>
        </p:spPr>
      </p:pic>
    </p:spTree>
    <p:extLst>
      <p:ext uri="{BB962C8B-B14F-4D97-AF65-F5344CB8AC3E}">
        <p14:creationId xmlns:p14="http://schemas.microsoft.com/office/powerpoint/2010/main" val="22310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遞迴分析 </a:t>
            </a:r>
            <a:r>
              <a:rPr lang="en-US" altLang="zh-TW" dirty="0" smtClean="0"/>
              <a:t>- </a:t>
            </a:r>
            <a:r>
              <a:rPr lang="en-US" altLang="zh-TW" dirty="0" smtClean="0"/>
              <a:t>3</a:t>
            </a:r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29" y="1690688"/>
            <a:ext cx="4932408" cy="1639108"/>
          </a:xfrm>
        </p:spPr>
      </p:pic>
      <p:pic>
        <p:nvPicPr>
          <p:cNvPr id="6" name="圖片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668" y="1690688"/>
            <a:ext cx="4932000" cy="1638000"/>
          </a:xfrm>
          <a:prstGeom prst="rect">
            <a:avLst/>
          </a:prstGeom>
        </p:spPr>
      </p:pic>
      <p:sp>
        <p:nvSpPr>
          <p:cNvPr id="7" name="文字方塊 6"/>
          <p:cNvSpPr txBox="1"/>
          <p:nvPr/>
        </p:nvSpPr>
        <p:spPr>
          <a:xfrm>
            <a:off x="1156186" y="3638550"/>
            <a:ext cx="9879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/>
              <a:t>利用中間的暫時柱，可以將最小的兩個移離開目標柱，並依樣畫葫蘆將再下層的兩個移至目標柱</a:t>
            </a:r>
            <a:endParaRPr lang="zh-TW" altLang="en-US" dirty="0"/>
          </a:p>
        </p:txBody>
      </p:sp>
      <p:pic>
        <p:nvPicPr>
          <p:cNvPr id="8" name="圖片 7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37" y="4316636"/>
            <a:ext cx="4932000" cy="1638000"/>
          </a:xfrm>
          <a:prstGeom prst="rect">
            <a:avLst/>
          </a:prstGeom>
        </p:spPr>
      </p:pic>
      <p:pic>
        <p:nvPicPr>
          <p:cNvPr id="10" name="圖片 9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668" y="4316636"/>
            <a:ext cx="4932000" cy="1638000"/>
          </a:xfrm>
          <a:prstGeom prst="rect">
            <a:avLst/>
          </a:prstGeom>
        </p:spPr>
      </p:pic>
      <p:sp>
        <p:nvSpPr>
          <p:cNvPr id="11" name="文字方塊 10"/>
          <p:cNvSpPr txBox="1"/>
          <p:nvPr/>
        </p:nvSpPr>
        <p:spPr>
          <a:xfrm>
            <a:off x="3133725" y="6263390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/>
              <a:t>移動最底下的，上層的再依照前述法則移動即可得解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853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391</Words>
  <Application>Microsoft Office PowerPoint</Application>
  <PresentationFormat>寬螢幕</PresentationFormat>
  <Paragraphs>56</Paragraphs>
  <Slides>11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7" baseType="lpstr">
      <vt:lpstr>新細明體</vt:lpstr>
      <vt:lpstr>宋体</vt:lpstr>
      <vt:lpstr>Arial</vt:lpstr>
      <vt:lpstr>Calibri</vt:lpstr>
      <vt:lpstr>Calibri Light</vt:lpstr>
      <vt:lpstr>Office 佈景主題</vt:lpstr>
      <vt:lpstr> 河內塔問題 Towers of Hanoi Problem</vt:lpstr>
      <vt:lpstr>古印度的傳說</vt:lpstr>
      <vt:lpstr>梵天的意旨</vt:lpstr>
      <vt:lpstr>實際演練</vt:lpstr>
      <vt:lpstr>數學歸納法 - 1</vt:lpstr>
      <vt:lpstr>數學歸納法 - 2</vt:lpstr>
      <vt:lpstr>遞迴分析 - 1</vt:lpstr>
      <vt:lpstr>遞迴分析 - 2</vt:lpstr>
      <vt:lpstr>遞迴分析 - 3</vt:lpstr>
      <vt:lpstr>遞迴分析 - 4</vt:lpstr>
      <vt:lpstr>結論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河內塔問題 Towers of Hanoi Problem</dc:title>
  <dc:creator>Kevin</dc:creator>
  <cp:lastModifiedBy>Kevin</cp:lastModifiedBy>
  <cp:revision>12</cp:revision>
  <dcterms:created xsi:type="dcterms:W3CDTF">2018-04-25T04:14:49Z</dcterms:created>
  <dcterms:modified xsi:type="dcterms:W3CDTF">2018-05-10T15:44:28Z</dcterms:modified>
</cp:coreProperties>
</file>