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  <p:sldId id="257" r:id="rId3"/>
    <p:sldId id="265" r:id="rId4"/>
    <p:sldId id="266" r:id="rId5"/>
    <p:sldId id="262" r:id="rId6"/>
    <p:sldId id="264" r:id="rId7"/>
    <p:sldId id="263" r:id="rId8"/>
    <p:sldId id="258" r:id="rId9"/>
    <p:sldId id="267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1447800"/>
            <a:ext cx="8825658" cy="3329581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37366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800587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640666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6" y="536732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76440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447800"/>
            <a:ext cx="8825659" cy="19812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657600"/>
            <a:ext cx="8825659" cy="23622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73094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4801" y="1447800"/>
            <a:ext cx="7999315" cy="2323374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14"/>
          </p:nvPr>
        </p:nvSpPr>
        <p:spPr>
          <a:xfrm>
            <a:off x="1930400" y="3771174"/>
            <a:ext cx="7279649" cy="342174"/>
          </a:xfrm>
        </p:spPr>
        <p:txBody>
          <a:bodyPr vert="horz" lIns="91440" tIns="45720" rIns="91440" bIns="45720" rtlCol="0"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bg2">
                    <a:lumMod val="40000"/>
                    <a:lumOff val="60000"/>
                  </a:schemeClr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898295" y="971253"/>
            <a:ext cx="801912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dirty="0"/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330490" y="2613787"/>
            <a:ext cx="801912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dirty="0"/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4874840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3124201"/>
            <a:ext cx="8825660" cy="165318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777381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081777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2947" y="198120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652463" y="266700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83659" y="1981200"/>
            <a:ext cx="293624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3873106" y="266700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124700" y="1981200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124700" y="266700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3726142" y="2133600"/>
            <a:ext cx="0" cy="3962400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6962227" y="2133600"/>
            <a:ext cx="0" cy="396688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577976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2463" y="4250949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652463" y="2209800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652463" y="4827211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89375" y="4250949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889374" y="2209800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3888022" y="4827210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124700" y="4250949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124699" y="2209800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124575" y="4827208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cxnSp>
        <p:nvCxnSpPr>
          <p:cNvPr id="19" name="Straight Connector 18"/>
          <p:cNvCxnSpPr/>
          <p:nvPr/>
        </p:nvCxnSpPr>
        <p:spPr>
          <a:xfrm>
            <a:off x="3726142" y="2133600"/>
            <a:ext cx="0" cy="3962400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6962227" y="2133600"/>
            <a:ext cx="0" cy="396688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53593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28925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304212" y="430213"/>
            <a:ext cx="1752601" cy="5826125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2463" y="887414"/>
            <a:ext cx="7423149" cy="5368924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64789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6317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861733"/>
            <a:ext cx="8825657" cy="1915647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4777381"/>
            <a:ext cx="8825658" cy="860400"/>
          </a:xfrm>
        </p:spPr>
        <p:txBody>
          <a:bodyPr anchor="t"/>
          <a:lstStyle>
            <a:lvl1pPr marL="0" indent="0" algn="l">
              <a:buNone/>
              <a:defRPr sz="2000"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02934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03312" y="2060575"/>
            <a:ext cx="4396339" cy="41957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654493" y="2056092"/>
            <a:ext cx="4396341" cy="4200245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10149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03313" y="1905000"/>
            <a:ext cx="43963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03312" y="2514600"/>
            <a:ext cx="4396339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4495" y="1905000"/>
            <a:ext cx="43963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654495" y="2514600"/>
            <a:ext cx="4396339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3018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7231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97788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1447800"/>
            <a:ext cx="3401064" cy="14478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84616" y="1447800"/>
            <a:ext cx="5195997" cy="4572000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3" y="3129280"/>
            <a:ext cx="3401063" cy="289559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25755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854192"/>
            <a:ext cx="5092906" cy="157480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949546" y="1143000"/>
            <a:ext cx="3200400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657600"/>
            <a:ext cx="5084979" cy="1371600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586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21" Type="http://schemas.openxmlformats.org/officeDocument/2006/relationships/image" Target="../media/image4.png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image" Target="../media/image3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image" Target="../media/image5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>
            <a:picLocks noChangeAspect="1"/>
          </p:cNvPicPr>
          <p:nvPr/>
        </p:nvPicPr>
        <p:blipFill rotWithShape="1"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13"/>
          <a:stretch/>
        </p:blipFill>
        <p:spPr>
          <a:xfrm>
            <a:off x="0" y="2669685"/>
            <a:ext cx="4037012" cy="4188315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2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640"/>
          <a:stretch/>
        </p:blipFill>
        <p:spPr>
          <a:xfrm>
            <a:off x="0" y="2892347"/>
            <a:ext cx="1522412" cy="2365453"/>
          </a:xfrm>
          <a:prstGeom prst="rect">
            <a:avLst/>
          </a:prstGeom>
        </p:spPr>
      </p:pic>
      <p:sp>
        <p:nvSpPr>
          <p:cNvPr id="16" name="Oval 15"/>
          <p:cNvSpPr/>
          <p:nvPr/>
        </p:nvSpPr>
        <p:spPr>
          <a:xfrm>
            <a:off x="8609012" y="1676400"/>
            <a:ext cx="2819400" cy="28194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7000"/>
                </a:schemeClr>
              </a:gs>
              <a:gs pos="69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6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pic>
        <p:nvPicPr>
          <p:cNvPr id="9" name="Picture 8"/>
          <p:cNvPicPr>
            <a:picLocks noChangeAspect="1"/>
          </p:cNvPicPr>
          <p:nvPr/>
        </p:nvPicPr>
        <p:blipFill rotWithShape="1">
          <a:blip r:embed="rId2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8813"/>
          <a:stretch/>
        </p:blipFill>
        <p:spPr>
          <a:xfrm>
            <a:off x="7999412" y="0"/>
            <a:ext cx="1603387" cy="1141407"/>
          </a:xfrm>
          <a:prstGeom prst="rect">
            <a:avLst/>
          </a:prstGeom>
        </p:spPr>
      </p:pic>
      <p:pic>
        <p:nvPicPr>
          <p:cNvPr id="10" name="Picture 9"/>
          <p:cNvPicPr>
            <a:picLocks noChangeAspect="1"/>
          </p:cNvPicPr>
          <p:nvPr/>
        </p:nvPicPr>
        <p:blipFill rotWithShape="1">
          <a:blip r:embed="rId2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23320"/>
          <a:stretch/>
        </p:blipFill>
        <p:spPr>
          <a:xfrm>
            <a:off x="8605878" y="6096000"/>
            <a:ext cx="993734" cy="762000"/>
          </a:xfrm>
          <a:prstGeom prst="rect">
            <a:avLst/>
          </a:prstGeom>
        </p:spPr>
      </p:pic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46111" y="452718"/>
            <a:ext cx="9404723" cy="140053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03312" y="2052918"/>
            <a:ext cx="8946541" cy="4195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5400000">
            <a:off x="10155639" y="179070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fld id="{99418AB9-99B4-44A6-8105-F69DFE5BC691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5400000">
            <a:off x="8951573" y="3225297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7B59B8-6CA3-460A-9E59-B4ECE8C2CA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20432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4200" b="0" i="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2000" b="0" i="0" kern="1200">
          <a:solidFill>
            <a:schemeClr val="tx1"/>
          </a:solidFill>
          <a:latin typeface="+mj-lt"/>
          <a:ea typeface="+mj-ea"/>
          <a:cs typeface="+mj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800" b="0" i="0" kern="1200">
          <a:solidFill>
            <a:schemeClr val="tx1"/>
          </a:solidFill>
          <a:latin typeface="+mj-lt"/>
          <a:ea typeface="+mj-ea"/>
          <a:cs typeface="+mj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600" b="0" i="0" kern="1200">
          <a:solidFill>
            <a:schemeClr val="tx1"/>
          </a:solidFill>
          <a:latin typeface="+mj-lt"/>
          <a:ea typeface="+mj-ea"/>
          <a:cs typeface="+mj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5pPr>
      <a:lvl6pPr marL="2506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33778" y="141514"/>
            <a:ext cx="8825658" cy="3329581"/>
          </a:xfrm>
        </p:spPr>
        <p:txBody>
          <a:bodyPr/>
          <a:lstStyle/>
          <a:p>
            <a:pPr algn="ctr"/>
            <a:r>
              <a:rPr lang="en-US" altLang="zh-CN" sz="9600" dirty="0" smtClean="0">
                <a:latin typeface="KaiTi" panose="02010609060101010101" pitchFamily="49" charset="-122"/>
                <a:ea typeface="KaiTi" panose="02010609060101010101" pitchFamily="49" charset="-122"/>
              </a:rPr>
              <a:t>《</a:t>
            </a:r>
            <a:r>
              <a:rPr lang="zh-CN" altLang="en-US" sz="9600" dirty="0" smtClean="0">
                <a:latin typeface="KaiTi" panose="02010609060101010101" pitchFamily="49" charset="-122"/>
                <a:ea typeface="KaiTi" panose="02010609060101010101" pitchFamily="49" charset="-122"/>
              </a:rPr>
              <a:t>集合</a:t>
            </a:r>
            <a:r>
              <a:rPr lang="en-US" altLang="zh-CN" sz="9600" dirty="0" smtClean="0">
                <a:latin typeface="KaiTi" panose="02010609060101010101" pitchFamily="49" charset="-122"/>
                <a:ea typeface="KaiTi" panose="02010609060101010101" pitchFamily="49" charset="-122"/>
              </a:rPr>
              <a:t>》</a:t>
            </a:r>
            <a:endParaRPr lang="en-US" sz="96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33778" y="3601723"/>
            <a:ext cx="8825658" cy="861420"/>
          </a:xfrm>
        </p:spPr>
        <p:txBody>
          <a:bodyPr>
            <a:normAutofit/>
          </a:bodyPr>
          <a:lstStyle/>
          <a:p>
            <a:pPr algn="ctr"/>
            <a:r>
              <a:rPr lang="zh-CN" altLang="en-US" sz="3200" dirty="0" smtClean="0"/>
              <a:t>楊偉傑 資管四 </a:t>
            </a:r>
            <a:r>
              <a:rPr lang="en-US" altLang="zh-CN" sz="3200" dirty="0" smtClean="0"/>
              <a:t>103213051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742653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3568" y="544158"/>
            <a:ext cx="9404723" cy="1400530"/>
          </a:xfrm>
        </p:spPr>
        <p:txBody>
          <a:bodyPr/>
          <a:lstStyle/>
          <a:p>
            <a:r>
              <a:rPr lang="zh-CN" altLang="en-US" sz="9600" dirty="0" smtClean="0">
                <a:latin typeface="KaiTi" panose="02010609060101010101" pitchFamily="49" charset="-122"/>
                <a:ea typeface="KaiTi" panose="02010609060101010101" pitchFamily="49" charset="-122"/>
              </a:rPr>
              <a:t>目錄</a:t>
            </a:r>
            <a:endParaRPr lang="en-US" sz="96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75201" y="2261923"/>
            <a:ext cx="8946541" cy="4195481"/>
          </a:xfrm>
        </p:spPr>
        <p:txBody>
          <a:bodyPr>
            <a:normAutofit/>
          </a:bodyPr>
          <a:lstStyle/>
          <a:p>
            <a:r>
              <a:rPr lang="zh-CN" altLang="en-US" sz="2400" dirty="0" smtClean="0"/>
              <a:t>基本介紹</a:t>
            </a:r>
            <a:endParaRPr lang="en-US" altLang="zh-CN" sz="2400" dirty="0" smtClean="0"/>
          </a:p>
          <a:p>
            <a:r>
              <a:rPr lang="zh-CN" altLang="en-US" sz="2400" dirty="0" smtClean="0"/>
              <a:t>集合小歷史</a:t>
            </a:r>
            <a:endParaRPr lang="en-US" altLang="zh-CN" sz="2400" dirty="0" smtClean="0"/>
          </a:p>
          <a:p>
            <a:r>
              <a:rPr lang="zh-CN" altLang="en-US" sz="2400" dirty="0" smtClean="0"/>
              <a:t>集</a:t>
            </a:r>
            <a:r>
              <a:rPr lang="zh-CN" altLang="en-US" sz="2400" dirty="0"/>
              <a:t>合</a:t>
            </a:r>
            <a:r>
              <a:rPr lang="zh-CN" altLang="en-US" sz="2400" dirty="0" smtClean="0"/>
              <a:t>的項目介紹</a:t>
            </a:r>
            <a:endParaRPr lang="en-US" altLang="zh-CN" sz="2400" dirty="0" smtClean="0"/>
          </a:p>
          <a:p>
            <a:r>
              <a:rPr lang="zh-CN" altLang="en-US" sz="2400" dirty="0"/>
              <a:t>理髮</a:t>
            </a:r>
            <a:r>
              <a:rPr lang="zh-CN" altLang="en-US" sz="2400" dirty="0" smtClean="0"/>
              <a:t>師悖論</a:t>
            </a:r>
            <a:endParaRPr lang="en-US" altLang="zh-CN" sz="2400" dirty="0" smtClean="0"/>
          </a:p>
          <a:p>
            <a:r>
              <a:rPr lang="zh-CN" altLang="en-US" sz="2400" dirty="0"/>
              <a:t>結語</a:t>
            </a:r>
            <a:endParaRPr lang="en-US" altLang="zh-CN" sz="2400" dirty="0" smtClean="0"/>
          </a:p>
          <a:p>
            <a:endParaRPr lang="en-US" altLang="zh-CN" dirty="0" smtClean="0"/>
          </a:p>
        </p:txBody>
      </p:sp>
    </p:spTree>
    <p:extLst>
      <p:ext uri="{BB962C8B-B14F-4D97-AF65-F5344CB8AC3E}">
        <p14:creationId xmlns:p14="http://schemas.microsoft.com/office/powerpoint/2010/main" val="38432115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6600" dirty="0" smtClean="0">
                <a:latin typeface="KaiTi" panose="02010609060101010101" pitchFamily="49" charset="-122"/>
                <a:ea typeface="KaiTi" panose="02010609060101010101" pitchFamily="49" charset="-122"/>
              </a:rPr>
              <a:t>基本介紹</a:t>
            </a:r>
            <a:endParaRPr lang="en-US" sz="66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zh-CN" altLang="en-US" sz="2800" dirty="0" smtClean="0"/>
              <a:t>集合</a:t>
            </a:r>
            <a:r>
              <a:rPr lang="en-US" altLang="zh-CN" sz="2800" dirty="0" smtClean="0"/>
              <a:t>(set)</a:t>
            </a:r>
            <a:r>
              <a:rPr lang="zh-CN" altLang="en-US" sz="2800" dirty="0" smtClean="0"/>
              <a:t>由一對東西所組合成的群體。</a:t>
            </a:r>
            <a:endParaRPr lang="en-US" altLang="zh-CN" sz="2800" dirty="0" smtClean="0"/>
          </a:p>
          <a:p>
            <a:r>
              <a:rPr lang="zh-CN" altLang="en-US" sz="2800" dirty="0"/>
              <a:t>包</a:t>
            </a:r>
            <a:r>
              <a:rPr lang="zh-CN" altLang="en-US" sz="2800" dirty="0" smtClean="0"/>
              <a:t>含集合、元素（或稱成員）、關係等最基本的數學觀念。</a:t>
            </a:r>
            <a:endParaRPr lang="en-US" altLang="zh-CN" sz="2800" dirty="0" smtClean="0"/>
          </a:p>
          <a:p>
            <a:r>
              <a:rPr lang="zh-CN" altLang="en-US" sz="2800" dirty="0" smtClean="0"/>
              <a:t>是所有數學中最基本的基礎。</a:t>
            </a:r>
            <a:endParaRPr lang="en-US" altLang="zh-CN" sz="2800" dirty="0" smtClean="0"/>
          </a:p>
          <a:p>
            <a:r>
              <a:rPr lang="zh-CN" altLang="en-US" sz="2800" dirty="0"/>
              <a:t>研</a:t>
            </a:r>
            <a:r>
              <a:rPr lang="zh-CN" altLang="en-US" sz="2800" dirty="0" smtClean="0"/>
              <a:t>究其中奧妙的數論稱為</a:t>
            </a:r>
            <a:r>
              <a:rPr lang="en-US" altLang="zh-CN" sz="2800" dirty="0" smtClean="0"/>
              <a:t>【</a:t>
            </a:r>
            <a:r>
              <a:rPr lang="zh-CN" altLang="en-US" sz="2800" dirty="0" smtClean="0"/>
              <a:t>集合論</a:t>
            </a:r>
            <a:r>
              <a:rPr lang="en-US" altLang="zh-CN" sz="2800" dirty="0" smtClean="0"/>
              <a:t>】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946760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6600" dirty="0" smtClean="0">
                <a:latin typeface="KaiTi" panose="02010609060101010101" pitchFamily="49" charset="-122"/>
                <a:ea typeface="KaiTi" panose="02010609060101010101" pitchFamily="49" charset="-122"/>
              </a:rPr>
              <a:t>集合的小歷史</a:t>
            </a:r>
            <a:endParaRPr lang="en-US" sz="66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zh-CN" altLang="en-US" sz="2800" dirty="0" smtClean="0"/>
              <a:t>在</a:t>
            </a:r>
            <a:r>
              <a:rPr lang="en-US" altLang="zh-CN" sz="2800" dirty="0" smtClean="0"/>
              <a:t>1870</a:t>
            </a:r>
            <a:r>
              <a:rPr lang="zh-CN" altLang="en-US" sz="2800" dirty="0" smtClean="0"/>
              <a:t>年代開始有集合論研究，但只是一堆物件構成整體的自證概念，並無形式化定義。</a:t>
            </a:r>
            <a:endParaRPr lang="en-US" altLang="zh-CN" sz="2800" dirty="0" smtClean="0"/>
          </a:p>
          <a:p>
            <a:r>
              <a:rPr lang="zh-CN" altLang="en-US" sz="2800" dirty="0"/>
              <a:t>也</a:t>
            </a:r>
            <a:r>
              <a:rPr lang="zh-CN" altLang="en-US" sz="2800" dirty="0" smtClean="0"/>
              <a:t>稱樸素集合論。</a:t>
            </a:r>
            <a:endParaRPr lang="en-US" altLang="zh-CN" sz="2800" dirty="0" smtClean="0"/>
          </a:p>
          <a:p>
            <a:r>
              <a:rPr lang="zh-CN" altLang="en-US" sz="2800" dirty="0"/>
              <a:t>發</a:t>
            </a:r>
            <a:r>
              <a:rPr lang="zh-CN" altLang="en-US" sz="2800" dirty="0" smtClean="0"/>
              <a:t>現樸素集合論產生</a:t>
            </a:r>
            <a:r>
              <a:rPr lang="zh-TW" altLang="en-US" sz="2800" dirty="0"/>
              <a:t>悖</a:t>
            </a:r>
            <a:r>
              <a:rPr lang="zh-TW" altLang="en-US" sz="2800" dirty="0" smtClean="0"/>
              <a:t>論</a:t>
            </a:r>
            <a:r>
              <a:rPr lang="zh-CN" altLang="en-US" sz="2800" dirty="0" smtClean="0"/>
              <a:t>後，</a:t>
            </a:r>
            <a:r>
              <a:rPr lang="en-US" altLang="zh-CN" sz="2800" dirty="0" smtClean="0"/>
              <a:t>20</a:t>
            </a:r>
            <a:r>
              <a:rPr lang="zh-CN" altLang="en-US" sz="2800" dirty="0" smtClean="0"/>
              <a:t>世紀初有人提出公理化集合論。</a:t>
            </a:r>
            <a:endParaRPr lang="en-US" altLang="zh-CN" sz="2800" dirty="0" smtClean="0"/>
          </a:p>
          <a:p>
            <a:r>
              <a:rPr lang="zh-CN" altLang="en-US" sz="2800" dirty="0" smtClean="0"/>
              <a:t>最有名的為選擇公理和</a:t>
            </a:r>
            <a:r>
              <a:rPr lang="en-US" altLang="zh-CN" sz="2800" dirty="0" smtClean="0"/>
              <a:t>ZFC</a:t>
            </a:r>
            <a:r>
              <a:rPr lang="zh-CN" altLang="en-US" sz="2800" dirty="0" smtClean="0"/>
              <a:t>公理。</a:t>
            </a:r>
            <a:endParaRPr lang="en-US" altLang="zh-CN" sz="2800" dirty="0" smtClean="0"/>
          </a:p>
        </p:txBody>
      </p:sp>
    </p:spTree>
    <p:extLst>
      <p:ext uri="{BB962C8B-B14F-4D97-AF65-F5344CB8AC3E}">
        <p14:creationId xmlns:p14="http://schemas.microsoft.com/office/powerpoint/2010/main" val="1763069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8000" dirty="0" smtClean="0">
                <a:latin typeface="KaiTi" panose="02010609060101010101" pitchFamily="49" charset="-122"/>
                <a:ea typeface="KaiTi" panose="02010609060101010101" pitchFamily="49" charset="-122"/>
              </a:rPr>
              <a:t>集合項目</a:t>
            </a:r>
            <a:r>
              <a:rPr lang="en-US" altLang="zh-CN" sz="8000" dirty="0" smtClean="0">
                <a:latin typeface="KaiTi" panose="02010609060101010101" pitchFamily="49" charset="-122"/>
                <a:ea typeface="KaiTi" panose="02010609060101010101" pitchFamily="49" charset="-122"/>
              </a:rPr>
              <a:t>(1)</a:t>
            </a:r>
            <a:endParaRPr lang="en-US" sz="80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03312" y="2052918"/>
            <a:ext cx="10365877" cy="4195481"/>
          </a:xfrm>
        </p:spPr>
        <p:txBody>
          <a:bodyPr>
            <a:normAutofit/>
          </a:bodyPr>
          <a:lstStyle/>
          <a:p>
            <a:r>
              <a:rPr lang="zh-CN" altLang="en-US" sz="2200" dirty="0" smtClean="0"/>
              <a:t>分別有：空集、聯集、相對差集、對稱差、交集、笛卡爾積、冪集。</a:t>
            </a:r>
            <a:endParaRPr lang="en-US" altLang="zh-CN" sz="2200" dirty="0" smtClean="0"/>
          </a:p>
          <a:p>
            <a:r>
              <a:rPr lang="zh-CN" altLang="en-US" sz="2200" dirty="0"/>
              <a:t>空</a:t>
            </a:r>
            <a:r>
              <a:rPr lang="zh-CN" altLang="en-US" sz="2200" dirty="0" smtClean="0"/>
              <a:t>集為在任何的集合中沒有任何的元素。</a:t>
            </a:r>
            <a:endParaRPr lang="en-US" altLang="zh-CN" sz="2200" dirty="0" smtClean="0"/>
          </a:p>
          <a:p>
            <a:r>
              <a:rPr lang="zh-CN" altLang="en-US" sz="2200" dirty="0"/>
              <a:t>聯</a:t>
            </a:r>
            <a:r>
              <a:rPr lang="zh-CN" altLang="en-US" sz="2200" dirty="0" smtClean="0"/>
              <a:t>集為會有兩個或以上的集合中出現的所有元素，如集合</a:t>
            </a:r>
            <a:r>
              <a:rPr lang="en-US" altLang="zh-CN" sz="2200" dirty="0" smtClean="0"/>
              <a:t>A={1,2,3}, </a:t>
            </a:r>
            <a:r>
              <a:rPr lang="zh-CN" altLang="en-US" sz="2200" dirty="0" smtClean="0"/>
              <a:t>集合</a:t>
            </a:r>
            <a:r>
              <a:rPr lang="en-US" altLang="zh-CN" sz="2200" dirty="0" smtClean="0"/>
              <a:t>B={2,3,4}, </a:t>
            </a:r>
            <a:r>
              <a:rPr lang="zh-CN" altLang="en-US" sz="2200" dirty="0" smtClean="0"/>
              <a:t>那麼聯集就為</a:t>
            </a:r>
            <a:r>
              <a:rPr lang="en-US" altLang="zh-CN" sz="2200" dirty="0" smtClean="0"/>
              <a:t>{1,2,3,4}</a:t>
            </a:r>
            <a:r>
              <a:rPr lang="zh-CN" altLang="en-US" sz="2200" dirty="0" smtClean="0"/>
              <a:t>。</a:t>
            </a:r>
            <a:endParaRPr lang="en-US" altLang="zh-CN" sz="2200" dirty="0" smtClean="0"/>
          </a:p>
          <a:p>
            <a:r>
              <a:rPr lang="zh-CN" altLang="en-US" sz="2200" dirty="0"/>
              <a:t>相對</a:t>
            </a:r>
            <a:r>
              <a:rPr lang="zh-CN" altLang="en-US" sz="2200" dirty="0" smtClean="0"/>
              <a:t>差為集合</a:t>
            </a:r>
            <a:r>
              <a:rPr lang="en-US" altLang="zh-CN" sz="2200" dirty="0" smtClean="0"/>
              <a:t>U</a:t>
            </a:r>
            <a:r>
              <a:rPr lang="zh-CN" altLang="en-US" sz="2200" dirty="0" smtClean="0"/>
              <a:t>存在的元素，但不存在集合</a:t>
            </a:r>
            <a:r>
              <a:rPr lang="en-US" altLang="zh-CN" sz="2200" dirty="0" smtClean="0"/>
              <a:t>A</a:t>
            </a:r>
            <a:r>
              <a:rPr lang="zh-CN" altLang="en-US" sz="2200" dirty="0" smtClean="0"/>
              <a:t>中，如</a:t>
            </a:r>
            <a:r>
              <a:rPr lang="en-US" altLang="en-US" sz="2200" dirty="0" err="1" smtClean="0">
                <a:latin typeface="Arial" panose="020B0604020202020204" pitchFamily="34" charset="0"/>
              </a:rPr>
              <a:t>相對差集</a:t>
            </a:r>
            <a:r>
              <a:rPr lang="en-US" altLang="zh-CN" sz="2200" dirty="0" smtClean="0">
                <a:latin typeface="Arial" panose="020B0604020202020204" pitchFamily="34" charset="0"/>
              </a:rPr>
              <a:t>{1,2,3}\{2,3,4}</a:t>
            </a:r>
            <a:r>
              <a:rPr lang="en-US" altLang="en-US" sz="2200" dirty="0" smtClean="0">
                <a:latin typeface="Arial" panose="020B0604020202020204" pitchFamily="34" charset="0"/>
              </a:rPr>
              <a:t>  為{1}</a:t>
            </a:r>
          </a:p>
          <a:p>
            <a:r>
              <a:rPr lang="zh-CN" altLang="en-US" sz="2200" dirty="0"/>
              <a:t>對稱差是指兩個集合中各只出現在一邊的元素，如集合</a:t>
            </a:r>
            <a:r>
              <a:rPr lang="en-US" altLang="zh-CN" sz="2200" dirty="0"/>
              <a:t>A={1,2,3}</a:t>
            </a:r>
            <a:r>
              <a:rPr lang="zh-CN" altLang="en-US" sz="2200" dirty="0"/>
              <a:t>與集合</a:t>
            </a:r>
            <a:r>
              <a:rPr lang="en-US" altLang="zh-CN" sz="2200" dirty="0"/>
              <a:t>B={2,3,4}</a:t>
            </a:r>
            <a:r>
              <a:rPr lang="zh-CN" altLang="en-US" sz="2200" dirty="0"/>
              <a:t>的對稱差為</a:t>
            </a:r>
            <a:r>
              <a:rPr lang="en-US" altLang="zh-CN" sz="2200" dirty="0"/>
              <a:t>{1</a:t>
            </a:r>
            <a:r>
              <a:rPr lang="zh-CN" altLang="en-US" sz="2200" dirty="0"/>
              <a:t>和</a:t>
            </a:r>
            <a:r>
              <a:rPr lang="en-US" altLang="zh-CN" sz="2200" dirty="0"/>
              <a:t>4}</a:t>
            </a:r>
            <a:r>
              <a:rPr lang="zh-CN" altLang="en-US" sz="2200" dirty="0"/>
              <a:t>。</a:t>
            </a:r>
            <a:endParaRPr lang="en-US" altLang="zh-CN" sz="2200" dirty="0"/>
          </a:p>
          <a:p>
            <a:endParaRPr lang="en-US" altLang="zh-CN" sz="2200" b="1" dirty="0" smtClean="0"/>
          </a:p>
        </p:txBody>
      </p:sp>
      <p:sp>
        <p:nvSpPr>
          <p:cNvPr id="9" name="AutoShape 6" descr="{\displaystyle \{1,2,3\}\backslash \{2,3,4\}}"/>
          <p:cNvSpPr>
            <a:spLocks noChangeAspect="1" noChangeArrowheads="1"/>
          </p:cNvSpPr>
          <p:nvPr/>
        </p:nvSpPr>
        <p:spPr bwMode="auto">
          <a:xfrm>
            <a:off x="10699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AutoShape 7" descr="{\displaystyle \{1\}}"/>
          <p:cNvSpPr>
            <a:spLocks noChangeAspect="1" noChangeArrowheads="1"/>
          </p:cNvSpPr>
          <p:nvPr/>
        </p:nvSpPr>
        <p:spPr bwMode="auto">
          <a:xfrm>
            <a:off x="14382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AutoShape 8" descr="{\displaystyle \{2,3,4\}\backslash \{1,2,3\}}"/>
          <p:cNvSpPr>
            <a:spLocks noChangeAspect="1" noChangeArrowheads="1"/>
          </p:cNvSpPr>
          <p:nvPr/>
        </p:nvSpPr>
        <p:spPr bwMode="auto">
          <a:xfrm>
            <a:off x="2949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AutoShape 9" descr="{\displaystyle {4}}"/>
          <p:cNvSpPr>
            <a:spLocks noChangeAspect="1" noChangeArrowheads="1"/>
          </p:cNvSpPr>
          <p:nvPr/>
        </p:nvSpPr>
        <p:spPr bwMode="auto">
          <a:xfrm>
            <a:off x="33178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62328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8545" y="309026"/>
            <a:ext cx="9404723" cy="1400530"/>
          </a:xfrm>
        </p:spPr>
        <p:txBody>
          <a:bodyPr/>
          <a:lstStyle/>
          <a:p>
            <a:r>
              <a:rPr lang="zh-CN" altLang="en-US" sz="8000" dirty="0">
                <a:latin typeface="KaiTi" panose="02010609060101010101" pitchFamily="49" charset="-122"/>
                <a:ea typeface="KaiTi" panose="02010609060101010101" pitchFamily="49" charset="-122"/>
              </a:rPr>
              <a:t>集合項</a:t>
            </a:r>
            <a:r>
              <a:rPr lang="zh-CN" altLang="en-US" sz="8000" dirty="0" smtClean="0">
                <a:latin typeface="KaiTi" panose="02010609060101010101" pitchFamily="49" charset="-122"/>
                <a:ea typeface="KaiTi" panose="02010609060101010101" pitchFamily="49" charset="-122"/>
              </a:rPr>
              <a:t>目</a:t>
            </a:r>
            <a:r>
              <a:rPr lang="en-US" altLang="zh-CN" sz="8000" dirty="0" smtClean="0">
                <a:latin typeface="KaiTi" panose="02010609060101010101" pitchFamily="49" charset="-122"/>
                <a:ea typeface="KaiTi" panose="02010609060101010101" pitchFamily="49" charset="-122"/>
              </a:rPr>
              <a:t>(2)</a:t>
            </a:r>
            <a:endParaRPr lang="en-US" sz="80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7635" y="1961478"/>
            <a:ext cx="8946541" cy="4195481"/>
          </a:xfrm>
        </p:spPr>
        <p:txBody>
          <a:bodyPr>
            <a:noAutofit/>
          </a:bodyPr>
          <a:lstStyle/>
          <a:p>
            <a:r>
              <a:rPr lang="zh-CN" altLang="en-US" sz="2200" dirty="0" smtClean="0"/>
              <a:t>交集為兩個集合中同時存在的元素，比如集合</a:t>
            </a:r>
            <a:r>
              <a:rPr lang="en-US" altLang="zh-CN" sz="2200" dirty="0" smtClean="0"/>
              <a:t>{1,2,3}</a:t>
            </a:r>
            <a:r>
              <a:rPr lang="zh-CN" altLang="en-US" sz="2200" dirty="0" smtClean="0"/>
              <a:t>和</a:t>
            </a:r>
            <a:r>
              <a:rPr lang="en-US" altLang="zh-CN" sz="2200" dirty="0" smtClean="0"/>
              <a:t>{2,3,4}</a:t>
            </a:r>
            <a:r>
              <a:rPr lang="zh-CN" altLang="en-US" sz="2200" dirty="0" smtClean="0"/>
              <a:t>的交集為</a:t>
            </a:r>
            <a:r>
              <a:rPr lang="en-US" altLang="zh-CN" sz="2200" dirty="0" smtClean="0"/>
              <a:t>{2,3}</a:t>
            </a:r>
            <a:r>
              <a:rPr lang="zh-CN" altLang="en-US" sz="2200" dirty="0" smtClean="0"/>
              <a:t>。</a:t>
            </a:r>
            <a:endParaRPr lang="en-US" altLang="zh-CN" sz="2200" dirty="0" smtClean="0"/>
          </a:p>
          <a:p>
            <a:r>
              <a:rPr lang="zh-CN" altLang="en-US" sz="2200" dirty="0" smtClean="0"/>
              <a:t>笛</a:t>
            </a:r>
            <a:r>
              <a:rPr lang="zh-CN" altLang="en-US" sz="2200" dirty="0"/>
              <a:t>卡</a:t>
            </a:r>
            <a:r>
              <a:rPr lang="zh-CN" altLang="en-US" sz="2200" dirty="0" smtClean="0"/>
              <a:t>爾積是由所有有可能需對</a:t>
            </a:r>
            <a:r>
              <a:rPr lang="en-US" altLang="zh-CN" sz="2200" dirty="0" smtClean="0"/>
              <a:t>(</a:t>
            </a:r>
            <a:r>
              <a:rPr lang="en-US" altLang="zh-CN" sz="2200" dirty="0" err="1" smtClean="0"/>
              <a:t>a,b</a:t>
            </a:r>
            <a:r>
              <a:rPr lang="en-US" altLang="zh-CN" sz="2200" dirty="0" smtClean="0"/>
              <a:t>)</a:t>
            </a:r>
            <a:r>
              <a:rPr lang="zh-CN" altLang="en-US" sz="2200" dirty="0" smtClean="0"/>
              <a:t>形成的集合。如集合</a:t>
            </a:r>
            <a:r>
              <a:rPr lang="en-US" altLang="zh-CN" sz="2200" dirty="0" smtClean="0"/>
              <a:t>{</a:t>
            </a:r>
            <a:r>
              <a:rPr lang="en-US" altLang="zh-CN" sz="2200" dirty="0" err="1" smtClean="0"/>
              <a:t>a,b</a:t>
            </a:r>
            <a:r>
              <a:rPr lang="en-US" altLang="zh-CN" sz="2200" dirty="0" smtClean="0"/>
              <a:t>}</a:t>
            </a:r>
            <a:r>
              <a:rPr lang="zh-CN" altLang="en-US" sz="2200" dirty="0" smtClean="0"/>
              <a:t>和</a:t>
            </a:r>
            <a:r>
              <a:rPr lang="en-US" altLang="zh-CN" sz="2200" dirty="0" smtClean="0"/>
              <a:t>{</a:t>
            </a:r>
            <a:r>
              <a:rPr lang="en-US" altLang="zh-CN" sz="2200" dirty="0" err="1" smtClean="0"/>
              <a:t>red,white</a:t>
            </a:r>
            <a:r>
              <a:rPr lang="en-US" altLang="zh-CN" sz="2200" dirty="0" smtClean="0"/>
              <a:t>}</a:t>
            </a:r>
            <a:r>
              <a:rPr lang="zh-CN" altLang="en-US" sz="2200" dirty="0" smtClean="0"/>
              <a:t>的所有可能組合為</a:t>
            </a:r>
            <a:r>
              <a:rPr lang="en-US" altLang="zh-CN" sz="2200" dirty="0" smtClean="0"/>
              <a:t>: {</a:t>
            </a:r>
            <a:r>
              <a:rPr lang="en-US" altLang="zh-CN" sz="2200" dirty="0" err="1" smtClean="0"/>
              <a:t>a,red</a:t>
            </a:r>
            <a:r>
              <a:rPr lang="en-US" altLang="zh-CN" sz="2200" dirty="0" smtClean="0"/>
              <a:t>}</a:t>
            </a:r>
            <a:r>
              <a:rPr lang="zh-CN" altLang="en-US" sz="2200" dirty="0" smtClean="0"/>
              <a:t>、</a:t>
            </a:r>
            <a:r>
              <a:rPr lang="en-US" altLang="zh-CN" sz="2200" dirty="0" smtClean="0"/>
              <a:t>{</a:t>
            </a:r>
            <a:r>
              <a:rPr lang="en-US" altLang="zh-CN" sz="2200" dirty="0" err="1" smtClean="0"/>
              <a:t>a,white</a:t>
            </a:r>
            <a:r>
              <a:rPr lang="en-US" altLang="zh-CN" sz="2200" dirty="0" smtClean="0"/>
              <a:t>}</a:t>
            </a:r>
            <a:r>
              <a:rPr lang="zh-CN" altLang="en-US" sz="2200" dirty="0" smtClean="0"/>
              <a:t>、</a:t>
            </a:r>
            <a:r>
              <a:rPr lang="en-US" altLang="zh-CN" sz="2200" dirty="0" smtClean="0"/>
              <a:t>{</a:t>
            </a:r>
            <a:r>
              <a:rPr lang="en-US" altLang="zh-CN" sz="2200" dirty="0" err="1" smtClean="0"/>
              <a:t>b,red</a:t>
            </a:r>
            <a:r>
              <a:rPr lang="en-US" altLang="zh-CN" sz="2200" dirty="0" smtClean="0"/>
              <a:t>}</a:t>
            </a:r>
            <a:r>
              <a:rPr lang="zh-CN" altLang="en-US" sz="2200" dirty="0" smtClean="0"/>
              <a:t>、</a:t>
            </a:r>
            <a:r>
              <a:rPr lang="en-US" altLang="zh-CN" sz="2200" dirty="0" smtClean="0"/>
              <a:t>{</a:t>
            </a:r>
            <a:r>
              <a:rPr lang="en-US" altLang="zh-CN" sz="2200" dirty="0" err="1" smtClean="0"/>
              <a:t>b,white</a:t>
            </a:r>
            <a:r>
              <a:rPr lang="en-US" altLang="zh-CN" sz="2200" dirty="0" smtClean="0"/>
              <a:t>}</a:t>
            </a:r>
          </a:p>
          <a:p>
            <a:r>
              <a:rPr lang="zh-CN" altLang="en-US" sz="2200" dirty="0"/>
              <a:t>冪</a:t>
            </a:r>
            <a:r>
              <a:rPr lang="zh-CN" altLang="en-US" sz="2200" dirty="0" smtClean="0"/>
              <a:t>集，是集合</a:t>
            </a:r>
            <a:r>
              <a:rPr lang="en-US" altLang="zh-CN" sz="2200" dirty="0" smtClean="0"/>
              <a:t>A</a:t>
            </a:r>
            <a:r>
              <a:rPr lang="zh-CN" altLang="en-US" sz="2200" dirty="0" smtClean="0"/>
              <a:t>中所有的子集合，如集合</a:t>
            </a:r>
            <a:r>
              <a:rPr lang="en-US" altLang="zh-CN" sz="2200" dirty="0" smtClean="0"/>
              <a:t>{1,2}</a:t>
            </a:r>
            <a:r>
              <a:rPr lang="zh-CN" altLang="en-US" sz="2200" dirty="0" smtClean="0"/>
              <a:t>的冪集為</a:t>
            </a:r>
            <a:r>
              <a:rPr lang="en-US" altLang="zh-CN" sz="2200" dirty="0" smtClean="0"/>
              <a:t>{{ }, {1}, {2}, {1,2}}</a:t>
            </a:r>
            <a:r>
              <a:rPr lang="zh-CN" altLang="en-US" sz="2200" dirty="0" smtClean="0"/>
              <a:t>。</a:t>
            </a:r>
            <a:endParaRPr lang="en-US" altLang="zh-CN" sz="2200" dirty="0" smtClean="0"/>
          </a:p>
          <a:p>
            <a:r>
              <a:rPr lang="zh-CN" altLang="en-US" sz="2200" dirty="0"/>
              <a:t>還</a:t>
            </a:r>
            <a:r>
              <a:rPr lang="zh-CN" altLang="en-US" sz="2200" dirty="0" smtClean="0"/>
              <a:t>有許多集合如泛集、整數集、實數集、傳遞集合、不可數集等都是集合會用到的項目。</a:t>
            </a: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30106516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8000" dirty="0" smtClean="0">
                <a:latin typeface="KaiTi" panose="02010609060101010101" pitchFamily="49" charset="-122"/>
                <a:ea typeface="KaiTi" panose="02010609060101010101" pitchFamily="49" charset="-122"/>
              </a:rPr>
              <a:t>理髮師悖論</a:t>
            </a:r>
            <a:endParaRPr lang="en-US" sz="80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https://www.youtube.com/watch?v=l14F_VRXv-c</a:t>
            </a:r>
          </a:p>
        </p:txBody>
      </p:sp>
    </p:spTree>
    <p:extLst>
      <p:ext uri="{BB962C8B-B14F-4D97-AF65-F5344CB8AC3E}">
        <p14:creationId xmlns:p14="http://schemas.microsoft.com/office/powerpoint/2010/main" val="21420517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69071" y="2751781"/>
            <a:ext cx="9404723" cy="1400530"/>
          </a:xfrm>
        </p:spPr>
        <p:txBody>
          <a:bodyPr/>
          <a:lstStyle/>
          <a:p>
            <a:pPr algn="ctr"/>
            <a:r>
              <a:rPr lang="zh-CN" altLang="en-US" sz="9600" dirty="0" smtClean="0">
                <a:latin typeface="KaiTi" panose="02010609060101010101" pitchFamily="49" charset="-122"/>
                <a:ea typeface="KaiTi" panose="02010609060101010101" pitchFamily="49" charset="-122"/>
              </a:rPr>
              <a:t>結語</a:t>
            </a:r>
            <a:endParaRPr lang="en-US" sz="96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9885927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25825" y="2712593"/>
            <a:ext cx="9404723" cy="1400530"/>
          </a:xfrm>
        </p:spPr>
        <p:txBody>
          <a:bodyPr/>
          <a:lstStyle/>
          <a:p>
            <a:pPr algn="ctr"/>
            <a:r>
              <a:rPr lang="zh-CN" altLang="en-US" sz="9600" dirty="0">
                <a:latin typeface="KaiTi" panose="02010609060101010101" pitchFamily="49" charset="-122"/>
                <a:ea typeface="KaiTi" panose="02010609060101010101" pitchFamily="49" charset="-122"/>
              </a:rPr>
              <a:t>感謝聆聽</a:t>
            </a:r>
            <a:endParaRPr lang="en-US" sz="96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27184816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">
  <a:themeElements>
    <a:clrScheme name="Ion">
      <a:dk1>
        <a:sysClr val="windowText" lastClr="000000"/>
      </a:dk1>
      <a:lt1>
        <a:sysClr val="window" lastClr="FFFFFF"/>
      </a:lt1>
      <a:dk2>
        <a:srgbClr val="1E5155"/>
      </a:dk2>
      <a:lt2>
        <a:srgbClr val="EBEBEB"/>
      </a:lt2>
      <a:accent1>
        <a:srgbClr val="B01513"/>
      </a:accent1>
      <a:accent2>
        <a:srgbClr val="EA6312"/>
      </a:accent2>
      <a:accent3>
        <a:srgbClr val="E6B729"/>
      </a:accent3>
      <a:accent4>
        <a:srgbClr val="6AAC90"/>
      </a:accent4>
      <a:accent5>
        <a:srgbClr val="54849A"/>
      </a:accent5>
      <a:accent6>
        <a:srgbClr val="9E5E9B"/>
      </a:accent6>
      <a:hlink>
        <a:srgbClr val="58C1BA"/>
      </a:hlink>
      <a:folHlink>
        <a:srgbClr val="9DFFCB"/>
      </a:folHlink>
    </a:clrScheme>
    <a:fontScheme name="Ion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hueMod val="88000"/>
                <a:satMod val="130000"/>
                <a:lumMod val="124000"/>
              </a:schemeClr>
            </a:gs>
            <a:gs pos="100000">
              <a:schemeClr val="phClr">
                <a:tint val="96000"/>
                <a:shade val="88000"/>
                <a:hueMod val="108000"/>
                <a:satMod val="164000"/>
                <a:lumMod val="7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108000"/>
                <a:satMod val="164000"/>
                <a:lumMod val="74000"/>
              </a:schemeClr>
              <a:schemeClr val="phClr">
                <a:tint val="96000"/>
                <a:hueMod val="88000"/>
                <a:satMod val="140000"/>
                <a:lumMod val="13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" id="{B8441ADB-2E43-4AF7-B97A-BD870242C6A8}" vid="{292E63A9-BB86-4E3D-B92A-7223C6510D2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99</TotalTime>
  <Words>574</Words>
  <Application>Microsoft Office PowerPoint</Application>
  <PresentationFormat>Widescreen</PresentationFormat>
  <Paragraphs>33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KaiTi</vt:lpstr>
      <vt:lpstr>宋体</vt:lpstr>
      <vt:lpstr>新細明體</vt:lpstr>
      <vt:lpstr>Arial</vt:lpstr>
      <vt:lpstr>Century Gothic</vt:lpstr>
      <vt:lpstr>Wingdings 3</vt:lpstr>
      <vt:lpstr>Ion</vt:lpstr>
      <vt:lpstr>《集合》</vt:lpstr>
      <vt:lpstr>目錄</vt:lpstr>
      <vt:lpstr>基本介紹</vt:lpstr>
      <vt:lpstr>集合的小歷史</vt:lpstr>
      <vt:lpstr>集合項目(1)</vt:lpstr>
      <vt:lpstr>集合項目(2)</vt:lpstr>
      <vt:lpstr>理髮師悖論</vt:lpstr>
      <vt:lpstr>結語</vt:lpstr>
      <vt:lpstr>感謝聆聽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《集合論》</dc:title>
  <dc:creator>Wei Jie Yeong</dc:creator>
  <cp:lastModifiedBy>Wei Jie Yeong</cp:lastModifiedBy>
  <cp:revision>10</cp:revision>
  <dcterms:created xsi:type="dcterms:W3CDTF">2018-05-08T17:52:38Z</dcterms:created>
  <dcterms:modified xsi:type="dcterms:W3CDTF">2018-05-08T19:32:06Z</dcterms:modified>
</cp:coreProperties>
</file>

<file path=docProps/thumbnail.jpeg>
</file>