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33"/>
  </p:notesMasterIdLst>
  <p:handoutMasterIdLst>
    <p:handoutMasterId r:id="rId34"/>
  </p:handoutMasterIdLst>
  <p:sldIdLst>
    <p:sldId id="267" r:id="rId2"/>
    <p:sldId id="447" r:id="rId3"/>
    <p:sldId id="448" r:id="rId4"/>
    <p:sldId id="439" r:id="rId5"/>
    <p:sldId id="420" r:id="rId6"/>
    <p:sldId id="438" r:id="rId7"/>
    <p:sldId id="457" r:id="rId8"/>
    <p:sldId id="449" r:id="rId9"/>
    <p:sldId id="434" r:id="rId10"/>
    <p:sldId id="440" r:id="rId11"/>
    <p:sldId id="450" r:id="rId12"/>
    <p:sldId id="451" r:id="rId13"/>
    <p:sldId id="452" r:id="rId14"/>
    <p:sldId id="453" r:id="rId15"/>
    <p:sldId id="454" r:id="rId16"/>
    <p:sldId id="456" r:id="rId17"/>
    <p:sldId id="442" r:id="rId18"/>
    <p:sldId id="455" r:id="rId19"/>
    <p:sldId id="445" r:id="rId20"/>
    <p:sldId id="437" r:id="rId21"/>
    <p:sldId id="340" r:id="rId22"/>
    <p:sldId id="446" r:id="rId23"/>
    <p:sldId id="342" r:id="rId24"/>
    <p:sldId id="343" r:id="rId25"/>
    <p:sldId id="394" r:id="rId26"/>
    <p:sldId id="435" r:id="rId27"/>
    <p:sldId id="359" r:id="rId28"/>
    <p:sldId id="422" r:id="rId29"/>
    <p:sldId id="436" r:id="rId30"/>
    <p:sldId id="428" r:id="rId31"/>
    <p:sldId id="300" r:id="rId32"/>
  </p:sldIdLst>
  <p:sldSz cx="9144000" cy="6096000"/>
  <p:notesSz cx="6997700" cy="9258300"/>
  <p:kinsoku lang="zh-TW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88A2AB2E-6F94-496F-A74B-90B89DEE3FFC}">
          <p14:sldIdLst>
            <p14:sldId id="267"/>
            <p14:sldId id="447"/>
            <p14:sldId id="448"/>
            <p14:sldId id="439"/>
            <p14:sldId id="420"/>
            <p14:sldId id="438"/>
          </p14:sldIdLst>
        </p14:section>
        <p14:section name="未命名的章節" id="{54B5E918-0238-4C90-A8B1-5403C649ECAE}">
          <p14:sldIdLst>
            <p14:sldId id="457"/>
            <p14:sldId id="449"/>
            <p14:sldId id="434"/>
            <p14:sldId id="440"/>
            <p14:sldId id="450"/>
            <p14:sldId id="451"/>
            <p14:sldId id="452"/>
            <p14:sldId id="453"/>
            <p14:sldId id="454"/>
            <p14:sldId id="456"/>
            <p14:sldId id="442"/>
            <p14:sldId id="455"/>
            <p14:sldId id="445"/>
            <p14:sldId id="437"/>
            <p14:sldId id="340"/>
            <p14:sldId id="446"/>
            <p14:sldId id="342"/>
            <p14:sldId id="343"/>
            <p14:sldId id="394"/>
            <p14:sldId id="435"/>
            <p14:sldId id="359"/>
            <p14:sldId id="422"/>
            <p14:sldId id="436"/>
            <p14:sldId id="428"/>
            <p14:sldId id="300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19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CC00"/>
    <a:srgbClr val="D1039B"/>
    <a:srgbClr val="AD278D"/>
    <a:srgbClr val="8C4881"/>
    <a:srgbClr val="FF6699"/>
    <a:srgbClr val="D7FA7E"/>
    <a:srgbClr val="00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/>
  </p:normalViewPr>
  <p:slideViewPr>
    <p:cSldViewPr snapToGrid="0">
      <p:cViewPr>
        <p:scale>
          <a:sx n="132" d="100"/>
          <a:sy n="132" d="100"/>
        </p:scale>
        <p:origin x="-1014" y="-72"/>
      </p:cViewPr>
      <p:guideLst>
        <p:guide orient="horz" pos="19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52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53614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2850" y="793750"/>
            <a:ext cx="4584700" cy="306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23584255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Helvetica" pitchFamily="34" charset="0"/>
        <a:ea typeface="新細明體" pitchFamily="18" charset="-120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Helvetica" pitchFamily="34" charset="0"/>
        <a:ea typeface="新細明體" pitchFamily="18" charset="-120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Helvetica" pitchFamily="34" charset="0"/>
        <a:ea typeface="新細明體" pitchFamily="18" charset="-120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Helvetica" pitchFamily="34" charset="0"/>
        <a:ea typeface="新細明體" pitchFamily="18" charset="-120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Helvetica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5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75" y="698500"/>
            <a:ext cx="5189538" cy="3460750"/>
          </a:xfrm>
        </p:spPr>
      </p:sp>
      <p:sp>
        <p:nvSpPr>
          <p:cNvPr id="8550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3450" y="4395788"/>
            <a:ext cx="5130800" cy="41687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2885" tIns="46442" rIns="92885" bIns="46442"/>
          <a:lstStyle/>
          <a:p>
            <a:r>
              <a:rPr lang="en-US" altLang="zh-TW" b="1"/>
              <a:t>Teaching Notes</a:t>
            </a:r>
            <a:endParaRPr lang="en-US" altLang="zh-TW"/>
          </a:p>
          <a:p>
            <a:pPr lvl="1"/>
            <a:r>
              <a:rPr lang="en-US" altLang="zh-TW"/>
              <a:t>This slide formally differentiates between the life </a:t>
            </a:r>
            <a:r>
              <a:rPr lang="en-US" altLang="zh-TW" u="sng"/>
              <a:t>cycle</a:t>
            </a:r>
            <a:r>
              <a:rPr lang="en-US" altLang="zh-TW"/>
              <a:t> and a systems development methodology that is used to execute the </a:t>
            </a:r>
            <a:r>
              <a:rPr lang="en-US" altLang="zh-TW" u="sng"/>
              <a:t>development stage</a:t>
            </a:r>
            <a:r>
              <a:rPr lang="en-US" altLang="zh-TW"/>
              <a:t> of the life cycle.</a:t>
            </a:r>
          </a:p>
          <a:p>
            <a:pPr lvl="1"/>
            <a:r>
              <a:rPr lang="en-US" altLang="zh-TW"/>
              <a:t>A common synonym for </a:t>
            </a:r>
            <a:r>
              <a:rPr lang="en-US" altLang="zh-TW">
                <a:latin typeface="Arial"/>
              </a:rPr>
              <a:t>“</a:t>
            </a:r>
            <a:r>
              <a:rPr lang="en-US" altLang="zh-TW"/>
              <a:t>system operation</a:t>
            </a:r>
            <a:r>
              <a:rPr lang="en-US" altLang="zh-TW">
                <a:latin typeface="Arial"/>
              </a:rPr>
              <a:t>”</a:t>
            </a:r>
            <a:r>
              <a:rPr lang="en-US" altLang="zh-TW"/>
              <a:t> is </a:t>
            </a:r>
            <a:r>
              <a:rPr lang="en-US" altLang="zh-TW">
                <a:latin typeface="Arial"/>
              </a:rPr>
              <a:t>“</a:t>
            </a:r>
            <a:r>
              <a:rPr lang="en-US" altLang="zh-TW"/>
              <a:t>production.</a:t>
            </a:r>
            <a:r>
              <a:rPr lang="en-US" altLang="zh-TW">
                <a:latin typeface="Arial"/>
              </a:rPr>
              <a:t>”</a:t>
            </a: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50811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084263"/>
            <a:ext cx="7924800" cy="8128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522663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663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354138"/>
            <a:ext cx="7623175" cy="1558925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zh-TW" noProof="0" smtClean="0"/>
              <a:t>按一下以編輯母片標題樣式</a:t>
            </a:r>
          </a:p>
        </p:txBody>
      </p:sp>
      <p:sp>
        <p:nvSpPr>
          <p:cNvPr id="8663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522663"/>
            <a:ext cx="6553200" cy="1557337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zh-TW" noProof="0" smtClean="0"/>
              <a:t>按一下以編輯母片副標題樣式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5549900"/>
            <a:ext cx="2895600" cy="406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2FEA7-43D3-4FAC-AD83-21773A63BF0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5004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C74E42-30D4-46BC-BEAA-46726B8F491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65699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47650"/>
            <a:ext cx="2057400" cy="52022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47650"/>
            <a:ext cx="6019800" cy="52022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FA551-589B-468E-A2C7-671243CD971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609345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47650"/>
            <a:ext cx="8229600" cy="10128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422400"/>
            <a:ext cx="4038600" cy="40274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422400"/>
            <a:ext cx="4038600" cy="40274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0A4F4-0AA0-41A3-97A4-FD572B01993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311325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標題，文字及美工圖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47650"/>
            <a:ext cx="8229600" cy="10128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422400"/>
            <a:ext cx="4038600" cy="40274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美工圖案版面配置區 3"/>
          <p:cNvSpPr>
            <a:spLocks noGrp="1"/>
          </p:cNvSpPr>
          <p:nvPr>
            <p:ph type="clipArt" sz="half" idx="2"/>
          </p:nvPr>
        </p:nvSpPr>
        <p:spPr>
          <a:xfrm>
            <a:off x="4648200" y="1422400"/>
            <a:ext cx="4038600" cy="4027488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65371-2FE3-4F1E-A6E8-F8852140B74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055077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47650"/>
            <a:ext cx="8229600" cy="10128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422400"/>
            <a:ext cx="8229600" cy="4027488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BF4A95-AF92-4AD6-8460-530B4577EFC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14963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474DCD-306C-4F82-8CFA-5E7FD4FBDA1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01324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917950"/>
            <a:ext cx="7772400" cy="12096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584450"/>
            <a:ext cx="7772400" cy="13335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80A55-6C79-41E2-A05B-7A7833801D9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68144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22400"/>
            <a:ext cx="4038600" cy="4027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422400"/>
            <a:ext cx="4038600" cy="4027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F9BCC-F259-475F-9BD9-C1C47B51B77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35051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229600" cy="1016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365250"/>
            <a:ext cx="4040188" cy="5683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1933575"/>
            <a:ext cx="4040188" cy="35115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365250"/>
            <a:ext cx="4041775" cy="5683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933575"/>
            <a:ext cx="4041775" cy="35115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746728-9FE0-4940-B76B-E57D7998C77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56886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766EC6-6B41-4A6F-A1B7-4CA1EC1B886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82842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BD804-6EC7-4960-952A-C7C347A7558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69058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42888"/>
            <a:ext cx="3008313" cy="10334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42888"/>
            <a:ext cx="5111750" cy="52022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276350"/>
            <a:ext cx="3008313" cy="41687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162111-4DAA-4DBE-8C37-586A639B8BB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73469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267200"/>
            <a:ext cx="5486400" cy="5032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544513"/>
            <a:ext cx="5486400" cy="3657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4770438"/>
            <a:ext cx="5486400" cy="7159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B687E-2E84-4AD4-83E9-19B85E02868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71507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47650"/>
            <a:ext cx="8229600" cy="101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22400"/>
            <a:ext cx="8229600" cy="4027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按一下以編輯母片</a:t>
            </a:r>
          </a:p>
          <a:p>
            <a:pPr lvl="1"/>
            <a:r>
              <a:rPr lang="en-US" altLang="zh-TW" smtClean="0"/>
              <a:t>第二層</a:t>
            </a:r>
          </a:p>
          <a:p>
            <a:pPr lvl="2"/>
            <a:r>
              <a:rPr lang="en-US" altLang="zh-TW" smtClean="0"/>
              <a:t>第三層</a:t>
            </a:r>
          </a:p>
          <a:p>
            <a:pPr lvl="3"/>
            <a:r>
              <a:rPr lang="en-US" altLang="zh-TW" smtClean="0"/>
              <a:t>第四層</a:t>
            </a:r>
          </a:p>
          <a:p>
            <a:pPr lvl="4"/>
            <a:r>
              <a:rPr lang="en-US" altLang="zh-TW" smtClean="0"/>
              <a:t>第五層</a:t>
            </a:r>
          </a:p>
        </p:txBody>
      </p:sp>
      <p:sp>
        <p:nvSpPr>
          <p:cNvPr id="8652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5549900"/>
            <a:ext cx="2133600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+mj-lt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652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5554663"/>
            <a:ext cx="2895600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200">
                <a:latin typeface="+mj-lt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652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5549900"/>
            <a:ext cx="2133600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fld id="{6CF1AA05-2C19-4308-BB04-C50AA845232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03200"/>
            <a:ext cx="8229600" cy="541338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54864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itchFamily="18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itchFamily="18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itchFamily="18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itchFamily="18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itchFamily="18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itchFamily="18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itchFamily="18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kumimoji="1"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kumimoji="1" sz="2600">
          <a:solidFill>
            <a:schemeClr val="tx1"/>
          </a:solidFill>
          <a:latin typeface="+mn-lt"/>
          <a:ea typeface="+mn-ea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kumimoji="1" sz="2200">
          <a:solidFill>
            <a:schemeClr val="tx1"/>
          </a:solidFill>
          <a:latin typeface="+mn-lt"/>
          <a:ea typeface="+mn-ea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kumimoji="1" sz="2000">
          <a:solidFill>
            <a:schemeClr val="tx1"/>
          </a:solidFill>
          <a:latin typeface="+mn-lt"/>
          <a:ea typeface="+mn-ea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hchen@ncnu.edu.tw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d.com/talks/tim_brown_urges_designers_to_think_big?language=zh-tw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c.org.tw/" TargetMode="External"/><Relationship Id="rId2" Type="http://schemas.openxmlformats.org/officeDocument/2006/relationships/hyperlink" Target="http://moodle.ncnu.edu.tw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U7dxkIz1Vs" TargetMode="External"/><Relationship Id="rId2" Type="http://schemas.openxmlformats.org/officeDocument/2006/relationships/hyperlink" Target="http://www.youtube.com/watch?v=fW8amMCVAJQ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2014.&#21508;&#22283;&#36575;&#39636;&#24037;&#31243;&#24107;&#34218;&#27700;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417679D-4424-4817-BCDB-0CA65327F34A}" type="slidenum">
              <a:rPr kumimoji="0" lang="en-US" altLang="zh-TW" sz="1200" smtClean="0">
                <a:latin typeface="Garamond" panose="02020404030301010803" pitchFamily="18" charset="0"/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kumimoji="0" lang="en-US" altLang="zh-TW" sz="1200" smtClean="0">
              <a:latin typeface="Garamond" panose="02020404030301010803" pitchFamily="18" charset="0"/>
              <a:ea typeface="新細明體" panose="02020500000000000000" pitchFamily="18" charset="-120"/>
            </a:endParaRPr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54063" y="266700"/>
            <a:ext cx="7772400" cy="1708150"/>
          </a:xfrm>
        </p:spPr>
        <p:txBody>
          <a:bodyPr/>
          <a:lstStyle/>
          <a:p>
            <a:pPr eaLnBrk="1" hangingPunct="1"/>
            <a:r>
              <a:rPr lang="en-US" altLang="zh-TW" smtClean="0"/>
              <a:t>Software Engineering</a:t>
            </a:r>
          </a:p>
        </p:txBody>
      </p:sp>
      <p:sp>
        <p:nvSpPr>
          <p:cNvPr id="4100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39863" y="1795463"/>
            <a:ext cx="6400800" cy="1557337"/>
          </a:xfrm>
        </p:spPr>
        <p:txBody>
          <a:bodyPr/>
          <a:lstStyle/>
          <a:p>
            <a:pPr eaLnBrk="1" hangingPunct="1"/>
            <a:r>
              <a:rPr lang="en-US" altLang="zh-TW" dirty="0" smtClean="0"/>
              <a:t>2016/09/12</a:t>
            </a:r>
          </a:p>
          <a:p>
            <a:pPr eaLnBrk="1" hangingPunct="1">
              <a:buFont typeface="Wingdings" panose="05000000000000000000" pitchFamily="2" charset="2"/>
              <a:buChar char="n"/>
            </a:pPr>
            <a:r>
              <a:rPr lang="en-US" altLang="zh-TW" dirty="0" smtClean="0"/>
              <a:t>Course Introduction</a:t>
            </a:r>
          </a:p>
          <a:p>
            <a:pPr eaLnBrk="1" hangingPunct="1">
              <a:buFont typeface="Wingdings" panose="05000000000000000000" pitchFamily="2" charset="2"/>
              <a:buChar char="n"/>
            </a:pPr>
            <a:r>
              <a:rPr lang="en-US" altLang="zh-TW" dirty="0" smtClean="0"/>
              <a:t>What is S/W Engineering</a:t>
            </a:r>
          </a:p>
          <a:p>
            <a:pPr eaLnBrk="1" hangingPunct="1">
              <a:buFont typeface="Wingdings" panose="05000000000000000000" pitchFamily="2" charset="2"/>
              <a:buChar char="n"/>
            </a:pPr>
            <a:endParaRPr lang="en-US" altLang="zh-TW" dirty="0" smtClean="0"/>
          </a:p>
        </p:txBody>
      </p:sp>
      <p:sp>
        <p:nvSpPr>
          <p:cNvPr id="4101" name="Text Box 6"/>
          <p:cNvSpPr txBox="1">
            <a:spLocks noChangeArrowheads="1"/>
          </p:cNvSpPr>
          <p:nvPr/>
        </p:nvSpPr>
        <p:spPr bwMode="auto">
          <a:xfrm>
            <a:off x="2540000" y="3538538"/>
            <a:ext cx="5105400" cy="1938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zh-TW" altLang="en-US" sz="2400" dirty="0">
                <a:latin typeface="Times New Roman" panose="02020603050405020304" pitchFamily="18" charset="0"/>
              </a:rPr>
              <a:t>陳建宏 </a:t>
            </a:r>
            <a:r>
              <a:rPr kumimoji="0" lang="en-US" altLang="zh-TW" sz="2400" dirty="0">
                <a:latin typeface="Times New Roman" panose="02020603050405020304" pitchFamily="18" charset="0"/>
              </a:rPr>
              <a:t>Jian-Hung Chen</a:t>
            </a:r>
            <a:br>
              <a:rPr kumimoji="0" lang="en-US" altLang="zh-TW" sz="2400" dirty="0">
                <a:latin typeface="Times New Roman" panose="02020603050405020304" pitchFamily="18" charset="0"/>
              </a:rPr>
            </a:br>
            <a:r>
              <a:rPr kumimoji="0" lang="en-US" altLang="zh-TW" sz="2400" dirty="0">
                <a:latin typeface="Times New Roman" panose="02020603050405020304" pitchFamily="18" charset="0"/>
              </a:rPr>
              <a:t>E-mail</a:t>
            </a:r>
            <a:r>
              <a:rPr kumimoji="0" lang="zh-TW" altLang="en-US" sz="2400" dirty="0">
                <a:latin typeface="Times New Roman" panose="02020603050405020304" pitchFamily="18" charset="0"/>
              </a:rPr>
              <a:t>：</a:t>
            </a:r>
            <a:r>
              <a:rPr kumimoji="0" lang="en-US" altLang="zh-TW" sz="2400" dirty="0">
                <a:latin typeface="Times New Roman" panose="02020603050405020304" pitchFamily="18" charset="0"/>
                <a:hlinkClick r:id="rId2" tooltip="mailto:jhchen@ncnu.edu.tw"/>
              </a:rPr>
              <a:t>jhchen@ncnu.edu.tw</a:t>
            </a:r>
            <a:r>
              <a:rPr kumimoji="0" lang="en-US" altLang="zh-TW" sz="2400" dirty="0">
                <a:latin typeface="Times New Roman" panose="02020603050405020304" pitchFamily="18" charset="0"/>
              </a:rPr>
              <a:t/>
            </a:r>
            <a:br>
              <a:rPr kumimoji="0" lang="en-US" altLang="zh-TW" sz="2400" dirty="0">
                <a:latin typeface="Times New Roman" panose="02020603050405020304" pitchFamily="18" charset="0"/>
              </a:rPr>
            </a:br>
            <a:r>
              <a:rPr kumimoji="0" lang="zh-TW" altLang="en-US" sz="2400" dirty="0">
                <a:latin typeface="Times New Roman" panose="02020603050405020304" pitchFamily="18" charset="0"/>
              </a:rPr>
              <a:t>暨南大學資管系</a:t>
            </a:r>
            <a:br>
              <a:rPr kumimoji="0" lang="zh-TW" altLang="en-US" sz="2400" dirty="0">
                <a:latin typeface="Times New Roman" panose="02020603050405020304" pitchFamily="18" charset="0"/>
              </a:rPr>
            </a:br>
            <a:r>
              <a:rPr kumimoji="0" lang="zh-TW" altLang="en-US" sz="2400" dirty="0">
                <a:latin typeface="Times New Roman" panose="02020603050405020304" pitchFamily="18" charset="0"/>
              </a:rPr>
              <a:t>管理館 </a:t>
            </a:r>
            <a:r>
              <a:rPr kumimoji="0" lang="en-US" altLang="zh-TW" sz="2400" dirty="0">
                <a:latin typeface="Times New Roman" panose="02020603050405020304" pitchFamily="18" charset="0"/>
              </a:rPr>
              <a:t>5105</a:t>
            </a:r>
            <a:r>
              <a:rPr kumimoji="0" lang="zh-TW" altLang="en-US" sz="2400" dirty="0">
                <a:latin typeface="Times New Roman" panose="02020603050405020304" pitchFamily="18" charset="0"/>
              </a:rPr>
              <a:t>室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zh-TW" sz="2400" dirty="0">
                <a:latin typeface="Times New Roman" panose="02020603050405020304" pitchFamily="18" charset="0"/>
              </a:rPr>
              <a:t>Office Hour: </a:t>
            </a:r>
            <a:r>
              <a:rPr kumimoji="0" lang="en-US" altLang="zh-TW" sz="2400" dirty="0" smtClean="0">
                <a:latin typeface="Times New Roman" panose="02020603050405020304" pitchFamily="18" charset="0"/>
              </a:rPr>
              <a:t>Tue. </a:t>
            </a:r>
            <a:r>
              <a:rPr kumimoji="0" lang="en-US" altLang="zh-TW" sz="2400" dirty="0">
                <a:latin typeface="Times New Roman" panose="02020603050405020304" pitchFamily="18" charset="0"/>
              </a:rPr>
              <a:t>14:00-16:00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Design Thinking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hlinkClick r:id="rId2"/>
              </a:rPr>
              <a:t>Tim Brown 2009 TED </a:t>
            </a:r>
            <a:r>
              <a:rPr lang="en-US" altLang="zh-TW" dirty="0" smtClean="0">
                <a:hlinkClick r:id="rId2"/>
              </a:rPr>
              <a:t>Talk</a:t>
            </a:r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474DCD-306C-4F82-8CFA-5E7FD4FBDA1B}" type="slidenum">
              <a:rPr lang="en-US" altLang="zh-TW" smtClean="0"/>
              <a:pPr>
                <a:defRPr/>
              </a:pPr>
              <a:t>10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82146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03F53B5-D4D3-4DF4-AAFB-D34A2063B392}" type="slidenum">
              <a:rPr kumimoji="0" lang="en-US" altLang="zh-TW" sz="1200" smtClean="0">
                <a:latin typeface="Garamond" panose="02020404030301010803" pitchFamily="18" charset="0"/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kumimoji="0" lang="en-US" altLang="zh-TW" sz="1200" smtClean="0">
              <a:latin typeface="Garamond" panose="02020404030301010803" pitchFamily="18" charset="0"/>
              <a:ea typeface="新細明體" panose="02020500000000000000" pitchFamily="18" charset="-120"/>
            </a:endParaRPr>
          </a:p>
        </p:txBody>
      </p:sp>
      <p:sp>
        <p:nvSpPr>
          <p:cNvPr id="21507" name="AutoShape 2"/>
          <p:cNvSpPr>
            <a:spLocks noChangeArrowheads="1"/>
          </p:cNvSpPr>
          <p:nvPr/>
        </p:nvSpPr>
        <p:spPr bwMode="auto">
          <a:xfrm>
            <a:off x="3065463" y="2205038"/>
            <a:ext cx="625475" cy="1465262"/>
          </a:xfrm>
          <a:prstGeom prst="upArrow">
            <a:avLst>
              <a:gd name="adj1" fmla="val 50000"/>
              <a:gd name="adj2" fmla="val 58566"/>
            </a:avLst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800">
              <a:ea typeface="新細明體" panose="02020500000000000000" pitchFamily="18" charset="-120"/>
            </a:endParaRP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軟體開發過程的幾個角色</a:t>
            </a:r>
            <a:endParaRPr lang="en-US" altLang="zh-TW" smtClean="0"/>
          </a:p>
        </p:txBody>
      </p:sp>
      <p:sp>
        <p:nvSpPr>
          <p:cNvPr id="21509" name="Text Box 4"/>
          <p:cNvSpPr txBox="1">
            <a:spLocks noChangeArrowheads="1"/>
          </p:cNvSpPr>
          <p:nvPr/>
        </p:nvSpPr>
        <p:spPr bwMode="auto">
          <a:xfrm>
            <a:off x="301625" y="1060450"/>
            <a:ext cx="1857375" cy="376238"/>
          </a:xfrm>
          <a:prstGeom prst="rect">
            <a:avLst/>
          </a:prstGeom>
          <a:gradFill rotWithShape="1">
            <a:gsLst>
              <a:gs pos="0">
                <a:srgbClr val="007600"/>
              </a:gs>
              <a:gs pos="50000">
                <a:srgbClr val="00FF00"/>
              </a:gs>
              <a:gs pos="100000">
                <a:srgbClr val="0076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zh-TW" sz="1800">
                <a:ea typeface="新細明體" panose="02020500000000000000" pitchFamily="18" charset="-120"/>
              </a:rPr>
              <a:t>Scope Definition</a:t>
            </a:r>
          </a:p>
        </p:txBody>
      </p:sp>
      <p:sp>
        <p:nvSpPr>
          <p:cNvPr id="21510" name="Text Box 5"/>
          <p:cNvSpPr txBox="1">
            <a:spLocks noChangeArrowheads="1"/>
          </p:cNvSpPr>
          <p:nvPr/>
        </p:nvSpPr>
        <p:spPr bwMode="auto">
          <a:xfrm>
            <a:off x="301625" y="1595438"/>
            <a:ext cx="1958975" cy="376237"/>
          </a:xfrm>
          <a:prstGeom prst="rect">
            <a:avLst/>
          </a:prstGeom>
          <a:gradFill rotWithShape="1">
            <a:gsLst>
              <a:gs pos="0">
                <a:srgbClr val="007600"/>
              </a:gs>
              <a:gs pos="50000">
                <a:srgbClr val="00FF00"/>
              </a:gs>
              <a:gs pos="100000">
                <a:srgbClr val="0076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zh-TW" sz="1800">
                <a:ea typeface="新細明體" panose="02020500000000000000" pitchFamily="18" charset="-120"/>
              </a:rPr>
              <a:t>Problem Analysis</a:t>
            </a:r>
          </a:p>
        </p:txBody>
      </p:sp>
      <p:sp>
        <p:nvSpPr>
          <p:cNvPr id="21511" name="Text Box 6"/>
          <p:cNvSpPr txBox="1">
            <a:spLocks noChangeArrowheads="1"/>
          </p:cNvSpPr>
          <p:nvPr/>
        </p:nvSpPr>
        <p:spPr bwMode="auto">
          <a:xfrm>
            <a:off x="301625" y="2081213"/>
            <a:ext cx="1501775" cy="650875"/>
          </a:xfrm>
          <a:prstGeom prst="rect">
            <a:avLst/>
          </a:prstGeom>
          <a:gradFill rotWithShape="1">
            <a:gsLst>
              <a:gs pos="0">
                <a:srgbClr val="007600"/>
              </a:gs>
              <a:gs pos="50000">
                <a:srgbClr val="00FF00"/>
              </a:gs>
              <a:gs pos="100000">
                <a:srgbClr val="0076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zh-TW" sz="1800">
                <a:ea typeface="新細明體" panose="02020500000000000000" pitchFamily="18" charset="-120"/>
              </a:rPr>
              <a:t>Requirement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zh-TW" sz="1800">
                <a:ea typeface="新細明體" panose="02020500000000000000" pitchFamily="18" charset="-120"/>
              </a:rPr>
              <a:t>      Analysis</a:t>
            </a:r>
          </a:p>
        </p:txBody>
      </p:sp>
      <p:sp>
        <p:nvSpPr>
          <p:cNvPr id="21512" name="Text Box 7"/>
          <p:cNvSpPr txBox="1">
            <a:spLocks noChangeArrowheads="1"/>
          </p:cNvSpPr>
          <p:nvPr/>
        </p:nvSpPr>
        <p:spPr bwMode="auto">
          <a:xfrm>
            <a:off x="287338" y="2863850"/>
            <a:ext cx="1692275" cy="376238"/>
          </a:xfrm>
          <a:prstGeom prst="rect">
            <a:avLst/>
          </a:prstGeom>
          <a:gradFill rotWithShape="1">
            <a:gsLst>
              <a:gs pos="0">
                <a:srgbClr val="007600"/>
              </a:gs>
              <a:gs pos="50000">
                <a:srgbClr val="00FF00"/>
              </a:gs>
              <a:gs pos="100000">
                <a:srgbClr val="0076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zh-TW" sz="1800">
                <a:ea typeface="新細明體" panose="02020500000000000000" pitchFamily="18" charset="-120"/>
              </a:rPr>
              <a:t>Logical Design</a:t>
            </a:r>
          </a:p>
        </p:txBody>
      </p:sp>
      <p:sp>
        <p:nvSpPr>
          <p:cNvPr id="21513" name="Text Box 8"/>
          <p:cNvSpPr txBox="1">
            <a:spLocks noChangeArrowheads="1"/>
          </p:cNvSpPr>
          <p:nvPr/>
        </p:nvSpPr>
        <p:spPr bwMode="auto">
          <a:xfrm>
            <a:off x="254000" y="3376613"/>
            <a:ext cx="1984375" cy="376237"/>
          </a:xfrm>
          <a:prstGeom prst="rect">
            <a:avLst/>
          </a:prstGeom>
          <a:gradFill rotWithShape="1">
            <a:gsLst>
              <a:gs pos="0">
                <a:srgbClr val="007600"/>
              </a:gs>
              <a:gs pos="50000">
                <a:srgbClr val="00FF00"/>
              </a:gs>
              <a:gs pos="100000">
                <a:srgbClr val="0076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zh-TW" sz="1800">
                <a:ea typeface="新細明體" panose="02020500000000000000" pitchFamily="18" charset="-120"/>
              </a:rPr>
              <a:t>Decision Analysis</a:t>
            </a:r>
          </a:p>
        </p:txBody>
      </p:sp>
      <p:sp>
        <p:nvSpPr>
          <p:cNvPr id="21514" name="Text Box 9"/>
          <p:cNvSpPr txBox="1">
            <a:spLocks noChangeArrowheads="1"/>
          </p:cNvSpPr>
          <p:nvPr/>
        </p:nvSpPr>
        <p:spPr bwMode="auto">
          <a:xfrm>
            <a:off x="250825" y="3913188"/>
            <a:ext cx="1819275" cy="376237"/>
          </a:xfrm>
          <a:prstGeom prst="rect">
            <a:avLst/>
          </a:prstGeom>
          <a:gradFill rotWithShape="1">
            <a:gsLst>
              <a:gs pos="0">
                <a:srgbClr val="007600"/>
              </a:gs>
              <a:gs pos="50000">
                <a:srgbClr val="00FF00"/>
              </a:gs>
              <a:gs pos="100000">
                <a:srgbClr val="0076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zh-TW" sz="1800">
                <a:ea typeface="新細明體" panose="02020500000000000000" pitchFamily="18" charset="-120"/>
              </a:rPr>
              <a:t>Physical Design</a:t>
            </a:r>
          </a:p>
        </p:txBody>
      </p:sp>
      <p:sp>
        <p:nvSpPr>
          <p:cNvPr id="21515" name="Text Box 10"/>
          <p:cNvSpPr txBox="1">
            <a:spLocks noChangeArrowheads="1"/>
          </p:cNvSpPr>
          <p:nvPr/>
        </p:nvSpPr>
        <p:spPr bwMode="auto">
          <a:xfrm>
            <a:off x="260350" y="4451350"/>
            <a:ext cx="1692275" cy="650875"/>
          </a:xfrm>
          <a:prstGeom prst="rect">
            <a:avLst/>
          </a:prstGeom>
          <a:gradFill rotWithShape="1">
            <a:gsLst>
              <a:gs pos="0">
                <a:srgbClr val="007600"/>
              </a:gs>
              <a:gs pos="50000">
                <a:srgbClr val="00FF00"/>
              </a:gs>
              <a:gs pos="100000">
                <a:srgbClr val="0076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zh-TW" sz="1800">
                <a:ea typeface="新細明體" panose="02020500000000000000" pitchFamily="18" charset="-120"/>
              </a:rPr>
              <a:t>Construction &amp;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zh-TW" sz="1800">
                <a:ea typeface="新細明體" panose="02020500000000000000" pitchFamily="18" charset="-120"/>
              </a:rPr>
              <a:t>Testing</a:t>
            </a:r>
          </a:p>
        </p:txBody>
      </p:sp>
      <p:sp>
        <p:nvSpPr>
          <p:cNvPr id="21516" name="Text Box 11"/>
          <p:cNvSpPr txBox="1">
            <a:spLocks noChangeArrowheads="1"/>
          </p:cNvSpPr>
          <p:nvPr/>
        </p:nvSpPr>
        <p:spPr bwMode="auto">
          <a:xfrm>
            <a:off x="250825" y="5259388"/>
            <a:ext cx="1501775" cy="650875"/>
          </a:xfrm>
          <a:prstGeom prst="rect">
            <a:avLst/>
          </a:prstGeom>
          <a:gradFill rotWithShape="1">
            <a:gsLst>
              <a:gs pos="0">
                <a:srgbClr val="007600"/>
              </a:gs>
              <a:gs pos="50000">
                <a:srgbClr val="00FF00"/>
              </a:gs>
              <a:gs pos="100000">
                <a:srgbClr val="0076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zh-TW" sz="1800">
                <a:ea typeface="新細明體" panose="02020500000000000000" pitchFamily="18" charset="-120"/>
              </a:rPr>
              <a:t>Installation &amp;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zh-TW" sz="1800">
                <a:ea typeface="新細明體" panose="02020500000000000000" pitchFamily="18" charset="-120"/>
              </a:rPr>
              <a:t>Delivery</a:t>
            </a:r>
          </a:p>
        </p:txBody>
      </p:sp>
      <p:sp>
        <p:nvSpPr>
          <p:cNvPr id="21517" name="AutoShape 12"/>
          <p:cNvSpPr>
            <a:spLocks noChangeArrowheads="1"/>
          </p:cNvSpPr>
          <p:nvPr/>
        </p:nvSpPr>
        <p:spPr bwMode="auto">
          <a:xfrm>
            <a:off x="2582863" y="1074738"/>
            <a:ext cx="538162" cy="3060700"/>
          </a:xfrm>
          <a:prstGeom prst="upDownArrow">
            <a:avLst>
              <a:gd name="adj1" fmla="val 50000"/>
              <a:gd name="adj2" fmla="val 113746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800">
                <a:ea typeface="新細明體" panose="02020500000000000000" pitchFamily="18" charset="-120"/>
              </a:rPr>
              <a:t>系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800">
                <a:ea typeface="新細明體" panose="02020500000000000000" pitchFamily="18" charset="-120"/>
              </a:rPr>
              <a:t>統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800">
                <a:ea typeface="新細明體" panose="02020500000000000000" pitchFamily="18" charset="-120"/>
              </a:rPr>
              <a:t>分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800">
                <a:ea typeface="新細明體" panose="02020500000000000000" pitchFamily="18" charset="-120"/>
              </a:rPr>
              <a:t>析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800">
                <a:ea typeface="新細明體" panose="02020500000000000000" pitchFamily="18" charset="-120"/>
              </a:rPr>
              <a:t>與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800">
                <a:ea typeface="新細明體" panose="02020500000000000000" pitchFamily="18" charset="-120"/>
              </a:rPr>
              <a:t>設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800">
                <a:ea typeface="新細明體" panose="02020500000000000000" pitchFamily="18" charset="-120"/>
              </a:rPr>
              <a:t>計</a:t>
            </a:r>
          </a:p>
        </p:txBody>
      </p:sp>
      <p:sp>
        <p:nvSpPr>
          <p:cNvPr id="21518" name="AutoShape 13"/>
          <p:cNvSpPr>
            <a:spLocks noChangeArrowheads="1"/>
          </p:cNvSpPr>
          <p:nvPr/>
        </p:nvSpPr>
        <p:spPr bwMode="auto">
          <a:xfrm>
            <a:off x="3113088" y="3419475"/>
            <a:ext cx="538162" cy="2117725"/>
          </a:xfrm>
          <a:prstGeom prst="upDownArrow">
            <a:avLst>
              <a:gd name="adj1" fmla="val 50000"/>
              <a:gd name="adj2" fmla="val 78702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800">
                <a:ea typeface="新細明體" panose="02020500000000000000" pitchFamily="18" charset="-120"/>
              </a:rPr>
              <a:t>軟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800">
                <a:ea typeface="新細明體" panose="02020500000000000000" pitchFamily="18" charset="-120"/>
              </a:rPr>
              <a:t>體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800">
                <a:ea typeface="新細明體" panose="02020500000000000000" pitchFamily="18" charset="-120"/>
              </a:rPr>
              <a:t>工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800">
                <a:ea typeface="新細明體" panose="02020500000000000000" pitchFamily="18" charset="-120"/>
              </a:rPr>
              <a:t>程</a:t>
            </a:r>
          </a:p>
        </p:txBody>
      </p:sp>
      <p:graphicFrame>
        <p:nvGraphicFramePr>
          <p:cNvPr id="949262" name="Group 14"/>
          <p:cNvGraphicFramePr>
            <a:graphicFrameLocks noGrp="1"/>
          </p:cNvGraphicFramePr>
          <p:nvPr>
            <p:ph idx="1"/>
          </p:nvPr>
        </p:nvGraphicFramePr>
        <p:xfrm>
          <a:off x="3941763" y="1450975"/>
          <a:ext cx="4992687" cy="4267202"/>
        </p:xfrm>
        <a:graphic>
          <a:graphicData uri="http://schemas.openxmlformats.org/drawingml/2006/table">
            <a:tbl>
              <a:tblPr/>
              <a:tblGrid>
                <a:gridCol w="2495550"/>
                <a:gridCol w="2497137"/>
              </a:tblGrid>
              <a:tr h="8077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角色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任務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77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使用者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提出需求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38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系統分析師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將需求轉化為規格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38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專案經理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確保軟體開發時程與品質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38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軟體工程師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將規格轉化為程式碼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734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1261A-B90F-45D9-AA70-78931DE5747A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85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A System Life Cycle</a:t>
            </a:r>
          </a:p>
        </p:txBody>
      </p:sp>
      <p:pic>
        <p:nvPicPr>
          <p:cNvPr id="854019" name="Picture 3" descr="whi74173_03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125538"/>
            <a:ext cx="8753475" cy="469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623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75A68-12F6-454A-BCD7-3DCCA68C7DB3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898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18455" y="247650"/>
            <a:ext cx="7746022" cy="1343958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3500" tIns="25400" rIns="63500" bIns="25400">
            <a:spAutoFit/>
          </a:bodyPr>
          <a:lstStyle/>
          <a:p>
            <a:pPr algn="ctr"/>
            <a:r>
              <a:rPr lang="en-US" altLang="zh-TW" dirty="0" smtClean="0"/>
              <a:t>System Development Life Cycle</a:t>
            </a:r>
            <a:br>
              <a:rPr lang="en-US" altLang="zh-TW" dirty="0" smtClean="0"/>
            </a:br>
            <a:r>
              <a:rPr lang="en-US" altLang="zh-TW" dirty="0" smtClean="0"/>
              <a:t>The </a:t>
            </a:r>
            <a:r>
              <a:rPr lang="en-US" altLang="zh-TW" dirty="0"/>
              <a:t>Waterfall Model</a:t>
            </a:r>
          </a:p>
        </p:txBody>
      </p:sp>
      <p:pic>
        <p:nvPicPr>
          <p:cNvPr id="898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838" y="1854200"/>
            <a:ext cx="7899400" cy="1689100"/>
          </a:xfrm>
          <a:prstGeom prst="rect">
            <a:avLst/>
          </a:prstGeom>
          <a:solidFill>
            <a:srgbClr val="96E3F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98052" name="Text Box 4"/>
          <p:cNvSpPr txBox="1">
            <a:spLocks noChangeArrowheads="1"/>
          </p:cNvSpPr>
          <p:nvPr/>
        </p:nvSpPr>
        <p:spPr bwMode="auto">
          <a:xfrm>
            <a:off x="1058863" y="3962400"/>
            <a:ext cx="49958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/>
              <a:t>Get things done right at one time …</a:t>
            </a:r>
          </a:p>
        </p:txBody>
      </p:sp>
    </p:spTree>
    <p:extLst>
      <p:ext uri="{BB962C8B-B14F-4D97-AF65-F5344CB8AC3E}">
        <p14:creationId xmlns:p14="http://schemas.microsoft.com/office/powerpoint/2010/main" val="32094857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E733-1BE1-43FB-854D-DBFD429F9C2B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89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063750" y="182563"/>
            <a:ext cx="5232400" cy="600075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/>
          <a:p>
            <a:r>
              <a:rPr lang="en-US" altLang="zh-TW"/>
              <a:t>The Incremental Model</a:t>
            </a:r>
          </a:p>
        </p:txBody>
      </p:sp>
      <p:pic>
        <p:nvPicPr>
          <p:cNvPr id="899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938" y="1004888"/>
            <a:ext cx="7454900" cy="4292600"/>
          </a:xfrm>
          <a:prstGeom prst="rect">
            <a:avLst/>
          </a:prstGeom>
          <a:solidFill>
            <a:srgbClr val="96E3F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28221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2F565-F747-426C-A3E5-FF3E78F57C6D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900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357313" y="192088"/>
            <a:ext cx="6750050" cy="533400"/>
          </a:xfrm>
        </p:spPr>
        <p:txBody>
          <a:bodyPr/>
          <a:lstStyle/>
          <a:p>
            <a:r>
              <a:rPr lang="en-US" altLang="zh-TW"/>
              <a:t>The RAD Model</a:t>
            </a:r>
          </a:p>
        </p:txBody>
      </p:sp>
      <p:pic>
        <p:nvPicPr>
          <p:cNvPr id="900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138" y="839788"/>
            <a:ext cx="7137400" cy="4686300"/>
          </a:xfrm>
          <a:prstGeom prst="rect">
            <a:avLst/>
          </a:prstGeom>
          <a:solidFill>
            <a:srgbClr val="96E3F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573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040F-8844-43E3-A451-9AE29FA1C791}" type="slidenum">
              <a:rPr lang="en-US" altLang="zh-TW"/>
              <a:pPr/>
              <a:t>16</a:t>
            </a:fld>
            <a:endParaRPr lang="en-US" altLang="zh-TW"/>
          </a:p>
        </p:txBody>
      </p:sp>
      <p:sp>
        <p:nvSpPr>
          <p:cNvPr id="901122" name="Rectangle 2"/>
          <p:cNvSpPr>
            <a:spLocks noGrp="1" noChangeArrowheads="1"/>
          </p:cNvSpPr>
          <p:nvPr>
            <p:ph type="title"/>
          </p:nvPr>
        </p:nvSpPr>
        <p:spPr>
          <a:xfrm>
            <a:off x="862013" y="150813"/>
            <a:ext cx="7594600" cy="600075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/>
          <a:p>
            <a:r>
              <a:rPr lang="en-US" altLang="zh-TW"/>
              <a:t>Evolutionary Models: Prototyping</a:t>
            </a:r>
          </a:p>
        </p:txBody>
      </p:sp>
      <p:pic>
        <p:nvPicPr>
          <p:cNvPr id="901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250" y="938213"/>
            <a:ext cx="4635500" cy="4546600"/>
          </a:xfrm>
          <a:prstGeom prst="rect">
            <a:avLst/>
          </a:prstGeom>
          <a:solidFill>
            <a:srgbClr val="96E3F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01129" name="Rectangle 9"/>
          <p:cNvSpPr>
            <a:spLocks noChangeArrowheads="1"/>
          </p:cNvSpPr>
          <p:nvPr/>
        </p:nvSpPr>
        <p:spPr bwMode="auto">
          <a:xfrm>
            <a:off x="6643688" y="2366963"/>
            <a:ext cx="65087" cy="292100"/>
          </a:xfrm>
          <a:prstGeom prst="rect">
            <a:avLst/>
          </a:prstGeom>
          <a:solidFill>
            <a:srgbClr val="96E3FE"/>
          </a:solidFill>
          <a:ln w="12700">
            <a:solidFill>
              <a:srgbClr val="96E3FE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977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920" y="97536"/>
            <a:ext cx="8875776" cy="950976"/>
          </a:xfrm>
        </p:spPr>
        <p:txBody>
          <a:bodyPr/>
          <a:lstStyle/>
          <a:p>
            <a:r>
              <a:rPr lang="zh-TW" altLang="en-US" dirty="0" smtClean="0"/>
              <a:t>敏捷開發法 </a:t>
            </a:r>
            <a:r>
              <a:rPr lang="en-US" altLang="zh-TW" dirty="0" smtClean="0"/>
              <a:t>(Agile Software Developing)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474DCD-306C-4F82-8CFA-5E7FD4FBDA1B}" type="slidenum">
              <a:rPr lang="en-US" altLang="zh-TW" smtClean="0"/>
              <a:pPr>
                <a:defRPr/>
              </a:pPr>
              <a:t>17</a:t>
            </a:fld>
            <a:endParaRPr lang="en-US" altLang="zh-TW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929" y="790638"/>
            <a:ext cx="8286750" cy="5221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819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42E68-4746-4D30-A9BC-B6D52B5BD31A}" type="slidenum">
              <a:rPr lang="en-US" altLang="zh-TW"/>
              <a:pPr/>
              <a:t>18</a:t>
            </a:fld>
            <a:endParaRPr lang="en-US" altLang="zh-TW"/>
          </a:p>
        </p:txBody>
      </p:sp>
      <p:sp>
        <p:nvSpPr>
          <p:cNvPr id="913411" name="Rectangle 3"/>
          <p:cNvSpPr>
            <a:spLocks noGrp="1" noChangeArrowheads="1"/>
          </p:cNvSpPr>
          <p:nvPr>
            <p:ph type="title"/>
          </p:nvPr>
        </p:nvSpPr>
        <p:spPr>
          <a:xfrm>
            <a:off x="588963" y="169863"/>
            <a:ext cx="8116887" cy="533400"/>
          </a:xfrm>
        </p:spPr>
        <p:txBody>
          <a:bodyPr/>
          <a:lstStyle/>
          <a:p>
            <a:r>
              <a:rPr lang="en-US" altLang="zh-TW"/>
              <a:t>Extreme Programming (XP)</a:t>
            </a:r>
          </a:p>
        </p:txBody>
      </p:sp>
      <p:pic>
        <p:nvPicPr>
          <p:cNvPr id="9134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9550" y="725488"/>
            <a:ext cx="6184900" cy="513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6731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敏捷開發法需要成熟的工程師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溝通能力</a:t>
            </a:r>
            <a:r>
              <a:rPr lang="en-US" altLang="zh-TW" dirty="0" smtClean="0"/>
              <a:t>:</a:t>
            </a:r>
            <a:r>
              <a:rPr lang="zh-TW" altLang="en-US" dirty="0" smtClean="0"/>
              <a:t> 跨組合作專題</a:t>
            </a:r>
            <a:endParaRPr lang="en-US" altLang="zh-TW" dirty="0" smtClean="0"/>
          </a:p>
          <a:p>
            <a:r>
              <a:rPr lang="zh-TW" altLang="en-US" dirty="0" smtClean="0"/>
              <a:t>設計能力</a:t>
            </a:r>
            <a:r>
              <a:rPr lang="en-US" altLang="zh-TW" dirty="0" smtClean="0"/>
              <a:t>:</a:t>
            </a:r>
            <a:r>
              <a:rPr lang="zh-TW" altLang="en-US" dirty="0" smtClean="0"/>
              <a:t> 課堂與作業演練</a:t>
            </a:r>
            <a:endParaRPr lang="en-US" altLang="zh-TW" dirty="0" smtClean="0"/>
          </a:p>
          <a:p>
            <a:r>
              <a:rPr lang="zh-TW" altLang="en-US" dirty="0" smtClean="0"/>
              <a:t>開發能力</a:t>
            </a:r>
            <a:r>
              <a:rPr lang="en-US" altLang="zh-TW" dirty="0" smtClean="0"/>
              <a:t>:</a:t>
            </a:r>
            <a:r>
              <a:rPr lang="zh-TW" altLang="en-US" dirty="0" smtClean="0"/>
              <a:t> 網頁程式設計，</a:t>
            </a:r>
            <a:r>
              <a:rPr lang="en-US" altLang="zh-TW" dirty="0" smtClean="0"/>
              <a:t>App</a:t>
            </a:r>
            <a:r>
              <a:rPr lang="zh-TW" altLang="en-US" dirty="0" smtClean="0"/>
              <a:t>開發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課程目標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讓每一位同學都有能力自己寫一個小系統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/>
              <a:t>讓每一位同學都</a:t>
            </a:r>
            <a:r>
              <a:rPr lang="zh-TW" altLang="en-US" dirty="0" smtClean="0"/>
              <a:t>有能力跟別人合寫系統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474DCD-306C-4F82-8CFA-5E7FD4FBDA1B}" type="slidenum">
              <a:rPr lang="en-US" altLang="zh-TW" smtClean="0"/>
              <a:pPr>
                <a:defRPr/>
              </a:pPr>
              <a:t>19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8804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表一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6949" y="963508"/>
            <a:ext cx="3884577" cy="5012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科技之島找不到軟體工程師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199" y="1084881"/>
            <a:ext cx="5292671" cy="4365007"/>
          </a:xfrm>
        </p:spPr>
        <p:txBody>
          <a:bodyPr/>
          <a:lstStyle/>
          <a:p>
            <a:r>
              <a:rPr lang="zh-TW" altLang="en-US" dirty="0" smtClean="0"/>
              <a:t>軟體工程類職務，工作機會數量從</a:t>
            </a:r>
            <a:r>
              <a:rPr lang="en-US" altLang="zh-TW" dirty="0" smtClean="0"/>
              <a:t>3</a:t>
            </a:r>
            <a:r>
              <a:rPr lang="zh-TW" altLang="en-US" dirty="0" smtClean="0"/>
              <a:t>年成長</a:t>
            </a:r>
            <a:r>
              <a:rPr lang="en-US" altLang="zh-TW" dirty="0" smtClean="0"/>
              <a:t>71.6</a:t>
            </a:r>
            <a:r>
              <a:rPr lang="zh-TW" altLang="en-US" dirty="0" smtClean="0"/>
              <a:t>％，</a:t>
            </a:r>
            <a:r>
              <a:rPr lang="zh-TW" altLang="en-US" dirty="0"/>
              <a:t>但求職者僅僅</a:t>
            </a:r>
            <a:r>
              <a:rPr lang="zh-TW" altLang="en-US" dirty="0" smtClean="0"/>
              <a:t>成長</a:t>
            </a:r>
            <a:r>
              <a:rPr lang="en-US" altLang="zh-TW" dirty="0" smtClean="0"/>
              <a:t>17.9</a:t>
            </a:r>
            <a:r>
              <a:rPr lang="zh-TW" altLang="en-US" dirty="0" smtClean="0"/>
              <a:t>％；每人</a:t>
            </a:r>
            <a:r>
              <a:rPr lang="zh-TW" altLang="en-US" dirty="0"/>
              <a:t>平均工作機會</a:t>
            </a:r>
            <a:r>
              <a:rPr lang="zh-TW" altLang="en-US" dirty="0" smtClean="0"/>
              <a:t>從</a:t>
            </a:r>
            <a:r>
              <a:rPr lang="en-US" altLang="zh-TW" dirty="0" smtClean="0"/>
              <a:t>2.2</a:t>
            </a:r>
            <a:r>
              <a:rPr lang="zh-TW" altLang="en-US" dirty="0" smtClean="0"/>
              <a:t>增加到</a:t>
            </a:r>
            <a:r>
              <a:rPr lang="en-US" altLang="zh-TW" dirty="0" smtClean="0"/>
              <a:t>3.2</a:t>
            </a:r>
          </a:p>
          <a:p>
            <a:r>
              <a:rPr lang="zh-TW" altLang="en-US" dirty="0" smtClean="0"/>
              <a:t>最短缺</a:t>
            </a:r>
            <a:r>
              <a:rPr lang="zh-TW" altLang="en-US" dirty="0"/>
              <a:t>的是軟體工程師，</a:t>
            </a:r>
            <a:r>
              <a:rPr lang="zh-TW" altLang="en-US" dirty="0" smtClean="0"/>
              <a:t>平均四</a:t>
            </a:r>
            <a:r>
              <a:rPr lang="zh-TW" altLang="en-US" dirty="0"/>
              <a:t>個職缺搶</a:t>
            </a:r>
            <a:r>
              <a:rPr lang="zh-TW" altLang="en-US" dirty="0" smtClean="0"/>
              <a:t>一人；</a:t>
            </a:r>
            <a:r>
              <a:rPr lang="en-US" altLang="zh-TW" dirty="0"/>
              <a:t>Internet</a:t>
            </a:r>
            <a:r>
              <a:rPr lang="zh-TW" altLang="en-US" dirty="0"/>
              <a:t>程式設計師更達到五個職缺搶一人。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474DCD-306C-4F82-8CFA-5E7FD4FBDA1B}" type="slidenum">
              <a:rPr lang="en-US" altLang="zh-TW" smtClean="0"/>
              <a:pPr>
                <a:defRPr/>
              </a:pPr>
              <a:t>2</a:t>
            </a:fld>
            <a:endParaRPr lang="en-US" altLang="zh-TW"/>
          </a:p>
        </p:txBody>
      </p:sp>
      <p:sp>
        <p:nvSpPr>
          <p:cNvPr id="5" name="矩形 4"/>
          <p:cNvSpPr/>
          <p:nvPr/>
        </p:nvSpPr>
        <p:spPr>
          <a:xfrm>
            <a:off x="90739" y="5614283"/>
            <a:ext cx="37240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羅之盈 </a:t>
            </a:r>
            <a:r>
              <a:rPr lang="en-US" altLang="zh-TW" dirty="0"/>
              <a:t>2015-10-13 </a:t>
            </a:r>
            <a:r>
              <a:rPr lang="zh-TW" altLang="en-US" dirty="0"/>
              <a:t>天下雜誌</a:t>
            </a:r>
            <a:r>
              <a:rPr lang="en-US" altLang="zh-TW" dirty="0"/>
              <a:t>583</a:t>
            </a:r>
            <a:r>
              <a:rPr lang="zh-TW" altLang="en-US" dirty="0"/>
              <a:t>期</a:t>
            </a:r>
          </a:p>
        </p:txBody>
      </p:sp>
    </p:spTree>
    <p:extLst>
      <p:ext uri="{BB962C8B-B14F-4D97-AF65-F5344CB8AC3E}">
        <p14:creationId xmlns:p14="http://schemas.microsoft.com/office/powerpoint/2010/main" val="18335752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zh-TW" altLang="en-US" sz="3378" b="1"/>
              <a:t>課程架構</a:t>
            </a:r>
          </a:p>
        </p:txBody>
      </p:sp>
      <p:sp>
        <p:nvSpPr>
          <p:cNvPr id="22531" name="Text Box 20"/>
          <p:cNvSpPr txBox="1">
            <a:spLocks noChangeArrowheads="1"/>
          </p:cNvSpPr>
          <p:nvPr/>
        </p:nvSpPr>
        <p:spPr bwMode="auto">
          <a:xfrm>
            <a:off x="8359775" y="3175"/>
            <a:ext cx="388938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 b="1">
                <a:latin typeface="Times New Roman" panose="02020603050405020304" pitchFamily="18" charset="0"/>
              </a:rPr>
              <a:t>12</a:t>
            </a:r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825500" y="762000"/>
            <a:ext cx="2286000" cy="467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818A4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rgbClr val="660066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chemeClr val="folHlink"/>
              </a:buClr>
              <a:buSzPct val="90000"/>
              <a:buFont typeface="Wingdings" panose="05000000000000000000" pitchFamily="2" charset="2"/>
              <a:buNone/>
              <a:defRPr/>
            </a:pPr>
            <a:r>
              <a:rPr lang="zh-TW" altLang="en-US" sz="2133" smtClean="0">
                <a:latin typeface="標楷體" panose="03000509000000000000" pitchFamily="65" charset="-120"/>
                <a:ea typeface="標楷體" panose="03000509000000000000" pitchFamily="65" charset="-120"/>
              </a:rPr>
              <a:t>總目標：</a:t>
            </a:r>
            <a:r>
              <a:rPr lang="en-US" altLang="zh-TW" sz="2133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133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133" smtClean="0">
                <a:latin typeface="標楷體" panose="03000509000000000000" pitchFamily="65" charset="-120"/>
                <a:ea typeface="標楷體" panose="03000509000000000000" pitchFamily="65" charset="-120"/>
              </a:rPr>
              <a:t>提供專業資訊管理知識與實務</a:t>
            </a:r>
          </a:p>
          <a:p>
            <a:pPr marL="0" lvl="1">
              <a:buClr>
                <a:schemeClr val="accent1"/>
              </a:buClr>
              <a:buSzPct val="75000"/>
              <a:buFontTx/>
              <a:buNone/>
              <a:defRPr/>
            </a:pPr>
            <a:r>
              <a:rPr lang="zh-TW" altLang="en-US" sz="1956" smtClean="0">
                <a:latin typeface="標楷體" panose="03000509000000000000" pitchFamily="65" charset="-120"/>
                <a:ea typeface="標楷體" panose="03000509000000000000" pitchFamily="65" charset="-120"/>
              </a:rPr>
              <a:t>課程設計方向：</a:t>
            </a:r>
            <a:r>
              <a:rPr lang="en-US" altLang="zh-TW" sz="1956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1956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1956" smtClean="0">
                <a:latin typeface="標楷體" panose="03000509000000000000" pitchFamily="65" charset="-120"/>
                <a:ea typeface="標楷體" panose="03000509000000000000" pitchFamily="65" charset="-120"/>
              </a:rPr>
              <a:t>資訊技術 </a:t>
            </a:r>
            <a:r>
              <a:rPr lang="en-US" altLang="zh-TW" sz="1956" smtClean="0">
                <a:latin typeface="標楷體" panose="03000509000000000000" pitchFamily="65" charset="-120"/>
                <a:ea typeface="標楷體" panose="03000509000000000000" pitchFamily="65" charset="-120"/>
              </a:rPr>
              <a:t>+ </a:t>
            </a:r>
            <a:r>
              <a:rPr lang="zh-TW" altLang="en-US" sz="1956" smtClean="0">
                <a:latin typeface="標楷體" panose="03000509000000000000" pitchFamily="65" charset="-120"/>
                <a:ea typeface="標楷體" panose="03000509000000000000" pitchFamily="65" charset="-120"/>
              </a:rPr>
              <a:t>企業管理</a:t>
            </a:r>
          </a:p>
        </p:txBody>
      </p:sp>
      <p:sp>
        <p:nvSpPr>
          <p:cNvPr id="70660" name="AutoShape 4"/>
          <p:cNvSpPr>
            <a:spLocks noChangeArrowheads="1"/>
          </p:cNvSpPr>
          <p:nvPr/>
        </p:nvSpPr>
        <p:spPr bwMode="auto">
          <a:xfrm rot="10800000">
            <a:off x="3003032" y="4684634"/>
            <a:ext cx="4096455" cy="448733"/>
          </a:xfrm>
          <a:custGeom>
            <a:avLst/>
            <a:gdLst>
              <a:gd name="G0" fmla="+- 4528 0 0"/>
              <a:gd name="G1" fmla="+- 21600 0 4528"/>
              <a:gd name="G2" fmla="*/ 4528 1 2"/>
              <a:gd name="G3" fmla="+- 21600 0 G2"/>
              <a:gd name="G4" fmla="+/ 4528 21600 2"/>
              <a:gd name="G5" fmla="+/ G1 0 2"/>
              <a:gd name="G6" fmla="*/ 21600 21600 4528"/>
              <a:gd name="G7" fmla="*/ G6 1 2"/>
              <a:gd name="G8" fmla="+- 21600 0 G7"/>
              <a:gd name="G9" fmla="*/ 21600 1 2"/>
              <a:gd name="G10" fmla="+- 4528 0 G9"/>
              <a:gd name="G11" fmla="?: G10 G8 0"/>
              <a:gd name="G12" fmla="?: G10 G7 21600"/>
              <a:gd name="T0" fmla="*/ 19336 w 21600"/>
              <a:gd name="T1" fmla="*/ 10800 h 21600"/>
              <a:gd name="T2" fmla="*/ 10800 w 21600"/>
              <a:gd name="T3" fmla="*/ 21600 h 21600"/>
              <a:gd name="T4" fmla="*/ 2264 w 21600"/>
              <a:gd name="T5" fmla="*/ 10800 h 21600"/>
              <a:gd name="T6" fmla="*/ 10800 w 21600"/>
              <a:gd name="T7" fmla="*/ 0 h 21600"/>
              <a:gd name="T8" fmla="*/ 4064 w 21600"/>
              <a:gd name="T9" fmla="*/ 4064 h 21600"/>
              <a:gd name="T10" fmla="*/ 17536 w 21600"/>
              <a:gd name="T11" fmla="*/ 17536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4528" y="21600"/>
                </a:lnTo>
                <a:lnTo>
                  <a:pt x="17072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10800000"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zh-TW" altLang="en-US" dirty="0" smtClean="0">
                <a:ea typeface="新細明體" pitchFamily="18" charset="-120"/>
              </a:rPr>
              <a:t>院專業必修課程 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3835588" y="4172401"/>
            <a:ext cx="2450924" cy="512233"/>
          </a:xfrm>
          <a:prstGeom prst="rect">
            <a:avLst/>
          </a:prstGeom>
          <a:solidFill>
            <a:srgbClr val="7030A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zh-TW" altLang="en-US" dirty="0" smtClean="0">
                <a:solidFill>
                  <a:schemeClr val="bg1"/>
                </a:solidFill>
                <a:ea typeface="新細明體" pitchFamily="18" charset="-120"/>
              </a:rPr>
              <a:t>系專業必修課程</a:t>
            </a:r>
            <a:endParaRPr lang="en-US" altLang="zh-TW" dirty="0" smtClean="0">
              <a:solidFill>
                <a:schemeClr val="bg1"/>
              </a:solidFill>
              <a:ea typeface="新細明體" pitchFamily="18" charset="-120"/>
            </a:endParaRPr>
          </a:p>
        </p:txBody>
      </p:sp>
      <p:sp>
        <p:nvSpPr>
          <p:cNvPr id="70662" name="AutoShape 6"/>
          <p:cNvSpPr>
            <a:spLocks noChangeArrowheads="1"/>
          </p:cNvSpPr>
          <p:nvPr/>
        </p:nvSpPr>
        <p:spPr bwMode="auto">
          <a:xfrm>
            <a:off x="3157266" y="952486"/>
            <a:ext cx="3514468" cy="979130"/>
          </a:xfrm>
          <a:prstGeom prst="triangle">
            <a:avLst>
              <a:gd name="adj" fmla="val 50734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zh-TW" altLang="en-US" sz="2133" b="1" dirty="0">
                <a:solidFill>
                  <a:srgbClr val="FFFFFF"/>
                </a:solidFill>
                <a:ea typeface="新細明體" pitchFamily="18" charset="-120"/>
              </a:rPr>
              <a:t>系專業選修 </a:t>
            </a:r>
            <a:endParaRPr lang="en-US" altLang="zh-TW" sz="2133" b="1" dirty="0">
              <a:solidFill>
                <a:srgbClr val="FFFFFF"/>
              </a:solidFill>
              <a:ea typeface="新細明體" pitchFamily="18" charset="-120"/>
            </a:endParaRPr>
          </a:p>
        </p:txBody>
      </p:sp>
      <p:sp>
        <p:nvSpPr>
          <p:cNvPr id="70664" name="Rectangle 8"/>
          <p:cNvSpPr>
            <a:spLocks noChangeArrowheads="1"/>
          </p:cNvSpPr>
          <p:nvPr/>
        </p:nvSpPr>
        <p:spPr bwMode="auto">
          <a:xfrm>
            <a:off x="4066203" y="1931616"/>
            <a:ext cx="550333" cy="1601807"/>
          </a:xfrm>
          <a:prstGeom prst="rect">
            <a:avLst/>
          </a:prstGeom>
          <a:solidFill>
            <a:srgbClr val="CCFF99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zh-TW" altLang="en-US" smtClean="0">
              <a:solidFill>
                <a:srgbClr val="FFFFFF"/>
              </a:solidFill>
              <a:ea typeface="新細明體" pitchFamily="18" charset="-120"/>
            </a:endParaRPr>
          </a:p>
        </p:txBody>
      </p:sp>
      <p:sp>
        <p:nvSpPr>
          <p:cNvPr id="70665" name="Rectangle 9"/>
          <p:cNvSpPr>
            <a:spLocks noChangeArrowheads="1"/>
          </p:cNvSpPr>
          <p:nvPr/>
        </p:nvSpPr>
        <p:spPr bwMode="auto">
          <a:xfrm>
            <a:off x="4654636" y="1931616"/>
            <a:ext cx="551745" cy="1601807"/>
          </a:xfrm>
          <a:prstGeom prst="rect">
            <a:avLst/>
          </a:prstGeom>
          <a:solidFill>
            <a:srgbClr val="CCFF99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zh-TW" altLang="en-US" smtClean="0">
              <a:solidFill>
                <a:srgbClr val="FFFFFF"/>
              </a:solidFill>
              <a:ea typeface="新細明體" pitchFamily="18" charset="-120"/>
            </a:endParaRPr>
          </a:p>
        </p:txBody>
      </p:sp>
      <p:sp>
        <p:nvSpPr>
          <p:cNvPr id="70666" name="Rectangle 10"/>
          <p:cNvSpPr>
            <a:spLocks noChangeArrowheads="1"/>
          </p:cNvSpPr>
          <p:nvPr/>
        </p:nvSpPr>
        <p:spPr bwMode="auto">
          <a:xfrm>
            <a:off x="5219081" y="1931616"/>
            <a:ext cx="550333" cy="1601807"/>
          </a:xfrm>
          <a:prstGeom prst="rect">
            <a:avLst/>
          </a:prstGeom>
          <a:solidFill>
            <a:srgbClr val="CCFF99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zh-TW" altLang="en-US" smtClean="0">
              <a:solidFill>
                <a:srgbClr val="FFFFFF"/>
              </a:solidFill>
              <a:ea typeface="新細明體" pitchFamily="18" charset="-120"/>
            </a:endParaRPr>
          </a:p>
        </p:txBody>
      </p:sp>
      <p:sp>
        <p:nvSpPr>
          <p:cNvPr id="70667" name="Rectangle 11"/>
          <p:cNvSpPr>
            <a:spLocks noChangeArrowheads="1"/>
          </p:cNvSpPr>
          <p:nvPr/>
        </p:nvSpPr>
        <p:spPr bwMode="auto">
          <a:xfrm>
            <a:off x="4027499" y="3574705"/>
            <a:ext cx="1751010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zh-TW" altLang="en-US" dirty="0" smtClean="0">
                <a:ea typeface="新細明體" pitchFamily="18" charset="-120"/>
              </a:rPr>
              <a:t>系專業次領域</a:t>
            </a:r>
            <a:r>
              <a:rPr lang="en-US" altLang="zh-TW" dirty="0" smtClean="0">
                <a:ea typeface="新細明體" pitchFamily="18" charset="-120"/>
              </a:rPr>
              <a:t/>
            </a:r>
            <a:br>
              <a:rPr lang="en-US" altLang="zh-TW" dirty="0" smtClean="0">
                <a:ea typeface="新細明體" pitchFamily="18" charset="-120"/>
              </a:rPr>
            </a:br>
            <a:r>
              <a:rPr lang="zh-TW" altLang="en-US" dirty="0" smtClean="0">
                <a:ea typeface="新細明體" pitchFamily="18" charset="-120"/>
              </a:rPr>
              <a:t>必修 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22554" name="Text Box 12"/>
          <p:cNvSpPr txBox="1">
            <a:spLocks noChangeArrowheads="1"/>
          </p:cNvSpPr>
          <p:nvPr/>
        </p:nvSpPr>
        <p:spPr bwMode="auto">
          <a:xfrm>
            <a:off x="4108450" y="2058988"/>
            <a:ext cx="431800" cy="156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600" b="1"/>
              <a:t>管理決策次領域</a:t>
            </a:r>
            <a:r>
              <a:rPr lang="zh-TW" altLang="en-US" sz="1600">
                <a:ea typeface="新細明體" panose="02020500000000000000" pitchFamily="18" charset="-120"/>
              </a:rPr>
              <a:t> </a:t>
            </a:r>
          </a:p>
        </p:txBody>
      </p:sp>
      <p:sp>
        <p:nvSpPr>
          <p:cNvPr id="22555" name="Text Box 13"/>
          <p:cNvSpPr txBox="1">
            <a:spLocks noChangeArrowheads="1"/>
          </p:cNvSpPr>
          <p:nvPr/>
        </p:nvSpPr>
        <p:spPr bwMode="auto">
          <a:xfrm>
            <a:off x="4684713" y="2058988"/>
            <a:ext cx="430212" cy="150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600" b="1"/>
              <a:t>技術研發次領域</a:t>
            </a:r>
          </a:p>
        </p:txBody>
      </p:sp>
      <p:sp>
        <p:nvSpPr>
          <p:cNvPr id="22556" name="Text Box 14"/>
          <p:cNvSpPr txBox="1">
            <a:spLocks noChangeArrowheads="1"/>
          </p:cNvSpPr>
          <p:nvPr/>
        </p:nvSpPr>
        <p:spPr bwMode="auto">
          <a:xfrm>
            <a:off x="5259388" y="2058988"/>
            <a:ext cx="431800" cy="150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600" b="1"/>
              <a:t>系統整合次領域</a:t>
            </a:r>
          </a:p>
        </p:txBody>
      </p:sp>
      <p:sp>
        <p:nvSpPr>
          <p:cNvPr id="70675" name="AutoShape 19"/>
          <p:cNvSpPr>
            <a:spLocks noChangeArrowheads="1"/>
          </p:cNvSpPr>
          <p:nvPr/>
        </p:nvSpPr>
        <p:spPr bwMode="auto">
          <a:xfrm rot="10800000">
            <a:off x="1594743" y="5147734"/>
            <a:ext cx="6976533" cy="615244"/>
          </a:xfrm>
          <a:custGeom>
            <a:avLst/>
            <a:gdLst>
              <a:gd name="G0" fmla="+- 4528 0 0"/>
              <a:gd name="G1" fmla="+- 21600 0 4528"/>
              <a:gd name="G2" fmla="*/ 4528 1 2"/>
              <a:gd name="G3" fmla="+- 21600 0 G2"/>
              <a:gd name="G4" fmla="+/ 4528 21600 2"/>
              <a:gd name="G5" fmla="+/ G1 0 2"/>
              <a:gd name="G6" fmla="*/ 21600 21600 4528"/>
              <a:gd name="G7" fmla="*/ G6 1 2"/>
              <a:gd name="G8" fmla="+- 21600 0 G7"/>
              <a:gd name="G9" fmla="*/ 21600 1 2"/>
              <a:gd name="G10" fmla="+- 4528 0 G9"/>
              <a:gd name="G11" fmla="?: G10 G8 0"/>
              <a:gd name="G12" fmla="?: G10 G7 21600"/>
              <a:gd name="T0" fmla="*/ 19336 w 21600"/>
              <a:gd name="T1" fmla="*/ 10800 h 21600"/>
              <a:gd name="T2" fmla="*/ 10800 w 21600"/>
              <a:gd name="T3" fmla="*/ 21600 h 21600"/>
              <a:gd name="T4" fmla="*/ 2264 w 21600"/>
              <a:gd name="T5" fmla="*/ 10800 h 21600"/>
              <a:gd name="T6" fmla="*/ 10800 w 21600"/>
              <a:gd name="T7" fmla="*/ 0 h 21600"/>
              <a:gd name="T8" fmla="*/ 4064 w 21600"/>
              <a:gd name="T9" fmla="*/ 4064 h 21600"/>
              <a:gd name="T10" fmla="*/ 17536 w 21600"/>
              <a:gd name="T11" fmla="*/ 17536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4528" y="21600"/>
                </a:lnTo>
                <a:lnTo>
                  <a:pt x="17072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00CCFF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10800000"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zh-TW" altLang="en-US" dirty="0" smtClean="0">
                <a:ea typeface="新細明體" pitchFamily="18" charset="-120"/>
              </a:rPr>
              <a:t>校必修 </a:t>
            </a:r>
            <a:r>
              <a:rPr lang="en-US" altLang="zh-TW" dirty="0" smtClean="0">
                <a:ea typeface="新細明體" pitchFamily="18" charset="-120"/>
              </a:rPr>
              <a:t>&amp; </a:t>
            </a:r>
            <a:r>
              <a:rPr lang="zh-TW" altLang="en-US" dirty="0" smtClean="0">
                <a:ea typeface="新細明體" pitchFamily="18" charset="-120"/>
              </a:rPr>
              <a:t>通識課程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2" name="向右箭號 1"/>
          <p:cNvSpPr>
            <a:spLocks noChangeArrowheads="1"/>
          </p:cNvSpPr>
          <p:nvPr/>
        </p:nvSpPr>
        <p:spPr bwMode="auto">
          <a:xfrm>
            <a:off x="2014538" y="3851275"/>
            <a:ext cx="1600200" cy="725488"/>
          </a:xfrm>
          <a:prstGeom prst="rightArrow">
            <a:avLst>
              <a:gd name="adj1" fmla="val 50000"/>
              <a:gd name="adj2" fmla="val 49904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b="1">
                <a:ea typeface="新細明體" panose="02020500000000000000" pitchFamily="18" charset="-120"/>
              </a:rPr>
              <a:t>SA&amp;D</a:t>
            </a:r>
            <a:endParaRPr lang="zh-TW" altLang="en-US" sz="1800" b="1">
              <a:ea typeface="新細明體" panose="02020500000000000000" pitchFamily="18" charset="-120"/>
            </a:endParaRPr>
          </a:p>
        </p:txBody>
      </p:sp>
      <p:sp>
        <p:nvSpPr>
          <p:cNvPr id="22561" name="矩形 2"/>
          <p:cNvSpPr>
            <a:spLocks noChangeArrowheads="1"/>
          </p:cNvSpPr>
          <p:nvPr/>
        </p:nvSpPr>
        <p:spPr bwMode="auto">
          <a:xfrm>
            <a:off x="101600" y="3975100"/>
            <a:ext cx="1423988" cy="4921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b="1">
                <a:ea typeface="新細明體" panose="02020500000000000000" pitchFamily="18" charset="-120"/>
              </a:rPr>
              <a:t>Database</a:t>
            </a:r>
            <a:endParaRPr lang="zh-TW" altLang="en-US" sz="1800" b="1">
              <a:ea typeface="新細明體" panose="02020500000000000000" pitchFamily="18" charset="-120"/>
            </a:endParaRPr>
          </a:p>
        </p:txBody>
      </p:sp>
      <p:sp>
        <p:nvSpPr>
          <p:cNvPr id="22562" name="矩形 22"/>
          <p:cNvSpPr>
            <a:spLocks noChangeArrowheads="1"/>
          </p:cNvSpPr>
          <p:nvPr/>
        </p:nvSpPr>
        <p:spPr bwMode="auto">
          <a:xfrm>
            <a:off x="2554288" y="2740025"/>
            <a:ext cx="1423987" cy="4921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800" b="1">
                <a:ea typeface="新細明體" panose="02020500000000000000" pitchFamily="18" charset="-120"/>
              </a:rPr>
              <a:t>軟體工程</a:t>
            </a:r>
          </a:p>
        </p:txBody>
      </p:sp>
      <p:sp>
        <p:nvSpPr>
          <p:cNvPr id="22563" name="矩形 23"/>
          <p:cNvSpPr>
            <a:spLocks noChangeArrowheads="1"/>
          </p:cNvSpPr>
          <p:nvPr/>
        </p:nvSpPr>
        <p:spPr bwMode="auto">
          <a:xfrm>
            <a:off x="111125" y="3086100"/>
            <a:ext cx="1843088" cy="4921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800" b="1">
                <a:ea typeface="新細明體" panose="02020500000000000000" pitchFamily="18" charset="-120"/>
              </a:rPr>
              <a:t>網頁程式設計</a:t>
            </a:r>
          </a:p>
        </p:txBody>
      </p:sp>
      <p:cxnSp>
        <p:nvCxnSpPr>
          <p:cNvPr id="22564" name="直線單箭頭接點 4"/>
          <p:cNvCxnSpPr>
            <a:cxnSpLocks noChangeShapeType="1"/>
            <a:stCxn id="22561" idx="3"/>
            <a:endCxn id="2" idx="1"/>
          </p:cNvCxnSpPr>
          <p:nvPr/>
        </p:nvCxnSpPr>
        <p:spPr bwMode="auto">
          <a:xfrm flipV="1">
            <a:off x="1525588" y="4213225"/>
            <a:ext cx="488950" cy="793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565" name="直線單箭頭接點 27"/>
          <p:cNvCxnSpPr>
            <a:cxnSpLocks noChangeShapeType="1"/>
            <a:stCxn id="2" idx="0"/>
            <a:endCxn id="22562" idx="2"/>
          </p:cNvCxnSpPr>
          <p:nvPr/>
        </p:nvCxnSpPr>
        <p:spPr bwMode="auto">
          <a:xfrm flipV="1">
            <a:off x="3252788" y="3232150"/>
            <a:ext cx="14287" cy="6191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566" name="直線單箭頭接點 30"/>
          <p:cNvCxnSpPr>
            <a:cxnSpLocks noChangeShapeType="1"/>
            <a:stCxn id="22563" idx="3"/>
            <a:endCxn id="22562" idx="1"/>
          </p:cNvCxnSpPr>
          <p:nvPr/>
        </p:nvCxnSpPr>
        <p:spPr bwMode="auto">
          <a:xfrm flipV="1">
            <a:off x="1954213" y="2986088"/>
            <a:ext cx="600075" cy="3460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567" name="矩形 2"/>
          <p:cNvSpPr>
            <a:spLocks noChangeArrowheads="1"/>
          </p:cNvSpPr>
          <p:nvPr/>
        </p:nvSpPr>
        <p:spPr bwMode="auto">
          <a:xfrm>
            <a:off x="133350" y="4886325"/>
            <a:ext cx="1425575" cy="493713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800" b="1">
                <a:ea typeface="新細明體" panose="02020500000000000000" pitchFamily="18" charset="-120"/>
              </a:rPr>
              <a:t>程設</a:t>
            </a:r>
            <a:r>
              <a:rPr lang="en-US" altLang="zh-TW" sz="1800" b="1">
                <a:ea typeface="新細明體" panose="02020500000000000000" pitchFamily="18" charset="-120"/>
              </a:rPr>
              <a:t>/</a:t>
            </a:r>
            <a:r>
              <a:rPr lang="zh-TW" altLang="en-US" sz="1800" b="1">
                <a:ea typeface="新細明體" panose="02020500000000000000" pitchFamily="18" charset="-120"/>
              </a:rPr>
              <a:t>資演</a:t>
            </a:r>
          </a:p>
        </p:txBody>
      </p:sp>
      <p:cxnSp>
        <p:nvCxnSpPr>
          <p:cNvPr id="22568" name="直線單箭頭接點 4"/>
          <p:cNvCxnSpPr>
            <a:cxnSpLocks noChangeShapeType="1"/>
            <a:stCxn id="22567" idx="0"/>
            <a:endCxn id="22561" idx="2"/>
          </p:cNvCxnSpPr>
          <p:nvPr/>
        </p:nvCxnSpPr>
        <p:spPr bwMode="auto">
          <a:xfrm flipH="1" flipV="1">
            <a:off x="814388" y="4467225"/>
            <a:ext cx="31750" cy="4191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569" name="直線單箭頭接點 4"/>
          <p:cNvCxnSpPr>
            <a:cxnSpLocks noChangeShapeType="1"/>
            <a:stCxn id="22570" idx="0"/>
          </p:cNvCxnSpPr>
          <p:nvPr/>
        </p:nvCxnSpPr>
        <p:spPr bwMode="auto">
          <a:xfrm flipV="1">
            <a:off x="2460625" y="4422775"/>
            <a:ext cx="161925" cy="4159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570" name="矩形 2"/>
          <p:cNvSpPr>
            <a:spLocks noChangeArrowheads="1"/>
          </p:cNvSpPr>
          <p:nvPr/>
        </p:nvSpPr>
        <p:spPr bwMode="auto">
          <a:xfrm>
            <a:off x="1749425" y="4838700"/>
            <a:ext cx="1423988" cy="674688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800" b="1">
                <a:ea typeface="新細明體" panose="02020500000000000000" pitchFamily="18" charset="-120"/>
              </a:rPr>
              <a:t>計概</a:t>
            </a:r>
            <a:r>
              <a:rPr lang="en-US" altLang="zh-TW" sz="1800" b="1">
                <a:ea typeface="新細明體" panose="02020500000000000000" pitchFamily="18" charset="-120"/>
              </a:rPr>
              <a:t>/</a:t>
            </a:r>
            <a:r>
              <a:rPr lang="zh-TW" altLang="en-US" sz="1800" b="1">
                <a:ea typeface="新細明體" panose="02020500000000000000" pitchFamily="18" charset="-120"/>
              </a:rPr>
              <a:t>計組</a:t>
            </a:r>
            <a:r>
              <a:rPr lang="en-US" altLang="zh-TW" sz="1800" b="1">
                <a:ea typeface="新細明體" panose="02020500000000000000" pitchFamily="18" charset="-120"/>
              </a:rPr>
              <a:t>/</a:t>
            </a:r>
            <a:r>
              <a:rPr lang="zh-TW" altLang="en-US" sz="1800" b="1">
                <a:ea typeface="新細明體" panose="02020500000000000000" pitchFamily="18" charset="-120"/>
              </a:rPr>
              <a:t>網路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238AFA1-8897-49AA-8743-A87B6DB13FBD}" type="slidenum">
              <a:rPr kumimoji="0" lang="en-US" altLang="zh-TW" sz="1200" smtClean="0">
                <a:latin typeface="Garamond" panose="02020404030301010803" pitchFamily="18" charset="0"/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kumimoji="0" lang="en-US" altLang="zh-TW" sz="1200" smtClean="0">
              <a:latin typeface="Garamond" panose="02020404030301010803" pitchFamily="18" charset="0"/>
              <a:ea typeface="新細明體" panose="02020500000000000000" pitchFamily="18" charset="-12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本課程涵蓋內容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07872"/>
            <a:ext cx="8229600" cy="4948428"/>
          </a:xfrm>
        </p:spPr>
        <p:txBody>
          <a:bodyPr/>
          <a:lstStyle/>
          <a:p>
            <a:pPr eaLnBrk="1" hangingPunct="1"/>
            <a:r>
              <a:rPr lang="en-US" altLang="zh-TW" dirty="0" smtClean="0"/>
              <a:t>Object-Oriented Systems Design</a:t>
            </a:r>
          </a:p>
          <a:p>
            <a:pPr eaLnBrk="1" hangingPunct="1"/>
            <a:r>
              <a:rPr lang="en-US" altLang="zh-TW" dirty="0" smtClean="0"/>
              <a:t>UML Modeling</a:t>
            </a:r>
          </a:p>
          <a:p>
            <a:pPr eaLnBrk="1" hangingPunct="1"/>
            <a:r>
              <a:rPr lang="en-US" altLang="zh-TW" dirty="0" smtClean="0"/>
              <a:t>Software Development Project Management</a:t>
            </a:r>
          </a:p>
          <a:p>
            <a:pPr eaLnBrk="1" hangingPunct="1"/>
            <a:r>
              <a:rPr lang="en-US" altLang="zh-TW" dirty="0" smtClean="0"/>
              <a:t>Software Quality Assurance &amp; Testing</a:t>
            </a:r>
          </a:p>
          <a:p>
            <a:pPr eaLnBrk="1" hangingPunct="1"/>
            <a:r>
              <a:rPr lang="en-US" altLang="zh-TW" dirty="0" smtClean="0"/>
              <a:t>Version Control System (Subversion or </a:t>
            </a:r>
            <a:r>
              <a:rPr lang="en-US" altLang="zh-TW" dirty="0" err="1" smtClean="0"/>
              <a:t>Git</a:t>
            </a:r>
            <a:r>
              <a:rPr lang="en-US" altLang="zh-TW" dirty="0" smtClean="0"/>
              <a:t>)</a:t>
            </a:r>
          </a:p>
          <a:p>
            <a:pPr eaLnBrk="1" hangingPunct="1"/>
            <a:r>
              <a:rPr lang="en-US" altLang="zh-TW" dirty="0" smtClean="0"/>
              <a:t>Web Programming</a:t>
            </a:r>
          </a:p>
          <a:p>
            <a:pPr lvl="1" eaLnBrk="1" hangingPunct="1"/>
            <a:r>
              <a:rPr lang="en-US" altLang="zh-TW" dirty="0" smtClean="0"/>
              <a:t>Server Side Programming (PHP, 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)</a:t>
            </a:r>
          </a:p>
          <a:p>
            <a:pPr lvl="1" eaLnBrk="1" hangingPunct="1"/>
            <a:r>
              <a:rPr lang="en-US" altLang="zh-TW" dirty="0" err="1" smtClean="0"/>
              <a:t>Javascript</a:t>
            </a:r>
            <a:r>
              <a:rPr lang="en-US" altLang="zh-TW" dirty="0" smtClean="0"/>
              <a:t> frameworks (jQuery, etc.)</a:t>
            </a:r>
          </a:p>
          <a:p>
            <a:pPr eaLnBrk="1" hangingPunct="1"/>
            <a:r>
              <a:rPr lang="en-US" altLang="zh-TW" dirty="0" smtClean="0"/>
              <a:t>Cordova</a:t>
            </a:r>
          </a:p>
          <a:p>
            <a:pPr eaLnBrk="1" hangingPunct="1"/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上課形式</a:t>
            </a:r>
            <a:r>
              <a:rPr lang="en-US" altLang="zh-TW" dirty="0" smtClean="0"/>
              <a:t>:</a:t>
            </a:r>
            <a:r>
              <a:rPr lang="zh-TW" altLang="en-US" dirty="0" smtClean="0"/>
              <a:t> 半翻轉模式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934719"/>
            <a:ext cx="8229600" cy="4908141"/>
          </a:xfrm>
        </p:spPr>
        <p:txBody>
          <a:bodyPr/>
          <a:lstStyle/>
          <a:p>
            <a:r>
              <a:rPr lang="zh-TW" altLang="en-US" dirty="0" smtClean="0"/>
              <a:t>上機課 </a:t>
            </a:r>
            <a:r>
              <a:rPr lang="en-US" altLang="zh-TW" dirty="0" smtClean="0"/>
              <a:t>(4~6 weeks)</a:t>
            </a:r>
          </a:p>
          <a:p>
            <a:pPr lvl="1"/>
            <a:r>
              <a:rPr lang="zh-TW" altLang="en-US" dirty="0" smtClean="0"/>
              <a:t>請自備筆電，隨</a:t>
            </a:r>
            <a:r>
              <a:rPr lang="zh-TW" altLang="en-US" dirty="0"/>
              <a:t>堂練習與</a:t>
            </a:r>
            <a:r>
              <a:rPr lang="zh-TW" altLang="en-US" dirty="0" smtClean="0"/>
              <a:t>演練</a:t>
            </a:r>
            <a:endParaRPr lang="en-US" altLang="zh-TW" dirty="0" smtClean="0"/>
          </a:p>
          <a:p>
            <a:pPr lvl="1"/>
            <a:r>
              <a:rPr lang="zh-TW" altLang="en-US" dirty="0"/>
              <a:t>漸進</a:t>
            </a:r>
            <a:r>
              <a:rPr lang="zh-TW" altLang="en-US" dirty="0" smtClean="0"/>
              <a:t>式實作一個簡易系統，作為期中考之考題</a:t>
            </a:r>
            <a:endParaRPr lang="en-US" altLang="zh-TW" dirty="0" smtClean="0"/>
          </a:p>
          <a:p>
            <a:r>
              <a:rPr lang="zh-TW" altLang="en-US" dirty="0" smtClean="0"/>
              <a:t>課堂課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課堂前半段</a:t>
            </a:r>
            <a:r>
              <a:rPr lang="en-US" altLang="zh-TW" dirty="0" smtClean="0"/>
              <a:t>:</a:t>
            </a:r>
            <a:r>
              <a:rPr lang="zh-TW" altLang="en-US" dirty="0" smtClean="0"/>
              <a:t> 課程內容重點講授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後半段進行隨堂演練或進度報告，提問等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每周安排各</a:t>
            </a:r>
            <a:r>
              <a:rPr lang="zh-TW" altLang="en-US" dirty="0"/>
              <a:t>組</a:t>
            </a:r>
            <a:r>
              <a:rPr lang="zh-TW" altLang="en-US" dirty="0" smtClean="0"/>
              <a:t>輪流做專案進度報告</a:t>
            </a:r>
            <a:endParaRPr lang="en-US" altLang="zh-TW" dirty="0" smtClean="0"/>
          </a:p>
          <a:p>
            <a:r>
              <a:rPr lang="zh-TW" altLang="en-US" dirty="0" smtClean="0"/>
              <a:t>軟工聯盟種子教師工作坊 </a:t>
            </a:r>
            <a:r>
              <a:rPr lang="en-US" altLang="zh-TW" dirty="0" smtClean="0"/>
              <a:t>(0 ~ 4 weeks)</a:t>
            </a:r>
          </a:p>
          <a:p>
            <a:pPr lvl="1"/>
            <a:r>
              <a:rPr lang="zh-TW" altLang="en-US" dirty="0" smtClean="0"/>
              <a:t>已申請教育部種子教師資源，若</a:t>
            </a:r>
            <a:r>
              <a:rPr lang="zh-TW" altLang="en-US" dirty="0"/>
              <a:t>獲</a:t>
            </a:r>
            <a:r>
              <a:rPr lang="zh-TW" altLang="en-US" dirty="0" smtClean="0"/>
              <a:t>通過，會有一或兩個周六進行工作坊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474DCD-306C-4F82-8CFA-5E7FD4FBDA1B}" type="slidenum">
              <a:rPr lang="en-US" altLang="zh-TW" smtClean="0"/>
              <a:pPr>
                <a:defRPr/>
              </a:pPr>
              <a:t>22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0398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3FD46C4-A537-49CE-B1CD-D02FF2CC947D}" type="slidenum">
              <a:rPr kumimoji="0" lang="en-US" altLang="zh-TW" sz="1200" smtClean="0">
                <a:latin typeface="Garamond" panose="02020404030301010803" pitchFamily="18" charset="0"/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kumimoji="0" lang="en-US" altLang="zh-TW" sz="1200" smtClean="0">
              <a:latin typeface="Garamond" panose="02020404030301010803" pitchFamily="18" charset="0"/>
              <a:ea typeface="新細明體" panose="02020500000000000000" pitchFamily="18" charset="-12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36320"/>
            <a:ext cx="8229600" cy="441356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3200" dirty="0" smtClean="0"/>
              <a:t>Mid-term Exam (25%) 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800" dirty="0" smtClean="0"/>
              <a:t>自備筆電上機考</a:t>
            </a:r>
            <a:endParaRPr lang="en-US" altLang="zh-TW" sz="32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zh-TW" sz="3200" dirty="0" smtClean="0"/>
              <a:t>Group Projects (50%)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800" dirty="0" smtClean="0"/>
              <a:t>團隊成績</a:t>
            </a:r>
            <a:endParaRPr lang="en-US" altLang="zh-TW" sz="2800" dirty="0" smtClean="0"/>
          </a:p>
          <a:p>
            <a:pPr lvl="1" eaLnBrk="1" hangingPunct="1">
              <a:lnSpc>
                <a:spcPct val="80000"/>
              </a:lnSpc>
            </a:pPr>
            <a:r>
              <a:rPr lang="zh-TW" altLang="en-US" sz="2800" dirty="0" smtClean="0"/>
              <a:t>跨組互評</a:t>
            </a:r>
            <a:endParaRPr lang="en-US" altLang="zh-TW" sz="2800" dirty="0" smtClean="0"/>
          </a:p>
          <a:p>
            <a:pPr lvl="1" eaLnBrk="1" hangingPunct="1">
              <a:lnSpc>
                <a:spcPct val="80000"/>
              </a:lnSpc>
            </a:pPr>
            <a:r>
              <a:rPr lang="zh-TW" altLang="en-US" sz="2800" dirty="0" smtClean="0"/>
              <a:t>組內互評</a:t>
            </a:r>
            <a:endParaRPr lang="en-US" altLang="zh-TW" sz="28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zh-TW" sz="3200" dirty="0" smtClean="0"/>
              <a:t>Assignments, exercises, and class participation (25%)</a:t>
            </a:r>
          </a:p>
          <a:p>
            <a:pPr eaLnBrk="1" hangingPunct="1">
              <a:lnSpc>
                <a:spcPct val="80000"/>
              </a:lnSpc>
            </a:pPr>
            <a:endParaRPr lang="en-US" altLang="zh-TW" sz="3200" dirty="0" smtClean="0"/>
          </a:p>
          <a:p>
            <a:pPr lvl="1" eaLnBrk="1" hangingPunct="1">
              <a:lnSpc>
                <a:spcPct val="80000"/>
              </a:lnSpc>
            </a:pPr>
            <a:endParaRPr lang="en-US" altLang="zh-TW" sz="2800" dirty="0" smtClean="0"/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Grading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813E434-AA09-4F85-AD6B-F949775C630C}" type="slidenum">
              <a:rPr kumimoji="0" lang="en-US" altLang="zh-TW" sz="1200" smtClean="0">
                <a:latin typeface="Garamond" panose="02020404030301010803" pitchFamily="18" charset="0"/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kumimoji="0" lang="en-US" altLang="zh-TW" sz="1200" smtClean="0">
              <a:latin typeface="Garamond" panose="02020404030301010803" pitchFamily="18" charset="0"/>
              <a:ea typeface="新細明體" panose="02020500000000000000" pitchFamily="18" charset="-12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Group Projects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5226"/>
            <a:ext cx="8229600" cy="4906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dirty="0" smtClean="0"/>
              <a:t>實際進行一項軟體開發專案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dirty="0" smtClean="0"/>
              <a:t>開發環境</a:t>
            </a:r>
            <a:r>
              <a:rPr lang="en-US" altLang="zh-TW" dirty="0" smtClean="0"/>
              <a:t>: (as Suggested)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dirty="0" smtClean="0"/>
              <a:t>開發標的</a:t>
            </a:r>
            <a:r>
              <a:rPr lang="en-US" altLang="zh-TW" dirty="0" smtClean="0"/>
              <a:t>: </a:t>
            </a:r>
            <a:r>
              <a:rPr lang="zh-TW" altLang="en-US" dirty="0" smtClean="0"/>
              <a:t>多組合作開發資訊系統</a:t>
            </a:r>
            <a:r>
              <a:rPr lang="en-US" altLang="zh-TW" dirty="0" smtClean="0"/>
              <a:t>(</a:t>
            </a:r>
            <a:r>
              <a:rPr lang="zh-TW" altLang="en-US" dirty="0" smtClean="0"/>
              <a:t>主題後續公布</a:t>
            </a:r>
            <a:r>
              <a:rPr lang="en-US" altLang="zh-TW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dirty="0" smtClean="0"/>
              <a:t>進行方式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dirty="0" smtClean="0"/>
              <a:t>分組進行</a:t>
            </a:r>
            <a:r>
              <a:rPr lang="en-US" altLang="zh-TW" dirty="0" smtClean="0"/>
              <a:t>:</a:t>
            </a:r>
            <a:r>
              <a:rPr lang="zh-TW" altLang="en-US" dirty="0" smtClean="0"/>
              <a:t> 預計</a:t>
            </a:r>
            <a:r>
              <a:rPr lang="en-US" altLang="zh-TW" dirty="0" smtClean="0"/>
              <a:t>3</a:t>
            </a:r>
            <a:r>
              <a:rPr lang="zh-TW" altLang="en-US" dirty="0" smtClean="0"/>
              <a:t>人一小組</a:t>
            </a:r>
            <a:r>
              <a:rPr lang="en-US" altLang="zh-TW" dirty="0" smtClean="0"/>
              <a:t>(</a:t>
            </a:r>
            <a:r>
              <a:rPr lang="zh-TW" altLang="en-US" dirty="0" smtClean="0"/>
              <a:t>隨機分組</a:t>
            </a:r>
            <a:r>
              <a:rPr lang="en-US" altLang="zh-TW" dirty="0" smtClean="0"/>
              <a:t>)</a:t>
            </a:r>
            <a:r>
              <a:rPr lang="zh-TW" altLang="en-US" dirty="0" smtClean="0"/>
              <a:t>，並認養系統一個模組進行設計、開發、</a:t>
            </a:r>
            <a:r>
              <a:rPr lang="zh-TW" altLang="en-US" dirty="0"/>
              <a:t>測試、整合、上線</a:t>
            </a:r>
            <a:endParaRPr lang="en-US" altLang="zh-TW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/>
              <a:t>TA</a:t>
            </a:r>
            <a:r>
              <a:rPr lang="zh-TW" altLang="en-US" dirty="0" smtClean="0"/>
              <a:t>隨機將小組配對成團隊，以團隊為單位進行開發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dirty="0" smtClean="0"/>
              <a:t>學期中會隨機將小組中一人抽出大風吹</a:t>
            </a:r>
            <a:endParaRPr lang="en-US" altLang="zh-TW" dirty="0" smtClean="0"/>
          </a:p>
          <a:p>
            <a:pPr lvl="1" eaLnBrk="1" hangingPunct="1">
              <a:lnSpc>
                <a:spcPct val="90000"/>
              </a:lnSpc>
            </a:pPr>
            <a:r>
              <a:rPr lang="zh-TW" altLang="en-US" dirty="0"/>
              <a:t>學期中會隨機</a:t>
            </a:r>
            <a:r>
              <a:rPr lang="zh-TW" altLang="en-US" dirty="0" smtClean="0"/>
              <a:t>將團隊配對大風吹</a:t>
            </a:r>
            <a:endParaRPr lang="en-US" altLang="zh-TW" dirty="0" smtClean="0"/>
          </a:p>
          <a:p>
            <a:pPr lvl="1" eaLnBrk="1" hangingPunct="1">
              <a:lnSpc>
                <a:spcPct val="90000"/>
              </a:lnSpc>
            </a:pPr>
            <a:r>
              <a:rPr lang="zh-TW" altLang="en-US" dirty="0" smtClean="0"/>
              <a:t>使用</a:t>
            </a:r>
            <a:r>
              <a:rPr lang="en-US" altLang="zh-TW" dirty="0" err="1" smtClean="0"/>
              <a:t>Github</a:t>
            </a:r>
            <a:r>
              <a:rPr lang="zh-TW" altLang="en-US" dirty="0" smtClean="0"/>
              <a:t>平台進行程式碼管理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8C371B0-4400-4672-A4B2-661DB4E4CDC0}" type="slidenum">
              <a:rPr kumimoji="0" lang="en-US" altLang="zh-TW" sz="1200" smtClean="0">
                <a:latin typeface="Garamond" panose="02020404030301010803" pitchFamily="18" charset="0"/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kumimoji="0" lang="en-US" altLang="zh-TW" sz="1200" smtClean="0">
              <a:latin typeface="Garamond" panose="02020404030301010803" pitchFamily="18" charset="0"/>
              <a:ea typeface="新細明體" panose="02020500000000000000" pitchFamily="18" charset="-12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Course Website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  <a:hlinkClick r:id="rId2"/>
              </a:rPr>
              <a:t>http://moodle.ncnu.edu.tw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Slides &amp; handouts will be posted to the course website before or after class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Assignments should be handed in though the course website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Please check the website regularly for latest announcements and updates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dirty="0" smtClean="0">
                <a:ea typeface="新細明體" panose="02020500000000000000" pitchFamily="18" charset="-120"/>
              </a:rPr>
              <a:t>軟體工程聯盟網站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  <a:hlinkClick r:id="rId3"/>
              </a:rPr>
              <a:t>http://www.sec.org.tw</a:t>
            </a:r>
            <a:r>
              <a:rPr lang="en-US" altLang="zh-TW" dirty="0" smtClean="0">
                <a:ea typeface="新細明體" panose="02020500000000000000" pitchFamily="18" charset="-12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A58065C-57B1-4D1F-8DA9-4727D0C1E383}" type="slidenum">
              <a:rPr kumimoji="0" lang="en-US" altLang="zh-TW" sz="1200" smtClean="0">
                <a:latin typeface="Garamond" panose="02020404030301010803" pitchFamily="18" charset="0"/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kumimoji="0" lang="en-US" altLang="zh-TW" sz="1200" smtClean="0">
              <a:latin typeface="Garamond" panose="02020404030301010803" pitchFamily="18" charset="0"/>
              <a:ea typeface="新細明體" panose="02020500000000000000" pitchFamily="18" charset="-12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English Session (optional)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Part of the class may be taught in English (TBD)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Using English during classes are STRONGLY encouraged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Using English in Assignments/Exams are STRONGLY encouraged</a:t>
            </a:r>
          </a:p>
          <a:p>
            <a:pPr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682DFCB-E4BA-43CE-B393-EA8A5C1E1EDF}" type="slidenum">
              <a:rPr kumimoji="0" lang="en-US" altLang="zh-TW" sz="1200" smtClean="0">
                <a:latin typeface="Garamond" panose="02020404030301010803" pitchFamily="18" charset="0"/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kumimoji="0" lang="en-US" altLang="zh-TW" sz="1200" smtClean="0">
              <a:latin typeface="Garamond" panose="02020404030301010803" pitchFamily="18" charset="0"/>
              <a:ea typeface="新細明體" panose="02020500000000000000" pitchFamily="18" charset="-12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/>
              <a:t>本門課需要的程式技能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PHP </a:t>
            </a:r>
            <a:r>
              <a:rPr lang="zh-TW" altLang="en-US" dirty="0" smtClean="0"/>
              <a:t>語法</a:t>
            </a:r>
          </a:p>
          <a:p>
            <a:pPr eaLnBrk="1" hangingPunct="1"/>
            <a:r>
              <a:rPr lang="en-US" altLang="zh-TW" dirty="0" smtClean="0"/>
              <a:t>SQL</a:t>
            </a:r>
            <a:r>
              <a:rPr lang="zh-TW" altLang="en-US" dirty="0" smtClean="0"/>
              <a:t>與</a:t>
            </a:r>
            <a:r>
              <a:rPr lang="en-US" altLang="zh-TW" dirty="0" smtClean="0"/>
              <a:t>Database</a:t>
            </a:r>
            <a:r>
              <a:rPr lang="zh-TW" altLang="en-US" dirty="0" smtClean="0"/>
              <a:t>之應用</a:t>
            </a:r>
          </a:p>
          <a:p>
            <a:pPr eaLnBrk="1" hangingPunct="1"/>
            <a:r>
              <a:rPr lang="en-US" altLang="zh-TW" dirty="0" smtClean="0"/>
              <a:t>Java Script</a:t>
            </a:r>
          </a:p>
          <a:p>
            <a:pPr eaLnBrk="1" hangingPunct="1"/>
            <a:r>
              <a:rPr lang="en-US" altLang="zh-TW" dirty="0" smtClean="0"/>
              <a:t>HTML/CSS</a:t>
            </a:r>
          </a:p>
          <a:p>
            <a:pPr eaLnBrk="1" hangingPunct="1"/>
            <a:r>
              <a:rPr lang="en-US" altLang="zh-TW" dirty="0" smtClean="0"/>
              <a:t>Android App development (Optional)</a:t>
            </a:r>
            <a:endParaRPr lang="zh-TW" altLang="en-US" dirty="0" smtClean="0"/>
          </a:p>
          <a:p>
            <a:pPr eaLnBrk="1" hangingPunct="1"/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AB3D625-F119-4B0C-9109-227FA80C42C9}" type="slidenum">
              <a:rPr kumimoji="0" lang="en-US" altLang="zh-TW" sz="1200" smtClean="0">
                <a:latin typeface="Garamond" panose="02020404030301010803" pitchFamily="18" charset="0"/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kumimoji="0" lang="en-US" altLang="zh-TW" sz="1200" smtClean="0">
              <a:latin typeface="Garamond" panose="02020404030301010803" pitchFamily="18" charset="0"/>
              <a:ea typeface="新細明體" panose="02020500000000000000" pitchFamily="18" charset="-12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本校校訓：誠樸弘毅、務本致用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z="3300" smtClean="0"/>
              <a:t>學生八大基本素養與核心能力：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900" smtClean="0"/>
              <a:t>(</a:t>
            </a:r>
            <a:r>
              <a:rPr lang="zh-TW" altLang="en-US" sz="2900" smtClean="0"/>
              <a:t>一</a:t>
            </a:r>
            <a:r>
              <a:rPr lang="en-US" altLang="zh-TW" sz="2900" smtClean="0"/>
              <a:t>) </a:t>
            </a:r>
            <a:r>
              <a:rPr lang="zh-TW" altLang="en-US" sz="2900" smtClean="0"/>
              <a:t>道德思辨與實踐能力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900" smtClean="0"/>
              <a:t>(</a:t>
            </a:r>
            <a:r>
              <a:rPr lang="zh-TW" altLang="en-US" sz="2900" smtClean="0"/>
              <a:t>二</a:t>
            </a:r>
            <a:r>
              <a:rPr lang="en-US" altLang="zh-TW" sz="2900" smtClean="0"/>
              <a:t>) </a:t>
            </a:r>
            <a:r>
              <a:rPr lang="zh-TW" altLang="en-US" sz="2900" smtClean="0"/>
              <a:t>人際溝通與表達能力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900" smtClean="0"/>
              <a:t>(</a:t>
            </a:r>
            <a:r>
              <a:rPr lang="zh-TW" altLang="en-US" sz="2900" smtClean="0"/>
              <a:t>三</a:t>
            </a:r>
            <a:r>
              <a:rPr lang="en-US" altLang="zh-TW" sz="2900" smtClean="0"/>
              <a:t>) </a:t>
            </a:r>
            <a:r>
              <a:rPr lang="zh-TW" altLang="en-US" sz="2900" smtClean="0"/>
              <a:t>獨立思考與創新能力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900" smtClean="0"/>
              <a:t>(</a:t>
            </a:r>
            <a:r>
              <a:rPr lang="zh-TW" altLang="en-US" sz="2900" smtClean="0"/>
              <a:t>四</a:t>
            </a:r>
            <a:r>
              <a:rPr lang="en-US" altLang="zh-TW" sz="2900" smtClean="0"/>
              <a:t>) </a:t>
            </a:r>
            <a:r>
              <a:rPr lang="zh-TW" altLang="en-US" sz="2900" smtClean="0"/>
              <a:t>人文關懷與藝術涵養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900" smtClean="0"/>
              <a:t>(</a:t>
            </a:r>
            <a:r>
              <a:rPr lang="zh-TW" altLang="en-US" sz="2900" smtClean="0"/>
              <a:t>五</a:t>
            </a:r>
            <a:r>
              <a:rPr lang="en-US" altLang="zh-TW" sz="2900" smtClean="0"/>
              <a:t>) </a:t>
            </a:r>
            <a:r>
              <a:rPr lang="zh-TW" altLang="en-US" sz="2900" smtClean="0"/>
              <a:t>專業知識與數位能力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900" smtClean="0"/>
              <a:t>(</a:t>
            </a:r>
            <a:r>
              <a:rPr lang="zh-TW" altLang="en-US" sz="2900" smtClean="0"/>
              <a:t>六</a:t>
            </a:r>
            <a:r>
              <a:rPr lang="en-US" altLang="zh-TW" sz="2900" smtClean="0"/>
              <a:t>) </a:t>
            </a:r>
            <a:r>
              <a:rPr lang="zh-TW" altLang="en-US" sz="2900" smtClean="0"/>
              <a:t>團隊合作與樂業倫理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900" smtClean="0"/>
              <a:t>(</a:t>
            </a:r>
            <a:r>
              <a:rPr lang="zh-TW" altLang="en-US" sz="2900" smtClean="0"/>
              <a:t>七</a:t>
            </a:r>
            <a:r>
              <a:rPr lang="en-US" altLang="zh-TW" sz="2900" smtClean="0"/>
              <a:t>) </a:t>
            </a:r>
            <a:r>
              <a:rPr lang="zh-TW" altLang="en-US" sz="2900" smtClean="0"/>
              <a:t>全球視野與尊重多元文化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900" smtClean="0"/>
              <a:t>(</a:t>
            </a:r>
            <a:r>
              <a:rPr lang="zh-TW" altLang="en-US" sz="2900" smtClean="0"/>
              <a:t>八</a:t>
            </a:r>
            <a:r>
              <a:rPr lang="en-US" altLang="zh-TW" sz="2900" smtClean="0"/>
              <a:t>) </a:t>
            </a:r>
            <a:r>
              <a:rPr lang="zh-TW" altLang="en-US" sz="2900" smtClean="0"/>
              <a:t>社區參與與公民責任</a:t>
            </a:r>
          </a:p>
          <a:p>
            <a:pPr eaLnBrk="1" hangingPunct="1">
              <a:lnSpc>
                <a:spcPct val="80000"/>
              </a:lnSpc>
            </a:pPr>
            <a:endParaRPr lang="zh-TW" altLang="en-US" sz="29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資訊管理學系 學士班</a:t>
            </a:r>
          </a:p>
        </p:txBody>
      </p:sp>
      <p:sp>
        <p:nvSpPr>
          <p:cNvPr id="34819" name="內容版面配置區 2"/>
          <p:cNvSpPr>
            <a:spLocks noGrp="1"/>
          </p:cNvSpPr>
          <p:nvPr>
            <p:ph idx="1"/>
          </p:nvPr>
        </p:nvSpPr>
        <p:spPr>
          <a:xfrm>
            <a:off x="457200" y="1081088"/>
            <a:ext cx="8229600" cy="4468812"/>
          </a:xfrm>
        </p:spPr>
        <p:txBody>
          <a:bodyPr/>
          <a:lstStyle/>
          <a:p>
            <a:r>
              <a:rPr lang="zh-TW" altLang="en-US" smtClean="0"/>
              <a:t>教育目標</a:t>
            </a:r>
          </a:p>
          <a:p>
            <a:r>
              <a:rPr lang="zh-TW" altLang="en-US" smtClean="0"/>
              <a:t>    培育結合理論與實務的專業人才。</a:t>
            </a:r>
          </a:p>
          <a:p>
            <a:r>
              <a:rPr lang="zh-TW" altLang="en-US" smtClean="0"/>
              <a:t>    培養國際觀及在地關懷人才。</a:t>
            </a:r>
          </a:p>
          <a:p>
            <a:r>
              <a:rPr lang="zh-TW" altLang="en-US" smtClean="0"/>
              <a:t>    培養資管領域研發潛力。</a:t>
            </a:r>
          </a:p>
          <a:p>
            <a:r>
              <a:rPr lang="zh-TW" altLang="en-US" smtClean="0"/>
              <a:t>學生核心能力</a:t>
            </a:r>
          </a:p>
          <a:p>
            <a:r>
              <a:rPr lang="zh-TW" altLang="en-US" smtClean="0"/>
              <a:t>    管理決策能力</a:t>
            </a:r>
            <a:endParaRPr lang="en-US" altLang="zh-TW" smtClean="0"/>
          </a:p>
          <a:p>
            <a:r>
              <a:rPr lang="en-US" altLang="zh-TW" smtClean="0"/>
              <a:t>    </a:t>
            </a:r>
            <a:r>
              <a:rPr lang="zh-TW" altLang="en-US" smtClean="0"/>
              <a:t>團隊合作與溝通協調能力</a:t>
            </a:r>
            <a:endParaRPr lang="en-US" altLang="zh-TW" smtClean="0"/>
          </a:p>
          <a:p>
            <a:r>
              <a:rPr lang="en-US" altLang="zh-TW" smtClean="0"/>
              <a:t>    </a:t>
            </a:r>
            <a:r>
              <a:rPr lang="zh-TW" altLang="en-US" smtClean="0"/>
              <a:t>資訊技術應用與創新能力</a:t>
            </a:r>
            <a:endParaRPr lang="en-US" altLang="zh-TW" smtClean="0"/>
          </a:p>
        </p:txBody>
      </p:sp>
      <p:sp>
        <p:nvSpPr>
          <p:cNvPr id="34820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07B9A5D9-F062-4501-8F49-31DE15C41A56}" type="slidenum">
              <a:rPr kumimoji="0" lang="en-US" altLang="zh-TW" smtClean="0">
                <a:latin typeface="Garamond" panose="02020404030301010803" pitchFamily="18" charset="0"/>
              </a:rPr>
              <a:pPr/>
              <a:t>29</a:t>
            </a:fld>
            <a:endParaRPr kumimoji="0" lang="en-US" altLang="zh-TW" smtClean="0">
              <a:latin typeface="Garamond" panose="02020404030301010803" pitchFamily="18" charset="0"/>
            </a:endParaRPr>
          </a:p>
        </p:txBody>
      </p:sp>
      <p:pic>
        <p:nvPicPr>
          <p:cNvPr id="34821" name="Picture 2" descr="http://coursemap.ncnu.edu.tw/images/HaveAb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168775"/>
            <a:ext cx="67310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2" name="Picture 2" descr="http://coursemap.ncnu.edu.tw/images/HaveAb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3450" y="4743450"/>
            <a:ext cx="67310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474DCD-306C-4F82-8CFA-5E7FD4FBDA1B}" type="slidenum">
              <a:rPr lang="en-US" altLang="zh-TW" smtClean="0"/>
              <a:pPr>
                <a:defRPr/>
              </a:pPr>
              <a:t>3</a:t>
            </a:fld>
            <a:endParaRPr lang="en-US" altLang="zh-TW"/>
          </a:p>
        </p:txBody>
      </p:sp>
      <p:pic>
        <p:nvPicPr>
          <p:cNvPr id="2050" name="Picture 2" descr="表二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1048" y="1511085"/>
            <a:ext cx="3734480" cy="3403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表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89" y="351197"/>
            <a:ext cx="4240024" cy="5470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矩形 6"/>
          <p:cNvSpPr/>
          <p:nvPr/>
        </p:nvSpPr>
        <p:spPr>
          <a:xfrm>
            <a:off x="4664990" y="5594932"/>
            <a:ext cx="37240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羅之盈 </a:t>
            </a:r>
            <a:r>
              <a:rPr lang="en-US" altLang="zh-TW" dirty="0"/>
              <a:t>2015-10-13 </a:t>
            </a:r>
            <a:r>
              <a:rPr lang="zh-TW" altLang="en-US" dirty="0"/>
              <a:t>天下雜誌</a:t>
            </a:r>
            <a:r>
              <a:rPr lang="en-US" altLang="zh-TW" dirty="0"/>
              <a:t>583</a:t>
            </a:r>
            <a:r>
              <a:rPr lang="zh-TW" altLang="en-US" dirty="0"/>
              <a:t>期</a:t>
            </a:r>
          </a:p>
        </p:txBody>
      </p:sp>
    </p:spTree>
    <p:extLst>
      <p:ext uri="{BB962C8B-B14F-4D97-AF65-F5344CB8AC3E}">
        <p14:creationId xmlns:p14="http://schemas.microsoft.com/office/powerpoint/2010/main" val="32178031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b="1" smtClean="0"/>
              <a:t>Leadership Lessons from a Dancing Guy</a:t>
            </a:r>
            <a:endParaRPr lang="zh-TW" altLang="en-US" sz="3600" smtClean="0"/>
          </a:p>
        </p:txBody>
      </p:sp>
      <p:sp>
        <p:nvSpPr>
          <p:cNvPr id="3584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zh-TW" dirty="0" smtClean="0">
                <a:hlinkClick r:id="rId2"/>
              </a:rPr>
              <a:t>http://www.youtube.com/watch?v=fW8amMCVAJQ</a:t>
            </a:r>
            <a:endParaRPr lang="en-GB" altLang="zh-TW" dirty="0" smtClean="0"/>
          </a:p>
          <a:p>
            <a:r>
              <a:rPr lang="en-GB" altLang="zh-TW" dirty="0" smtClean="0">
                <a:hlinkClick r:id="rId3"/>
              </a:rPr>
              <a:t>https://www.youtube.com/watch?v=nU7dxkIz1Vs</a:t>
            </a:r>
            <a:endParaRPr lang="en-GB" altLang="zh-TW" dirty="0" smtClean="0"/>
          </a:p>
          <a:p>
            <a:r>
              <a:rPr lang="en-US" altLang="zh-TW" dirty="0" smtClean="0"/>
              <a:t>Leader? </a:t>
            </a:r>
          </a:p>
          <a:p>
            <a:r>
              <a:rPr lang="en-US" altLang="zh-TW" dirty="0" smtClean="0"/>
              <a:t>Followers</a:t>
            </a:r>
            <a:r>
              <a:rPr lang="zh-TW" altLang="en-US" dirty="0"/>
              <a:t> </a:t>
            </a:r>
            <a:r>
              <a:rPr lang="en-US" altLang="zh-TW" dirty="0" smtClean="0"/>
              <a:t>and First Followers</a:t>
            </a:r>
            <a:endParaRPr lang="zh-TW" altLang="en-US" dirty="0" smtClean="0"/>
          </a:p>
        </p:txBody>
      </p:sp>
      <p:sp>
        <p:nvSpPr>
          <p:cNvPr id="35844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466234B-A77C-4CAC-A09A-D8DB81332291}" type="slidenum">
              <a:rPr kumimoji="0" lang="en-US" altLang="zh-TW" sz="1200" smtClean="0">
                <a:latin typeface="Garamond" panose="02020404030301010803" pitchFamily="18" charset="0"/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kumimoji="0" lang="en-US" altLang="zh-TW" sz="1200" smtClean="0">
              <a:latin typeface="Garamond" panose="02020404030301010803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B52F5C1-E582-48CE-9FFA-10E35B0F7075}" type="slidenum">
              <a:rPr kumimoji="0" lang="en-US" altLang="zh-TW" sz="1200" smtClean="0">
                <a:latin typeface="Garamond" panose="02020404030301010803" pitchFamily="18" charset="0"/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kumimoji="0" lang="en-US" altLang="zh-TW" sz="1200" smtClean="0">
              <a:latin typeface="Garamond" panose="02020404030301010803" pitchFamily="18" charset="0"/>
              <a:ea typeface="新細明體" panose="02020500000000000000" pitchFamily="18" charset="-120"/>
            </a:endParaRPr>
          </a:p>
        </p:txBody>
      </p:sp>
      <p:sp>
        <p:nvSpPr>
          <p:cNvPr id="36867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Questions?</a:t>
            </a:r>
          </a:p>
        </p:txBody>
      </p:sp>
      <p:sp>
        <p:nvSpPr>
          <p:cNvPr id="36868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各國軟體工程師的年薪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hlinkClick r:id="rId2" action="ppaction://hlinkfile"/>
              </a:rPr>
              <a:t>Click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474DCD-306C-4F82-8CFA-5E7FD4FBDA1B}" type="slidenum">
              <a:rPr lang="en-US" altLang="zh-TW" smtClean="0"/>
              <a:pPr>
                <a:defRPr/>
              </a:pPr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7495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F8E8994-6211-4413-94FB-A6AC09F4791E}" type="slidenum">
              <a:rPr kumimoji="0" lang="en-US" altLang="zh-TW" sz="1200" smtClean="0">
                <a:latin typeface="Garamond" panose="02020404030301010803" pitchFamily="18" charset="0"/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kumimoji="0" lang="en-US" altLang="zh-TW" sz="1200" smtClean="0">
              <a:latin typeface="Garamond" panose="02020404030301010803" pitchFamily="18" charset="0"/>
              <a:ea typeface="新細明體" panose="02020500000000000000" pitchFamily="18" charset="-120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企業外包大趨勢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9417"/>
            <a:ext cx="8229600" cy="47196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趨勢一：追求降低成本　地球被抹平人才相互取代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400" dirty="0" smtClean="0"/>
              <a:t>路透社將公司</a:t>
            </a:r>
            <a:r>
              <a:rPr lang="en-US" altLang="zh-TW" sz="2400" dirty="0" smtClean="0"/>
              <a:t>IT</a:t>
            </a:r>
            <a:r>
              <a:rPr lang="zh-TW" altLang="en-US" sz="2400" dirty="0" smtClean="0"/>
              <a:t>部門連人外包，挪移給</a:t>
            </a:r>
            <a:r>
              <a:rPr lang="en-US" altLang="zh-TW" sz="2400" dirty="0" smtClean="0"/>
              <a:t>IBM</a:t>
            </a:r>
            <a:r>
              <a:rPr lang="zh-TW" altLang="en-US" sz="2400" dirty="0" smtClean="0"/>
              <a:t>再派遣回來。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趨勢二：增加營運績效　企業任何部門皆可能移出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400" dirty="0"/>
              <a:t>報稅、軟體設計、電腦斷層掃描傳到印度去判讀</a:t>
            </a:r>
            <a:endParaRPr lang="en-US" altLang="zh-TW" sz="2400" dirty="0"/>
          </a:p>
          <a:p>
            <a:pPr lvl="1" eaLnBrk="1" hangingPunct="1">
              <a:lnSpc>
                <a:spcPct val="80000"/>
              </a:lnSpc>
            </a:pPr>
            <a:r>
              <a:rPr lang="zh-TW" altLang="en-US" sz="2400" dirty="0"/>
              <a:t>客服中心最易取代，英語客服移到印度菲律賓，華語移到中國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400" dirty="0"/>
              <a:t>已有銀行將催收帳款、開發業務，外包給中國的客服中心，只留下核心的信用卡服務。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趨勢三</a:t>
            </a:r>
            <a:r>
              <a:rPr lang="en-US" altLang="zh-TW" sz="2400" dirty="0" smtClean="0"/>
              <a:t>︰</a:t>
            </a:r>
            <a:r>
              <a:rPr lang="zh-TW" altLang="en-US" sz="2400" dirty="0" smtClean="0"/>
              <a:t>外包產業興起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400" dirty="0" smtClean="0"/>
              <a:t>不分高階低階，連總經理也可外包，行政人員飯碗不保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dirty="0"/>
              <a:t>NIKE </a:t>
            </a:r>
            <a:r>
              <a:rPr lang="zh-TW" altLang="en-US" sz="2400" dirty="0"/>
              <a:t>所有業務包含研發都外包，只留核心</a:t>
            </a:r>
            <a:r>
              <a:rPr lang="en-US" altLang="zh-TW" sz="2400" dirty="0"/>
              <a:t>--</a:t>
            </a:r>
            <a:r>
              <a:rPr lang="zh-TW" altLang="en-US" sz="2400" dirty="0"/>
              <a:t>品牌經營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400" dirty="0"/>
              <a:t>坊間出現祕書服務業者，企業主可以不用再請祕書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趨勢四：人員派遣當道　企業不願再「養著」員工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400" dirty="0"/>
              <a:t>企業不願長期雇用員工，而只在需要時利用派遣解決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附加價值</a:t>
            </a:r>
            <a:r>
              <a:rPr lang="zh-TW" altLang="en-US" dirty="0"/>
              <a:t>跑</a:t>
            </a:r>
            <a:r>
              <a:rPr lang="zh-TW" altLang="en-US" dirty="0" smtClean="0"/>
              <a:t>到哪裡去了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474DCD-306C-4F82-8CFA-5E7FD4FBDA1B}" type="slidenum">
              <a:rPr lang="en-US" altLang="zh-TW" smtClean="0"/>
              <a:pPr>
                <a:defRPr/>
              </a:pPr>
              <a:t>6</a:t>
            </a:fld>
            <a:endParaRPr lang="en-US" altLang="zh-TW"/>
          </a:p>
        </p:txBody>
      </p:sp>
      <p:pic>
        <p:nvPicPr>
          <p:cNvPr id="53250" name="Picture 2" descr="http://blogs-images.forbes.com/timworstall/files/2011/12/iP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496" y="1260475"/>
            <a:ext cx="7107936" cy="4744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52" name="Picture 4" descr="http://blogs-images.forbes.com/timworstall/files/2011/12/iphon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1953" y="1334351"/>
            <a:ext cx="7242048" cy="476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0104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IoT</a:t>
            </a:r>
            <a:r>
              <a:rPr lang="zh-TW" altLang="en-US" dirty="0" smtClean="0"/>
              <a:t>、大數據帶來的機會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IoT</a:t>
            </a:r>
            <a:r>
              <a:rPr lang="en-US" altLang="zh-TW" dirty="0" smtClean="0"/>
              <a:t>: </a:t>
            </a:r>
            <a:r>
              <a:rPr lang="zh-TW" altLang="en-US" dirty="0" smtClean="0"/>
              <a:t>人的網路 </a:t>
            </a:r>
            <a:r>
              <a:rPr lang="en-US" altLang="zh-TW" dirty="0" smtClean="0">
                <a:sym typeface="Wingdings" panose="05000000000000000000" pitchFamily="2" charset="2"/>
              </a:rPr>
              <a:t> </a:t>
            </a:r>
            <a:r>
              <a:rPr lang="zh-TW" altLang="en-US" dirty="0" smtClean="0">
                <a:sym typeface="Wingdings" panose="05000000000000000000" pitchFamily="2" charset="2"/>
              </a:rPr>
              <a:t>物的網路</a:t>
            </a:r>
            <a:endParaRPr lang="en-US" altLang="zh-TW" dirty="0" smtClean="0">
              <a:sym typeface="Wingdings" panose="05000000000000000000" pitchFamily="2" charset="2"/>
            </a:endParaRPr>
          </a:p>
          <a:p>
            <a:pPr lvl="1"/>
            <a:r>
              <a:rPr lang="zh-TW" altLang="en-US" dirty="0" smtClean="0">
                <a:sym typeface="Wingdings" panose="05000000000000000000" pitchFamily="2" charset="2"/>
              </a:rPr>
              <a:t>軟硬體整合</a:t>
            </a:r>
            <a:endParaRPr lang="en-US" altLang="zh-TW" dirty="0" smtClean="0">
              <a:sym typeface="Wingdings" panose="05000000000000000000" pitchFamily="2" charset="2"/>
            </a:endParaRPr>
          </a:p>
          <a:p>
            <a:pPr lvl="1"/>
            <a:r>
              <a:rPr lang="zh-TW" altLang="en-US" dirty="0" smtClean="0">
                <a:sym typeface="Wingdings" panose="05000000000000000000" pitchFamily="2" charset="2"/>
              </a:rPr>
              <a:t>自動化 </a:t>
            </a:r>
            <a:r>
              <a:rPr lang="en-US" altLang="zh-TW" dirty="0" smtClean="0">
                <a:sym typeface="Wingdings" panose="05000000000000000000" pitchFamily="2" charset="2"/>
              </a:rPr>
              <a:t></a:t>
            </a:r>
            <a:r>
              <a:rPr lang="zh-TW" altLang="en-US" dirty="0" smtClean="0">
                <a:sym typeface="Wingdings" panose="05000000000000000000" pitchFamily="2" charset="2"/>
              </a:rPr>
              <a:t>自主化</a:t>
            </a:r>
            <a:endParaRPr lang="en-US" altLang="zh-TW" dirty="0">
              <a:sym typeface="Wingdings" panose="05000000000000000000" pitchFamily="2" charset="2"/>
            </a:endParaRPr>
          </a:p>
          <a:p>
            <a:r>
              <a:rPr lang="zh-TW" altLang="en-US" dirty="0" smtClean="0"/>
              <a:t>數據</a:t>
            </a:r>
            <a:r>
              <a:rPr lang="en-US" altLang="zh-TW" dirty="0" smtClean="0"/>
              <a:t>?</a:t>
            </a:r>
            <a:r>
              <a:rPr lang="zh-TW" altLang="en-US" dirty="0" smtClean="0"/>
              <a:t> 大數據</a:t>
            </a:r>
            <a:r>
              <a:rPr lang="en-US" altLang="zh-TW" dirty="0" smtClean="0"/>
              <a:t>?!</a:t>
            </a:r>
          </a:p>
          <a:p>
            <a:pPr lvl="1"/>
            <a:r>
              <a:rPr lang="zh-TW" altLang="en-US" dirty="0" smtClean="0"/>
              <a:t>巧幹  </a:t>
            </a:r>
            <a:r>
              <a:rPr lang="en-US" altLang="zh-TW" dirty="0" smtClean="0"/>
              <a:t>vs. </a:t>
            </a:r>
            <a:r>
              <a:rPr lang="zh-TW" altLang="en-US" dirty="0" smtClean="0"/>
              <a:t>硬幹</a:t>
            </a:r>
            <a:endParaRPr lang="en-US" altLang="zh-TW" dirty="0" smtClean="0"/>
          </a:p>
          <a:p>
            <a:pPr lvl="1"/>
            <a:r>
              <a:rPr lang="zh-TW" altLang="en-US" dirty="0"/>
              <a:t>以專業為</a:t>
            </a:r>
            <a:r>
              <a:rPr lang="zh-TW" altLang="en-US" dirty="0" smtClean="0"/>
              <a:t>起點  </a:t>
            </a:r>
            <a:r>
              <a:rPr lang="en-US" altLang="zh-TW" dirty="0" smtClean="0"/>
              <a:t>vs. </a:t>
            </a:r>
            <a:r>
              <a:rPr lang="zh-TW" altLang="en-US" dirty="0" smtClean="0"/>
              <a:t>讓數據說話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優勢</a:t>
            </a:r>
            <a:r>
              <a:rPr lang="en-US" altLang="zh-TW" dirty="0" smtClean="0"/>
              <a:t>:</a:t>
            </a:r>
            <a:r>
              <a:rPr lang="zh-TW" altLang="en-US" dirty="0" smtClean="0"/>
              <a:t> 擁有資料，擁有分析能力</a:t>
            </a:r>
            <a:endParaRPr lang="en-US" altLang="zh-TW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474DCD-306C-4F82-8CFA-5E7FD4FBDA1B}" type="slidenum">
              <a:rPr lang="en-US" altLang="zh-TW" smtClean="0"/>
              <a:pPr>
                <a:defRPr/>
              </a:pPr>
              <a:t>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4782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E3BA6B8-C4F5-4311-8F88-FA2A9082E827}" type="slidenum">
              <a:rPr kumimoji="0" lang="en-US" altLang="zh-TW" sz="1200" smtClean="0">
                <a:latin typeface="Garamond" panose="02020404030301010803" pitchFamily="18" charset="0"/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kumimoji="0" lang="en-US" altLang="zh-TW" sz="1200" smtClean="0">
              <a:latin typeface="Garamond" panose="02020404030301010803" pitchFamily="18" charset="0"/>
              <a:ea typeface="新細明體" panose="02020500000000000000" pitchFamily="18" charset="-120"/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你要在那裡建立競爭力</a:t>
            </a:r>
            <a:r>
              <a:rPr lang="en-US" altLang="zh-TW" smtClean="0"/>
              <a:t>?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22400"/>
            <a:ext cx="3721100" cy="4027488"/>
          </a:xfrm>
        </p:spPr>
        <p:txBody>
          <a:bodyPr/>
          <a:lstStyle/>
          <a:p>
            <a:pPr eaLnBrk="1" hangingPunct="1"/>
            <a:r>
              <a:rPr lang="zh-TW" altLang="en-US" smtClean="0"/>
              <a:t>創造問題</a:t>
            </a:r>
            <a:r>
              <a:rPr lang="en-US" altLang="zh-TW" smtClean="0"/>
              <a:t>(</a:t>
            </a:r>
            <a:r>
              <a:rPr lang="zh-TW" altLang="en-US" smtClean="0"/>
              <a:t>洞燭機先</a:t>
            </a:r>
            <a:r>
              <a:rPr lang="en-US" altLang="zh-TW" smtClean="0"/>
              <a:t>)</a:t>
            </a:r>
          </a:p>
          <a:p>
            <a:pPr lvl="1" eaLnBrk="1" hangingPunct="1"/>
            <a:r>
              <a:rPr lang="zh-TW" altLang="en-US" smtClean="0"/>
              <a:t>不願面對的真相</a:t>
            </a:r>
          </a:p>
          <a:p>
            <a:pPr eaLnBrk="1" hangingPunct="1"/>
            <a:r>
              <a:rPr lang="zh-TW" altLang="en-US" smtClean="0"/>
              <a:t>定義問題</a:t>
            </a:r>
            <a:r>
              <a:rPr lang="en-US" altLang="zh-TW" smtClean="0"/>
              <a:t>(</a:t>
            </a:r>
            <a:r>
              <a:rPr lang="zh-TW" altLang="en-US" smtClean="0"/>
              <a:t>辨症</a:t>
            </a:r>
            <a:r>
              <a:rPr lang="en-US" altLang="zh-TW" smtClean="0"/>
              <a:t>)</a:t>
            </a:r>
          </a:p>
          <a:p>
            <a:pPr lvl="1" eaLnBrk="1" hangingPunct="1"/>
            <a:r>
              <a:rPr lang="zh-TW" altLang="en-US" smtClean="0"/>
              <a:t>大樓電梯</a:t>
            </a:r>
          </a:p>
          <a:p>
            <a:pPr eaLnBrk="1" hangingPunct="1"/>
            <a:r>
              <a:rPr lang="zh-TW" altLang="en-US" smtClean="0"/>
              <a:t>設計解法</a:t>
            </a:r>
            <a:r>
              <a:rPr lang="en-US" altLang="zh-TW" smtClean="0"/>
              <a:t>(</a:t>
            </a:r>
            <a:r>
              <a:rPr lang="zh-TW" altLang="en-US" smtClean="0"/>
              <a:t>下處方</a:t>
            </a:r>
            <a:r>
              <a:rPr lang="en-US" altLang="zh-TW" smtClean="0"/>
              <a:t>)</a:t>
            </a:r>
          </a:p>
          <a:p>
            <a:pPr eaLnBrk="1" hangingPunct="1"/>
            <a:r>
              <a:rPr lang="zh-TW" altLang="en-US" smtClean="0"/>
              <a:t>推動解法</a:t>
            </a:r>
            <a:r>
              <a:rPr lang="en-US" altLang="zh-TW" smtClean="0"/>
              <a:t>(PM)</a:t>
            </a:r>
          </a:p>
          <a:p>
            <a:pPr eaLnBrk="1" hangingPunct="1"/>
            <a:r>
              <a:rPr lang="zh-TW" altLang="en-US" smtClean="0"/>
              <a:t>執行解法</a:t>
            </a:r>
            <a:r>
              <a:rPr lang="en-US" altLang="zh-TW" smtClean="0"/>
              <a:t>(</a:t>
            </a:r>
            <a:r>
              <a:rPr lang="zh-TW" altLang="en-US" smtClean="0"/>
              <a:t>工程師</a:t>
            </a:r>
            <a:r>
              <a:rPr lang="en-US" altLang="zh-TW" smtClean="0"/>
              <a:t>)</a:t>
            </a:r>
          </a:p>
        </p:txBody>
      </p:sp>
      <p:sp>
        <p:nvSpPr>
          <p:cNvPr id="11269" name="AutoShape 4"/>
          <p:cNvSpPr>
            <a:spLocks noChangeArrowheads="1"/>
          </p:cNvSpPr>
          <p:nvPr/>
        </p:nvSpPr>
        <p:spPr bwMode="auto">
          <a:xfrm rot="10800000">
            <a:off x="5197475" y="1357313"/>
            <a:ext cx="3173413" cy="3763962"/>
          </a:xfrm>
          <a:prstGeom prst="triangle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3200" dirty="0"/>
              <a:t>附加價值</a:t>
            </a:r>
            <a:endParaRPr lang="en-US" altLang="zh-TW" sz="3200" dirty="0"/>
          </a:p>
        </p:txBody>
      </p:sp>
      <p:sp>
        <p:nvSpPr>
          <p:cNvPr id="11270" name="Rectangle 5"/>
          <p:cNvSpPr>
            <a:spLocks noChangeArrowheads="1"/>
          </p:cNvSpPr>
          <p:nvPr/>
        </p:nvSpPr>
        <p:spPr bwMode="auto">
          <a:xfrm>
            <a:off x="376238" y="2543175"/>
            <a:ext cx="4333875" cy="1492250"/>
          </a:xfrm>
          <a:prstGeom prst="rect">
            <a:avLst/>
          </a:prstGeom>
          <a:noFill/>
          <a:ln w="25400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800">
                <a:solidFill>
                  <a:srgbClr val="0000CC"/>
                </a:solidFill>
                <a:ea typeface="新細明體" panose="02020500000000000000" pitchFamily="18" charset="-120"/>
              </a:rPr>
              <a:t>系統分析</a:t>
            </a:r>
            <a:endParaRPr lang="en-US" altLang="zh-TW" sz="1800">
              <a:solidFill>
                <a:srgbClr val="0000CC"/>
              </a:solidFill>
              <a:ea typeface="新細明體" panose="02020500000000000000" pitchFamily="18" charset="-120"/>
            </a:endParaRPr>
          </a:p>
        </p:txBody>
      </p:sp>
      <p:sp>
        <p:nvSpPr>
          <p:cNvPr id="11271" name="Rectangle 6"/>
          <p:cNvSpPr>
            <a:spLocks noChangeArrowheads="1"/>
          </p:cNvSpPr>
          <p:nvPr/>
        </p:nvSpPr>
        <p:spPr bwMode="auto">
          <a:xfrm>
            <a:off x="522288" y="3444875"/>
            <a:ext cx="4572000" cy="1724025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800">
                <a:solidFill>
                  <a:srgbClr val="FF0000"/>
                </a:solidFill>
                <a:ea typeface="新細明體" panose="02020500000000000000" pitchFamily="18" charset="-120"/>
              </a:rPr>
              <a:t>軟體工程</a:t>
            </a:r>
            <a:endParaRPr lang="en-US" altLang="zh-TW" sz="1800">
              <a:solidFill>
                <a:srgbClr val="FF0000"/>
              </a:solidFill>
              <a:ea typeface="新細明體" panose="02020500000000000000" pitchFamily="18" charset="-120"/>
            </a:endParaRPr>
          </a:p>
        </p:txBody>
      </p:sp>
      <p:sp>
        <p:nvSpPr>
          <p:cNvPr id="11272" name="Rectangle 7"/>
          <p:cNvSpPr>
            <a:spLocks noChangeArrowheads="1"/>
          </p:cNvSpPr>
          <p:nvPr/>
        </p:nvSpPr>
        <p:spPr bwMode="auto">
          <a:xfrm>
            <a:off x="188913" y="1162050"/>
            <a:ext cx="4130675" cy="1839913"/>
          </a:xfrm>
          <a:prstGeom prst="rect">
            <a:avLst/>
          </a:prstGeom>
          <a:noFill/>
          <a:ln w="25400">
            <a:solidFill>
              <a:srgbClr val="00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800">
                <a:solidFill>
                  <a:srgbClr val="009900"/>
                </a:solidFill>
                <a:ea typeface="新細明體" panose="02020500000000000000" pitchFamily="18" charset="-120"/>
              </a:rPr>
              <a:t>系統思考</a:t>
            </a:r>
          </a:p>
        </p:txBody>
      </p:sp>
      <p:sp>
        <p:nvSpPr>
          <p:cNvPr id="11273" name="文字方塊 1"/>
          <p:cNvSpPr txBox="1">
            <a:spLocks noChangeArrowheads="1"/>
          </p:cNvSpPr>
          <p:nvPr/>
        </p:nvSpPr>
        <p:spPr bwMode="auto">
          <a:xfrm>
            <a:off x="6116638" y="4332288"/>
            <a:ext cx="15568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b="1">
                <a:ea typeface="新細明體" panose="02020500000000000000" pitchFamily="18" charset="-120"/>
              </a:rPr>
              <a:t>Programmer</a:t>
            </a:r>
            <a:endParaRPr lang="zh-TW" altLang="en-US" sz="1800" b="1">
              <a:ea typeface="新細明體" panose="02020500000000000000" pitchFamily="18" charset="-120"/>
            </a:endParaRPr>
          </a:p>
        </p:txBody>
      </p:sp>
      <p:sp>
        <p:nvSpPr>
          <p:cNvPr id="11274" name="文字方塊 2"/>
          <p:cNvSpPr txBox="1">
            <a:spLocks noChangeArrowheads="1"/>
          </p:cNvSpPr>
          <p:nvPr/>
        </p:nvSpPr>
        <p:spPr bwMode="auto">
          <a:xfrm>
            <a:off x="5389967" y="2817297"/>
            <a:ext cx="101822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b="1" dirty="0">
                <a:ea typeface="新細明體" panose="02020500000000000000" pitchFamily="18" charset="-120"/>
              </a:rPr>
              <a:t>Analyst</a:t>
            </a:r>
            <a:endParaRPr lang="zh-TW" altLang="en-US" sz="1800" b="1" dirty="0">
              <a:ea typeface="新細明體" panose="02020500000000000000" pitchFamily="18" charset="-120"/>
            </a:endParaRPr>
          </a:p>
        </p:txBody>
      </p:sp>
      <p:sp>
        <p:nvSpPr>
          <p:cNvPr id="11275" name="文字方塊 3"/>
          <p:cNvSpPr txBox="1">
            <a:spLocks noChangeArrowheads="1"/>
          </p:cNvSpPr>
          <p:nvPr/>
        </p:nvSpPr>
        <p:spPr bwMode="auto">
          <a:xfrm>
            <a:off x="6296025" y="1525588"/>
            <a:ext cx="11721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b="1" dirty="0">
                <a:ea typeface="新細明體" panose="02020500000000000000" pitchFamily="18" charset="-120"/>
              </a:rPr>
              <a:t>Designer</a:t>
            </a:r>
            <a:endParaRPr lang="zh-TW" altLang="en-US" sz="1800" b="1" dirty="0">
              <a:ea typeface="新細明體" panose="02020500000000000000" pitchFamily="18" charset="-120"/>
            </a:endParaRPr>
          </a:p>
        </p:txBody>
      </p:sp>
      <p:sp>
        <p:nvSpPr>
          <p:cNvPr id="11276" name="文字方塊 12"/>
          <p:cNvSpPr txBox="1">
            <a:spLocks noChangeArrowheads="1"/>
          </p:cNvSpPr>
          <p:nvPr/>
        </p:nvSpPr>
        <p:spPr bwMode="auto">
          <a:xfrm>
            <a:off x="6901319" y="3432933"/>
            <a:ext cx="11336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b="1" dirty="0">
                <a:ea typeface="新細明體" panose="02020500000000000000" pitchFamily="18" charset="-120"/>
              </a:rPr>
              <a:t>Manager</a:t>
            </a:r>
            <a:endParaRPr lang="zh-TW" altLang="en-US" sz="1800" b="1" dirty="0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38621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nimBg="1"/>
      <p:bldP spid="11271" grpId="0" animBg="1"/>
      <p:bldP spid="1127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下一個世代的軟體人才</a:t>
            </a:r>
          </a:p>
        </p:txBody>
      </p:sp>
      <p:sp>
        <p:nvSpPr>
          <p:cNvPr id="1024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台灣缺會寫程式的人，台灣更缺「知道軟體能夠做什麼」的人。國外稱這種人叫做「組織者</a:t>
            </a:r>
            <a:r>
              <a:rPr lang="zh-TW" altLang="en-US" dirty="0" smtClean="0"/>
              <a:t>」</a:t>
            </a:r>
            <a:endParaRPr lang="en-US" altLang="zh-TW" dirty="0" smtClean="0"/>
          </a:p>
          <a:p>
            <a:r>
              <a:rPr lang="zh-TW" altLang="en-US" b="1" dirty="0" smtClean="0">
                <a:solidFill>
                  <a:srgbClr val="FF0000"/>
                </a:solidFill>
              </a:rPr>
              <a:t>能掌握需求</a:t>
            </a:r>
            <a:r>
              <a:rPr lang="zh-TW" altLang="en-US" dirty="0" smtClean="0"/>
              <a:t>，知道</a:t>
            </a:r>
            <a:r>
              <a:rPr lang="zh-TW" altLang="en-US" dirty="0" smtClean="0"/>
              <a:t>硬體能做什麼、軟體能做什麼，有想法、知道怎麼把它組織成一個能夠解決人們需求的答案</a:t>
            </a:r>
            <a:endParaRPr lang="en-US" altLang="zh-TW" dirty="0" smtClean="0"/>
          </a:p>
          <a:p>
            <a:endParaRPr lang="zh-TW" altLang="en-US" dirty="0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77D5C31-F82C-4CF6-BF49-FC73BF42443B}" type="slidenum">
              <a:rPr kumimoji="0" lang="en-US" altLang="zh-TW" sz="1200" smtClean="0">
                <a:latin typeface="Garamond" panose="02020404030301010803" pitchFamily="18" charset="0"/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kumimoji="0" lang="en-US" altLang="zh-TW" sz="1200" smtClean="0">
              <a:latin typeface="Garamond" panose="02020404030301010803" pitchFamily="18" charset="0"/>
              <a:ea typeface="新細明體" panose="02020500000000000000" pitchFamily="18" charset="-12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301439" y="4688483"/>
            <a:ext cx="854112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TW" sz="4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From Programmer to Designer</a:t>
            </a:r>
            <a:endParaRPr lang="zh-TW" altLang="en-US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新細明體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8011"/>
      </a:dk2>
      <a:lt2>
        <a:srgbClr val="DD0806"/>
      </a:lt2>
      <a:accent1>
        <a:srgbClr val="0000D4"/>
      </a:accent1>
      <a:accent2>
        <a:srgbClr val="02ABEA"/>
      </a:accent2>
      <a:accent3>
        <a:srgbClr val="FFFFFF"/>
      </a:accent3>
      <a:accent4>
        <a:srgbClr val="000000"/>
      </a:accent4>
      <a:accent5>
        <a:srgbClr val="AAAAE6"/>
      </a:accent5>
      <a:accent6>
        <a:srgbClr val="029BD4"/>
      </a:accent6>
      <a:hlink>
        <a:srgbClr val="F20884"/>
      </a:hlink>
      <a:folHlink>
        <a:srgbClr val="FCF30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8011"/>
      </a:dk2>
      <a:lt2>
        <a:srgbClr val="DD0806"/>
      </a:lt2>
      <a:accent1>
        <a:srgbClr val="0000D4"/>
      </a:accent1>
      <a:accent2>
        <a:srgbClr val="02ABEA"/>
      </a:accent2>
      <a:accent3>
        <a:srgbClr val="FFFFFF"/>
      </a:accent3>
      <a:accent4>
        <a:srgbClr val="000000"/>
      </a:accent4>
      <a:accent5>
        <a:srgbClr val="AAAAE6"/>
      </a:accent5>
      <a:accent6>
        <a:srgbClr val="029BD4"/>
      </a:accent6>
      <a:hlink>
        <a:srgbClr val="F20884"/>
      </a:hlink>
      <a:folHlink>
        <a:srgbClr val="FCF30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7225</TotalTime>
  <Words>1092</Words>
  <Application>Microsoft Office PowerPoint</Application>
  <PresentationFormat>自訂</PresentationFormat>
  <Paragraphs>239</Paragraphs>
  <Slides>31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31</vt:i4>
      </vt:variant>
    </vt:vector>
  </HeadingPairs>
  <TitlesOfParts>
    <vt:vector size="32" baseType="lpstr">
      <vt:lpstr>Edge</vt:lpstr>
      <vt:lpstr>Software Engineering</vt:lpstr>
      <vt:lpstr>科技之島找不到軟體工程師</vt:lpstr>
      <vt:lpstr>PowerPoint 簡報</vt:lpstr>
      <vt:lpstr>各國軟體工程師的年薪</vt:lpstr>
      <vt:lpstr>企業外包大趨勢</vt:lpstr>
      <vt:lpstr>附加價值跑到哪裡去了?</vt:lpstr>
      <vt:lpstr>IoT、大數據帶來的機會</vt:lpstr>
      <vt:lpstr>你要在那裡建立競爭力?</vt:lpstr>
      <vt:lpstr>下一個世代的軟體人才</vt:lpstr>
      <vt:lpstr>Design Thinking</vt:lpstr>
      <vt:lpstr>軟體開發過程的幾個角色</vt:lpstr>
      <vt:lpstr>A System Life Cycle</vt:lpstr>
      <vt:lpstr>System Development Life Cycle The Waterfall Model</vt:lpstr>
      <vt:lpstr>The Incremental Model</vt:lpstr>
      <vt:lpstr>The RAD Model</vt:lpstr>
      <vt:lpstr>Evolutionary Models: Prototyping</vt:lpstr>
      <vt:lpstr>敏捷開發法 (Agile Software Developing)</vt:lpstr>
      <vt:lpstr>Extreme Programming (XP)</vt:lpstr>
      <vt:lpstr>敏捷開發法需要成熟的工程師</vt:lpstr>
      <vt:lpstr>課程架構</vt:lpstr>
      <vt:lpstr>本課程涵蓋內容</vt:lpstr>
      <vt:lpstr>上課形式: 半翻轉模式</vt:lpstr>
      <vt:lpstr>Grading</vt:lpstr>
      <vt:lpstr>Group Projects</vt:lpstr>
      <vt:lpstr>Course Website</vt:lpstr>
      <vt:lpstr>English Session (optional)</vt:lpstr>
      <vt:lpstr>本門課需要的程式技能</vt:lpstr>
      <vt:lpstr>本校校訓：誠樸弘毅、務本致用</vt:lpstr>
      <vt:lpstr>資訊管理學系 學士班</vt:lpstr>
      <vt:lpstr>Leadership Lessons from a Dancing Guy</vt:lpstr>
      <vt:lpstr>Questions?</vt:lpstr>
    </vt:vector>
  </TitlesOfParts>
  <Company>RSP&amp;A,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Transparency Masters for Software Engineering: A Practitioner's Approach, 4/e</dc:title>
  <dc:creator>Roger Pressman</dc:creator>
  <cp:lastModifiedBy>buddhist</cp:lastModifiedBy>
  <cp:revision>197</cp:revision>
  <dcterms:created xsi:type="dcterms:W3CDTF">2000-03-07T00:57:40Z</dcterms:created>
  <dcterms:modified xsi:type="dcterms:W3CDTF">2016-09-12T01:04:40Z</dcterms:modified>
</cp:coreProperties>
</file>