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67" r:id="rId2"/>
    <p:sldId id="447" r:id="rId3"/>
    <p:sldId id="448" r:id="rId4"/>
    <p:sldId id="439" r:id="rId5"/>
    <p:sldId id="420" r:id="rId6"/>
    <p:sldId id="438" r:id="rId7"/>
    <p:sldId id="457" r:id="rId8"/>
    <p:sldId id="449" r:id="rId9"/>
    <p:sldId id="434" r:id="rId10"/>
    <p:sldId id="440" r:id="rId11"/>
    <p:sldId id="450" r:id="rId12"/>
    <p:sldId id="451" r:id="rId13"/>
    <p:sldId id="452" r:id="rId14"/>
    <p:sldId id="453" r:id="rId15"/>
    <p:sldId id="454" r:id="rId16"/>
    <p:sldId id="456" r:id="rId17"/>
    <p:sldId id="442" r:id="rId18"/>
    <p:sldId id="455" r:id="rId19"/>
    <p:sldId id="445" r:id="rId20"/>
    <p:sldId id="437" r:id="rId21"/>
    <p:sldId id="340" r:id="rId22"/>
    <p:sldId id="446" r:id="rId23"/>
    <p:sldId id="342" r:id="rId24"/>
    <p:sldId id="343" r:id="rId25"/>
    <p:sldId id="394" r:id="rId26"/>
    <p:sldId id="435" r:id="rId27"/>
    <p:sldId id="359" r:id="rId28"/>
    <p:sldId id="422" r:id="rId29"/>
    <p:sldId id="436" r:id="rId30"/>
    <p:sldId id="428" r:id="rId31"/>
    <p:sldId id="300" r:id="rId32"/>
  </p:sldIdLst>
  <p:sldSz cx="9144000" cy="6096000"/>
  <p:notesSz cx="6997700" cy="9258300"/>
  <p:kinsoku lang="zh-TW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8A2AB2E-6F94-496F-A74B-90B89DEE3FFC}">
          <p14:sldIdLst>
            <p14:sldId id="267"/>
            <p14:sldId id="447"/>
            <p14:sldId id="448"/>
            <p14:sldId id="439"/>
            <p14:sldId id="420"/>
            <p14:sldId id="438"/>
          </p14:sldIdLst>
        </p14:section>
        <p14:section name="未命名的章節" id="{54B5E918-0238-4C90-A8B1-5403C649ECAE}">
          <p14:sldIdLst>
            <p14:sldId id="457"/>
            <p14:sldId id="449"/>
            <p14:sldId id="434"/>
            <p14:sldId id="440"/>
            <p14:sldId id="450"/>
            <p14:sldId id="451"/>
            <p14:sldId id="452"/>
            <p14:sldId id="453"/>
            <p14:sldId id="454"/>
            <p14:sldId id="456"/>
            <p14:sldId id="442"/>
            <p14:sldId id="455"/>
            <p14:sldId id="445"/>
            <p14:sldId id="437"/>
            <p14:sldId id="340"/>
            <p14:sldId id="446"/>
            <p14:sldId id="342"/>
            <p14:sldId id="343"/>
            <p14:sldId id="394"/>
            <p14:sldId id="435"/>
            <p14:sldId id="359"/>
            <p14:sldId id="422"/>
            <p14:sldId id="436"/>
            <p14:sldId id="428"/>
            <p14:sldId id="30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D1039B"/>
    <a:srgbClr val="AD278D"/>
    <a:srgbClr val="8C4881"/>
    <a:srgbClr val="FF6699"/>
    <a:srgbClr val="D7FA7E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Grid="0">
      <p:cViewPr>
        <p:scale>
          <a:sx n="132" d="100"/>
          <a:sy n="132" d="100"/>
        </p:scale>
        <p:origin x="-1014" y="-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361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93750"/>
            <a:ext cx="45847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58425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新細明體" pitchFamily="18" charset="-12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新細明體" pitchFamily="18" charset="-12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新細明體" pitchFamily="18" charset="-12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新細明體" pitchFamily="18" charset="-12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698500"/>
            <a:ext cx="5189538" cy="3460750"/>
          </a:xfrm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395788"/>
            <a:ext cx="5130800" cy="4168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85" tIns="46442" rIns="92885" bIns="46442"/>
          <a:lstStyle/>
          <a:p>
            <a:r>
              <a:rPr lang="en-US" altLang="zh-TW" b="1"/>
              <a:t>Teaching Notes</a:t>
            </a:r>
            <a:endParaRPr lang="en-US" altLang="zh-TW"/>
          </a:p>
          <a:p>
            <a:pPr lvl="1"/>
            <a:r>
              <a:rPr lang="en-US" altLang="zh-TW"/>
              <a:t>This slide formally differentiates between the life </a:t>
            </a:r>
            <a:r>
              <a:rPr lang="en-US" altLang="zh-TW" u="sng"/>
              <a:t>cycle</a:t>
            </a:r>
            <a:r>
              <a:rPr lang="en-US" altLang="zh-TW"/>
              <a:t> and a systems development methodology that is used to execute the </a:t>
            </a:r>
            <a:r>
              <a:rPr lang="en-US" altLang="zh-TW" u="sng"/>
              <a:t>development stage</a:t>
            </a:r>
            <a:r>
              <a:rPr lang="en-US" altLang="zh-TW"/>
              <a:t> of the life cycle.</a:t>
            </a:r>
          </a:p>
          <a:p>
            <a:pPr lvl="1"/>
            <a:r>
              <a:rPr lang="en-US" altLang="zh-TW"/>
              <a:t>A common synonym for </a:t>
            </a:r>
            <a:r>
              <a:rPr lang="en-US" altLang="zh-TW">
                <a:latin typeface="Arial"/>
              </a:rPr>
              <a:t>“</a:t>
            </a:r>
            <a:r>
              <a:rPr lang="en-US" altLang="zh-TW"/>
              <a:t>system operation</a:t>
            </a:r>
            <a:r>
              <a:rPr lang="en-US" altLang="zh-TW">
                <a:latin typeface="Arial"/>
              </a:rPr>
              <a:t>”</a:t>
            </a:r>
            <a:r>
              <a:rPr lang="en-US" altLang="zh-TW"/>
              <a:t> is </a:t>
            </a:r>
            <a:r>
              <a:rPr lang="en-US" altLang="zh-TW">
                <a:latin typeface="Arial"/>
              </a:rPr>
              <a:t>“</a:t>
            </a:r>
            <a:r>
              <a:rPr lang="en-US" altLang="zh-TW"/>
              <a:t>production.</a:t>
            </a:r>
            <a:r>
              <a:rPr lang="en-US" altLang="zh-TW">
                <a:latin typeface="Arial"/>
              </a:rPr>
              <a:t>”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081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084263"/>
            <a:ext cx="7924800" cy="8128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522663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6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54138"/>
            <a:ext cx="7623175" cy="1558925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TW" noProof="0" smtClean="0"/>
              <a:t>按一下以編輯母片標題樣式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22663"/>
            <a:ext cx="6553200" cy="15573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TW" noProof="0" smtClean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49900"/>
            <a:ext cx="2895600" cy="406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FEA7-43D3-4FAC-AD83-21773A63BF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0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74E42-30D4-46BC-BEAA-46726B8F49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569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47650"/>
            <a:ext cx="2057400" cy="52022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9800" cy="52022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A551-589B-468E-A2C7-671243CD97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093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1012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22400"/>
            <a:ext cx="4038600" cy="40274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40274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0A4F4-0AA0-41A3-97A4-FD572B0199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1132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1012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22400"/>
            <a:ext cx="4038600" cy="40274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4648200" y="1422400"/>
            <a:ext cx="4038600" cy="4027488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65371-2FE3-4F1E-A6E8-F8852140B7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550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1012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22400"/>
            <a:ext cx="8229600" cy="4027488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4A95-AF92-4AD6-8460-530B4577EF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496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74DCD-306C-4F82-8CFA-5E7FD4FBDA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132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0A55-6C79-41E2-A05B-7A7833801D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814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F9BCC-F259-475F-9BD9-C1C47B51B7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505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16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46728-9FE0-4940-B76B-E57D7998C7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68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66EC6-6B41-4A6F-A1B7-4CA1EC1B88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284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D804-6EC7-4960-952A-C7C347A755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05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2111-4DAA-4DBE-8C37-586A639B8B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346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687E-2E84-4AD4-83E9-19B85E0286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150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96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按一下以編輯母片</a:t>
            </a:r>
          </a:p>
          <a:p>
            <a:pPr lvl="1"/>
            <a:r>
              <a:rPr lang="en-US" altLang="zh-TW" smtClean="0"/>
              <a:t>第二層</a:t>
            </a:r>
          </a:p>
          <a:p>
            <a:pPr lvl="2"/>
            <a:r>
              <a:rPr lang="en-US" altLang="zh-TW" smtClean="0"/>
              <a:t>第三層</a:t>
            </a:r>
          </a:p>
          <a:p>
            <a:pPr lvl="3"/>
            <a:r>
              <a:rPr lang="en-US" altLang="zh-TW" smtClean="0"/>
              <a:t>第四層</a:t>
            </a:r>
          </a:p>
          <a:p>
            <a:pPr lvl="4"/>
            <a:r>
              <a:rPr lang="en-US" altLang="zh-TW" smtClean="0"/>
              <a:t>第五層</a:t>
            </a:r>
          </a:p>
        </p:txBody>
      </p:sp>
      <p:sp>
        <p:nvSpPr>
          <p:cNvPr id="865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549900"/>
            <a:ext cx="2133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+mj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65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554663"/>
            <a:ext cx="2895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+mj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65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549900"/>
            <a:ext cx="2133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6CF1AA05-2C19-4308-BB04-C50AA84523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03200"/>
            <a:ext cx="8229600" cy="541338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54864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chen@ncnu.edu.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tim_brown_urges_designers_to_think_big?language=zh-t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.org.tw/" TargetMode="External"/><Relationship Id="rId2" Type="http://schemas.openxmlformats.org/officeDocument/2006/relationships/hyperlink" Target="http://moodle.ncnu.edu.tw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7dxkIz1Vs" TargetMode="External"/><Relationship Id="rId2" Type="http://schemas.openxmlformats.org/officeDocument/2006/relationships/hyperlink" Target="http://www.youtube.com/watch?v=fW8amMCVAJQ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014.&#21508;&#22283;&#36575;&#39636;&#24037;&#31243;&#24107;&#34218;&#27700;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17679D-4424-4817-BCDB-0CA65327F34A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4063" y="266700"/>
            <a:ext cx="7772400" cy="1708150"/>
          </a:xfrm>
        </p:spPr>
        <p:txBody>
          <a:bodyPr/>
          <a:lstStyle/>
          <a:p>
            <a:pPr eaLnBrk="1" hangingPunct="1"/>
            <a:r>
              <a:rPr lang="en-US" altLang="zh-TW" smtClean="0"/>
              <a:t>Software Engineering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1795463"/>
            <a:ext cx="6400800" cy="1557337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2016/09/12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altLang="zh-TW" dirty="0" smtClean="0"/>
              <a:t>Course Introduction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altLang="zh-TW" dirty="0" smtClean="0"/>
              <a:t>What is S/W Engineering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TW" dirty="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540000" y="3538538"/>
            <a:ext cx="51054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2400" dirty="0">
                <a:latin typeface="Times New Roman" panose="02020603050405020304" pitchFamily="18" charset="0"/>
              </a:rPr>
              <a:t>陳建宏 </a:t>
            </a:r>
            <a:r>
              <a:rPr kumimoji="0" lang="en-US" altLang="zh-TW" sz="2400" dirty="0">
                <a:latin typeface="Times New Roman" panose="02020603050405020304" pitchFamily="18" charset="0"/>
              </a:rPr>
              <a:t>Jian-Hung Chen</a:t>
            </a:r>
            <a:br>
              <a:rPr kumimoji="0" lang="en-US" altLang="zh-TW" sz="2400" dirty="0">
                <a:latin typeface="Times New Roman" panose="02020603050405020304" pitchFamily="18" charset="0"/>
              </a:rPr>
            </a:br>
            <a:r>
              <a:rPr kumimoji="0" lang="en-US" altLang="zh-TW" sz="2400" dirty="0">
                <a:latin typeface="Times New Roman" panose="02020603050405020304" pitchFamily="18" charset="0"/>
              </a:rPr>
              <a:t>E-mail</a:t>
            </a:r>
            <a:r>
              <a:rPr kumimoji="0" lang="zh-TW" altLang="en-US" sz="2400" dirty="0">
                <a:latin typeface="Times New Roman" panose="02020603050405020304" pitchFamily="18" charset="0"/>
              </a:rPr>
              <a:t>：</a:t>
            </a:r>
            <a:r>
              <a:rPr kumimoji="0" lang="en-US" altLang="zh-TW" sz="2400" dirty="0">
                <a:latin typeface="Times New Roman" panose="02020603050405020304" pitchFamily="18" charset="0"/>
                <a:hlinkClick r:id="rId2" tooltip="mailto:jhchen@ncnu.edu.tw"/>
              </a:rPr>
              <a:t>jhchen@ncnu.edu.tw</a:t>
            </a:r>
            <a:r>
              <a:rPr kumimoji="0" lang="en-US" altLang="zh-TW" sz="2400" dirty="0">
                <a:latin typeface="Times New Roman" panose="02020603050405020304" pitchFamily="18" charset="0"/>
              </a:rPr>
              <a:t/>
            </a:r>
            <a:br>
              <a:rPr kumimoji="0" lang="en-US" altLang="zh-TW" sz="2400" dirty="0">
                <a:latin typeface="Times New Roman" panose="02020603050405020304" pitchFamily="18" charset="0"/>
              </a:rPr>
            </a:br>
            <a:r>
              <a:rPr kumimoji="0" lang="zh-TW" altLang="en-US" sz="2400" dirty="0">
                <a:latin typeface="Times New Roman" panose="02020603050405020304" pitchFamily="18" charset="0"/>
              </a:rPr>
              <a:t>暨南大學資管系</a:t>
            </a:r>
            <a:br>
              <a:rPr kumimoji="0" lang="zh-TW" altLang="en-US" sz="2400" dirty="0">
                <a:latin typeface="Times New Roman" panose="02020603050405020304" pitchFamily="18" charset="0"/>
              </a:rPr>
            </a:br>
            <a:r>
              <a:rPr kumimoji="0" lang="zh-TW" altLang="en-US" sz="2400" dirty="0">
                <a:latin typeface="Times New Roman" panose="02020603050405020304" pitchFamily="18" charset="0"/>
              </a:rPr>
              <a:t>管理館 </a:t>
            </a:r>
            <a:r>
              <a:rPr kumimoji="0" lang="en-US" altLang="zh-TW" sz="2400" dirty="0">
                <a:latin typeface="Times New Roman" panose="02020603050405020304" pitchFamily="18" charset="0"/>
              </a:rPr>
              <a:t>5105</a:t>
            </a:r>
            <a:r>
              <a:rPr kumimoji="0" lang="zh-TW" altLang="en-US" sz="2400" dirty="0">
                <a:latin typeface="Times New Roman" panose="02020603050405020304" pitchFamily="18" charset="0"/>
              </a:rPr>
              <a:t>室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 dirty="0">
                <a:latin typeface="Times New Roman" panose="02020603050405020304" pitchFamily="18" charset="0"/>
              </a:rPr>
              <a:t>Office Hour: </a:t>
            </a:r>
            <a:r>
              <a:rPr kumimoji="0" lang="en-US" altLang="zh-TW" sz="2400" dirty="0" smtClean="0">
                <a:latin typeface="Times New Roman" panose="02020603050405020304" pitchFamily="18" charset="0"/>
              </a:rPr>
              <a:t>Tue. </a:t>
            </a:r>
            <a:r>
              <a:rPr kumimoji="0" lang="en-US" altLang="zh-TW" sz="2400" dirty="0">
                <a:latin typeface="Times New Roman" panose="02020603050405020304" pitchFamily="18" charset="0"/>
              </a:rPr>
              <a:t>14:00-16:00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Thinking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Tim Brown 2009 TED </a:t>
            </a:r>
            <a:r>
              <a:rPr lang="en-US" altLang="zh-TW" dirty="0" smtClean="0">
                <a:hlinkClick r:id="rId2"/>
              </a:rPr>
              <a:t>Talk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21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F53B5-D4D3-4DF4-AAFB-D34A2063B392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3065463" y="2205038"/>
            <a:ext cx="625475" cy="1465262"/>
          </a:xfrm>
          <a:prstGeom prst="upArrow">
            <a:avLst>
              <a:gd name="adj1" fmla="val 50000"/>
              <a:gd name="adj2" fmla="val 58566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軟體開發過程的幾個角色</a:t>
            </a:r>
            <a:endParaRPr lang="en-US" altLang="zh-TW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01625" y="1060450"/>
            <a:ext cx="1857375" cy="376238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Scope Definition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01625" y="1595438"/>
            <a:ext cx="1958975" cy="376237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Problem Analysis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01625" y="2081213"/>
            <a:ext cx="1501775" cy="65087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Requirement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      Analysis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287338" y="2863850"/>
            <a:ext cx="1692275" cy="376238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Logical Design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54000" y="3376613"/>
            <a:ext cx="1984375" cy="376237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Decision Analysis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250825" y="3913188"/>
            <a:ext cx="1819275" cy="376237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Physical Design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260350" y="4451350"/>
            <a:ext cx="1692275" cy="65087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Construction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Testing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250825" y="5259388"/>
            <a:ext cx="1501775" cy="65087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Installation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ea typeface="新細明體" panose="02020500000000000000" pitchFamily="18" charset="-120"/>
              </a:rPr>
              <a:t>Delivery</a:t>
            </a:r>
          </a:p>
        </p:txBody>
      </p:sp>
      <p:sp>
        <p:nvSpPr>
          <p:cNvPr id="21517" name="AutoShape 12"/>
          <p:cNvSpPr>
            <a:spLocks noChangeArrowheads="1"/>
          </p:cNvSpPr>
          <p:nvPr/>
        </p:nvSpPr>
        <p:spPr bwMode="auto">
          <a:xfrm>
            <a:off x="2582863" y="1074738"/>
            <a:ext cx="538162" cy="3060700"/>
          </a:xfrm>
          <a:prstGeom prst="upDownArrow">
            <a:avLst>
              <a:gd name="adj1" fmla="val 50000"/>
              <a:gd name="adj2" fmla="val 11374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系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統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分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析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與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計</a:t>
            </a:r>
          </a:p>
        </p:txBody>
      </p:sp>
      <p:sp>
        <p:nvSpPr>
          <p:cNvPr id="21518" name="AutoShape 13"/>
          <p:cNvSpPr>
            <a:spLocks noChangeArrowheads="1"/>
          </p:cNvSpPr>
          <p:nvPr/>
        </p:nvSpPr>
        <p:spPr bwMode="auto">
          <a:xfrm>
            <a:off x="3113088" y="3419475"/>
            <a:ext cx="538162" cy="2117725"/>
          </a:xfrm>
          <a:prstGeom prst="upDownArrow">
            <a:avLst>
              <a:gd name="adj1" fmla="val 50000"/>
              <a:gd name="adj2" fmla="val 7870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軟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體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工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程</a:t>
            </a:r>
          </a:p>
        </p:txBody>
      </p:sp>
      <p:graphicFrame>
        <p:nvGraphicFramePr>
          <p:cNvPr id="949262" name="Group 14"/>
          <p:cNvGraphicFramePr>
            <a:graphicFrameLocks noGrp="1"/>
          </p:cNvGraphicFramePr>
          <p:nvPr>
            <p:ph idx="1"/>
          </p:nvPr>
        </p:nvGraphicFramePr>
        <p:xfrm>
          <a:off x="3941763" y="1450975"/>
          <a:ext cx="4992687" cy="4267202"/>
        </p:xfrm>
        <a:graphic>
          <a:graphicData uri="http://schemas.openxmlformats.org/drawingml/2006/table">
            <a:tbl>
              <a:tblPr/>
              <a:tblGrid>
                <a:gridCol w="2495550"/>
                <a:gridCol w="2497137"/>
              </a:tblGrid>
              <a:tr h="807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角色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任務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使用者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提出需求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系統分析師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將需求轉化為規格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專案經理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確保軟體開發時程與品質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軟體工程師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將規格轉化為程式碼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261A-B90F-45D9-AA70-78931DE5747A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System Life Cycle</a:t>
            </a:r>
          </a:p>
        </p:txBody>
      </p:sp>
      <p:pic>
        <p:nvPicPr>
          <p:cNvPr id="854019" name="Picture 3" descr="whi74173_03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125538"/>
            <a:ext cx="8753475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A68-12F6-454A-BCD7-3DCCA68C7DB3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8455" y="247650"/>
            <a:ext cx="7746022" cy="134395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500" tIns="25400" rIns="63500" bIns="25400">
            <a:spAutoFit/>
          </a:bodyPr>
          <a:lstStyle/>
          <a:p>
            <a:pPr algn="ctr"/>
            <a:r>
              <a:rPr lang="en-US" altLang="zh-TW" dirty="0" smtClean="0"/>
              <a:t>System Development Life Cycle</a:t>
            </a:r>
            <a:br>
              <a:rPr lang="en-US" altLang="zh-TW" dirty="0" smtClean="0"/>
            </a:br>
            <a:r>
              <a:rPr lang="en-US" altLang="zh-TW" dirty="0" smtClean="0"/>
              <a:t>The </a:t>
            </a:r>
            <a:r>
              <a:rPr lang="en-US" altLang="zh-TW" dirty="0"/>
              <a:t>Waterfall Model</a:t>
            </a:r>
          </a:p>
        </p:txBody>
      </p:sp>
      <p:pic>
        <p:nvPicPr>
          <p:cNvPr id="898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1854200"/>
            <a:ext cx="7899400" cy="1689100"/>
          </a:xfrm>
          <a:prstGeom prst="rect">
            <a:avLst/>
          </a:prstGeom>
          <a:solidFill>
            <a:srgbClr val="96E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8052" name="Text Box 4"/>
          <p:cNvSpPr txBox="1">
            <a:spLocks noChangeArrowheads="1"/>
          </p:cNvSpPr>
          <p:nvPr/>
        </p:nvSpPr>
        <p:spPr bwMode="auto">
          <a:xfrm>
            <a:off x="1058863" y="3962400"/>
            <a:ext cx="499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Get things done right at one time …</a:t>
            </a:r>
          </a:p>
        </p:txBody>
      </p:sp>
    </p:spTree>
    <p:extLst>
      <p:ext uri="{BB962C8B-B14F-4D97-AF65-F5344CB8AC3E}">
        <p14:creationId xmlns:p14="http://schemas.microsoft.com/office/powerpoint/2010/main" val="320948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733-1BE1-43FB-854D-DBFD429F9C2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2563"/>
            <a:ext cx="5232400" cy="6000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TW"/>
              <a:t>The Incremental Model</a:t>
            </a:r>
          </a:p>
        </p:txBody>
      </p:sp>
      <p:pic>
        <p:nvPicPr>
          <p:cNvPr id="899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004888"/>
            <a:ext cx="7454900" cy="4292600"/>
          </a:xfrm>
          <a:prstGeom prst="rect">
            <a:avLst/>
          </a:prstGeom>
          <a:solidFill>
            <a:srgbClr val="96E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82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F565-F747-426C-A3E5-FF3E78F57C6D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192088"/>
            <a:ext cx="6750050" cy="533400"/>
          </a:xfrm>
        </p:spPr>
        <p:txBody>
          <a:bodyPr/>
          <a:lstStyle/>
          <a:p>
            <a:r>
              <a:rPr lang="en-US" altLang="zh-TW"/>
              <a:t>The RAD Model</a:t>
            </a:r>
          </a:p>
        </p:txBody>
      </p:sp>
      <p:pic>
        <p:nvPicPr>
          <p:cNvPr id="900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839788"/>
            <a:ext cx="7137400" cy="4686300"/>
          </a:xfrm>
          <a:prstGeom prst="rect">
            <a:avLst/>
          </a:prstGeom>
          <a:solidFill>
            <a:srgbClr val="96E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7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40F-8844-43E3-A451-9AE29FA1C791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2013" y="150813"/>
            <a:ext cx="7594600" cy="6000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r>
              <a:rPr lang="en-US" altLang="zh-TW"/>
              <a:t>Evolutionary Models: Prototyping</a:t>
            </a:r>
          </a:p>
        </p:txBody>
      </p:sp>
      <p:pic>
        <p:nvPicPr>
          <p:cNvPr id="901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938213"/>
            <a:ext cx="4635500" cy="4546600"/>
          </a:xfrm>
          <a:prstGeom prst="rect">
            <a:avLst/>
          </a:prstGeom>
          <a:solidFill>
            <a:srgbClr val="96E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29" name="Rectangle 9"/>
          <p:cNvSpPr>
            <a:spLocks noChangeArrowheads="1"/>
          </p:cNvSpPr>
          <p:nvPr/>
        </p:nvSpPr>
        <p:spPr bwMode="auto">
          <a:xfrm>
            <a:off x="6643688" y="2366963"/>
            <a:ext cx="65087" cy="292100"/>
          </a:xfrm>
          <a:prstGeom prst="rect">
            <a:avLst/>
          </a:prstGeom>
          <a:solidFill>
            <a:srgbClr val="96E3FE"/>
          </a:solidFill>
          <a:ln w="12700">
            <a:solidFill>
              <a:srgbClr val="96E3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97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" y="97536"/>
            <a:ext cx="8875776" cy="950976"/>
          </a:xfrm>
        </p:spPr>
        <p:txBody>
          <a:bodyPr/>
          <a:lstStyle/>
          <a:p>
            <a:r>
              <a:rPr lang="zh-TW" altLang="en-US" dirty="0" smtClean="0"/>
              <a:t>敏捷開發法 </a:t>
            </a:r>
            <a:r>
              <a:rPr lang="en-US" altLang="zh-TW" dirty="0" smtClean="0"/>
              <a:t>(Agile Software Developing)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29" y="790638"/>
            <a:ext cx="8286750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1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E68-4746-4D30-A9BC-B6D52B5BD31A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169863"/>
            <a:ext cx="8116887" cy="533400"/>
          </a:xfrm>
        </p:spPr>
        <p:txBody>
          <a:bodyPr/>
          <a:lstStyle/>
          <a:p>
            <a:r>
              <a:rPr lang="en-US" altLang="zh-TW"/>
              <a:t>Extreme Programming (XP)</a:t>
            </a:r>
          </a:p>
        </p:txBody>
      </p:sp>
      <p:pic>
        <p:nvPicPr>
          <p:cNvPr id="913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725488"/>
            <a:ext cx="61849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7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敏捷開發法需要成熟的工程師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溝通能力</a:t>
            </a:r>
            <a:r>
              <a:rPr lang="en-US" altLang="zh-TW" dirty="0" smtClean="0"/>
              <a:t>:</a:t>
            </a:r>
            <a:r>
              <a:rPr lang="zh-TW" altLang="en-US" dirty="0" smtClean="0"/>
              <a:t> 跨組合作專題</a:t>
            </a:r>
            <a:endParaRPr lang="en-US" altLang="zh-TW" dirty="0" smtClean="0"/>
          </a:p>
          <a:p>
            <a:r>
              <a:rPr lang="zh-TW" altLang="en-US" dirty="0" smtClean="0"/>
              <a:t>設計能力</a:t>
            </a:r>
            <a:r>
              <a:rPr lang="en-US" altLang="zh-TW" dirty="0" smtClean="0"/>
              <a:t>:</a:t>
            </a:r>
            <a:r>
              <a:rPr lang="zh-TW" altLang="en-US" dirty="0" smtClean="0"/>
              <a:t> 課堂與作業演練</a:t>
            </a:r>
            <a:endParaRPr lang="en-US" altLang="zh-TW" dirty="0" smtClean="0"/>
          </a:p>
          <a:p>
            <a:r>
              <a:rPr lang="zh-TW" altLang="en-US" dirty="0" smtClean="0"/>
              <a:t>開發能力</a:t>
            </a:r>
            <a:r>
              <a:rPr lang="en-US" altLang="zh-TW" dirty="0" smtClean="0"/>
              <a:t>:</a:t>
            </a:r>
            <a:r>
              <a:rPr lang="zh-TW" altLang="en-US" dirty="0" smtClean="0"/>
              <a:t> 網頁程式設計，</a:t>
            </a:r>
            <a:r>
              <a:rPr lang="en-US" altLang="zh-TW" dirty="0" smtClean="0"/>
              <a:t>App</a:t>
            </a:r>
            <a:r>
              <a:rPr lang="zh-TW" altLang="en-US" dirty="0" smtClean="0"/>
              <a:t>開發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課程目標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讓每一位同學都有能力自己寫一個小系統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讓每一位同學都</a:t>
            </a:r>
            <a:r>
              <a:rPr lang="zh-TW" altLang="en-US" dirty="0" smtClean="0"/>
              <a:t>有能力跟別人合寫系統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80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表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949" y="963508"/>
            <a:ext cx="3884577" cy="501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科技之島找不到軟體工程師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084881"/>
            <a:ext cx="5292671" cy="4365007"/>
          </a:xfrm>
        </p:spPr>
        <p:txBody>
          <a:bodyPr/>
          <a:lstStyle/>
          <a:p>
            <a:r>
              <a:rPr lang="zh-TW" altLang="en-US" dirty="0" smtClean="0"/>
              <a:t>軟體工程類職務，工作機會數量從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年成長</a:t>
            </a:r>
            <a:r>
              <a:rPr lang="en-US" altLang="zh-TW" dirty="0" smtClean="0"/>
              <a:t>71.6</a:t>
            </a:r>
            <a:r>
              <a:rPr lang="zh-TW" altLang="en-US" dirty="0" smtClean="0"/>
              <a:t>％，</a:t>
            </a:r>
            <a:r>
              <a:rPr lang="zh-TW" altLang="en-US" dirty="0"/>
              <a:t>但求職者僅僅</a:t>
            </a:r>
            <a:r>
              <a:rPr lang="zh-TW" altLang="en-US" dirty="0" smtClean="0"/>
              <a:t>成長</a:t>
            </a:r>
            <a:r>
              <a:rPr lang="en-US" altLang="zh-TW" dirty="0" smtClean="0"/>
              <a:t>17.9</a:t>
            </a:r>
            <a:r>
              <a:rPr lang="zh-TW" altLang="en-US" dirty="0" smtClean="0"/>
              <a:t>％；每人</a:t>
            </a:r>
            <a:r>
              <a:rPr lang="zh-TW" altLang="en-US" dirty="0"/>
              <a:t>平均工作機會</a:t>
            </a:r>
            <a:r>
              <a:rPr lang="zh-TW" altLang="en-US" dirty="0" smtClean="0"/>
              <a:t>從</a:t>
            </a:r>
            <a:r>
              <a:rPr lang="en-US" altLang="zh-TW" dirty="0" smtClean="0"/>
              <a:t>2.2</a:t>
            </a:r>
            <a:r>
              <a:rPr lang="zh-TW" altLang="en-US" dirty="0" smtClean="0"/>
              <a:t>增加到</a:t>
            </a:r>
            <a:r>
              <a:rPr lang="en-US" altLang="zh-TW" dirty="0" smtClean="0"/>
              <a:t>3.2</a:t>
            </a:r>
          </a:p>
          <a:p>
            <a:r>
              <a:rPr lang="zh-TW" altLang="en-US" dirty="0" smtClean="0"/>
              <a:t>最短缺</a:t>
            </a:r>
            <a:r>
              <a:rPr lang="zh-TW" altLang="en-US" dirty="0"/>
              <a:t>的是軟體工程師，</a:t>
            </a:r>
            <a:r>
              <a:rPr lang="zh-TW" altLang="en-US" dirty="0" smtClean="0"/>
              <a:t>平均四</a:t>
            </a:r>
            <a:r>
              <a:rPr lang="zh-TW" altLang="en-US" dirty="0"/>
              <a:t>個職缺搶</a:t>
            </a:r>
            <a:r>
              <a:rPr lang="zh-TW" altLang="en-US" dirty="0" smtClean="0"/>
              <a:t>一人；</a:t>
            </a:r>
            <a:r>
              <a:rPr lang="en-US" altLang="zh-TW" dirty="0"/>
              <a:t>Internet</a:t>
            </a:r>
            <a:r>
              <a:rPr lang="zh-TW" altLang="en-US" dirty="0"/>
              <a:t>程式設計師更達到五個職缺搶一人。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90739" y="561428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羅之盈 </a:t>
            </a:r>
            <a:r>
              <a:rPr lang="en-US" altLang="zh-TW" dirty="0"/>
              <a:t>2015-10-13 </a:t>
            </a:r>
            <a:r>
              <a:rPr lang="zh-TW" altLang="en-US" dirty="0"/>
              <a:t>天下雜誌</a:t>
            </a:r>
            <a:r>
              <a:rPr lang="en-US" altLang="zh-TW" dirty="0"/>
              <a:t>583</a:t>
            </a:r>
            <a:r>
              <a:rPr lang="zh-TW" altLang="en-US" dirty="0"/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1833575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3378" b="1"/>
              <a:t>課程架構</a:t>
            </a:r>
          </a:p>
        </p:txBody>
      </p:sp>
      <p:sp>
        <p:nvSpPr>
          <p:cNvPr id="22531" name="Text Box 20"/>
          <p:cNvSpPr txBox="1">
            <a:spLocks noChangeArrowheads="1"/>
          </p:cNvSpPr>
          <p:nvPr/>
        </p:nvSpPr>
        <p:spPr bwMode="auto">
          <a:xfrm>
            <a:off x="8359775" y="3175"/>
            <a:ext cx="3889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825500" y="762000"/>
            <a:ext cx="22860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18A4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660066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zh-TW" altLang="en-US" sz="2133" smtClean="0">
                <a:latin typeface="標楷體" panose="03000509000000000000" pitchFamily="65" charset="-120"/>
                <a:ea typeface="標楷體" panose="03000509000000000000" pitchFamily="65" charset="-120"/>
              </a:rPr>
              <a:t>總目標：</a:t>
            </a:r>
            <a:r>
              <a:rPr lang="en-US" altLang="zh-TW" sz="2133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133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133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提供專業資訊管理知識與實務</a:t>
            </a:r>
          </a:p>
          <a:p>
            <a:pPr marL="0" lvl="1">
              <a:buClr>
                <a:schemeClr val="accent1"/>
              </a:buClr>
              <a:buSzPct val="75000"/>
              <a:buFontTx/>
              <a:buNone/>
              <a:defRPr/>
            </a:pPr>
            <a:r>
              <a:rPr lang="zh-TW" altLang="en-US" sz="1956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課程設計方向：</a:t>
            </a:r>
            <a:r>
              <a:rPr lang="en-US" altLang="zh-TW" sz="1956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956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956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資訊技術 </a:t>
            </a:r>
            <a:r>
              <a:rPr lang="en-US" altLang="zh-TW" sz="1956" smtClean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zh-TW" altLang="en-US" sz="1956" smtClean="0">
                <a:latin typeface="標楷體" panose="03000509000000000000" pitchFamily="65" charset="-120"/>
                <a:ea typeface="標楷體" panose="03000509000000000000" pitchFamily="65" charset="-120"/>
              </a:rPr>
              <a:t>企業管理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 rot="10800000">
            <a:off x="3003032" y="4684634"/>
            <a:ext cx="4096455" cy="448733"/>
          </a:xfrm>
          <a:custGeom>
            <a:avLst/>
            <a:gdLst>
              <a:gd name="G0" fmla="+- 4528 0 0"/>
              <a:gd name="G1" fmla="+- 21600 0 4528"/>
              <a:gd name="G2" fmla="*/ 4528 1 2"/>
              <a:gd name="G3" fmla="+- 21600 0 G2"/>
              <a:gd name="G4" fmla="+/ 4528 21600 2"/>
              <a:gd name="G5" fmla="+/ G1 0 2"/>
              <a:gd name="G6" fmla="*/ 21600 21600 4528"/>
              <a:gd name="G7" fmla="*/ G6 1 2"/>
              <a:gd name="G8" fmla="+- 21600 0 G7"/>
              <a:gd name="G9" fmla="*/ 21600 1 2"/>
              <a:gd name="G10" fmla="+- 4528 0 G9"/>
              <a:gd name="G11" fmla="?: G10 G8 0"/>
              <a:gd name="G12" fmla="?: G10 G7 21600"/>
              <a:gd name="T0" fmla="*/ 19336 w 21600"/>
              <a:gd name="T1" fmla="*/ 10800 h 21600"/>
              <a:gd name="T2" fmla="*/ 10800 w 21600"/>
              <a:gd name="T3" fmla="*/ 21600 h 21600"/>
              <a:gd name="T4" fmla="*/ 2264 w 21600"/>
              <a:gd name="T5" fmla="*/ 10800 h 21600"/>
              <a:gd name="T6" fmla="*/ 10800 w 21600"/>
              <a:gd name="T7" fmla="*/ 0 h 21600"/>
              <a:gd name="T8" fmla="*/ 4064 w 21600"/>
              <a:gd name="T9" fmla="*/ 4064 h 21600"/>
              <a:gd name="T10" fmla="*/ 17536 w 21600"/>
              <a:gd name="T11" fmla="*/ 175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528" y="21600"/>
                </a:lnTo>
                <a:lnTo>
                  <a:pt x="1707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zh-TW" altLang="en-US" dirty="0" smtClean="0">
                <a:ea typeface="新細明體" pitchFamily="18" charset="-120"/>
              </a:rPr>
              <a:t>院專業必修課程 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835588" y="4172401"/>
            <a:ext cx="2450924" cy="512233"/>
          </a:xfrm>
          <a:prstGeom prst="rect">
            <a:avLst/>
          </a:prstGeom>
          <a:solidFill>
            <a:srgbClr val="7030A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zh-TW" altLang="en-US" dirty="0" smtClean="0">
                <a:solidFill>
                  <a:schemeClr val="bg1"/>
                </a:solidFill>
                <a:ea typeface="新細明體" pitchFamily="18" charset="-120"/>
              </a:rPr>
              <a:t>系專業必修課程</a:t>
            </a:r>
            <a:endParaRPr lang="en-US" altLang="zh-TW" dirty="0" smtClean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3157266" y="952486"/>
            <a:ext cx="3514468" cy="979130"/>
          </a:xfrm>
          <a:prstGeom prst="triangle">
            <a:avLst>
              <a:gd name="adj" fmla="val 50734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zh-TW" altLang="en-US" sz="2133" b="1" dirty="0">
                <a:solidFill>
                  <a:srgbClr val="FFFFFF"/>
                </a:solidFill>
                <a:ea typeface="新細明體" pitchFamily="18" charset="-120"/>
              </a:rPr>
              <a:t>系專業選修 </a:t>
            </a:r>
            <a:endParaRPr lang="en-US" altLang="zh-TW" sz="2133" b="1" dirty="0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066203" y="1931616"/>
            <a:ext cx="550333" cy="1601807"/>
          </a:xfrm>
          <a:prstGeom prst="rect">
            <a:avLst/>
          </a:prstGeom>
          <a:solidFill>
            <a:srgbClr val="CCFF99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zh-TW" altLang="en-US" smtClean="0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654636" y="1931616"/>
            <a:ext cx="551745" cy="1601807"/>
          </a:xfrm>
          <a:prstGeom prst="rect">
            <a:avLst/>
          </a:prstGeom>
          <a:solidFill>
            <a:srgbClr val="CCFF99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zh-TW" altLang="en-US" smtClean="0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219081" y="1931616"/>
            <a:ext cx="550333" cy="1601807"/>
          </a:xfrm>
          <a:prstGeom prst="rect">
            <a:avLst/>
          </a:prstGeom>
          <a:solidFill>
            <a:srgbClr val="CCFF99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zh-TW" altLang="en-US" smtClean="0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027499" y="3574705"/>
            <a:ext cx="175101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zh-TW" altLang="en-US" dirty="0" smtClean="0">
                <a:ea typeface="新細明體" pitchFamily="18" charset="-120"/>
              </a:rPr>
              <a:t>系專業次領域</a:t>
            </a: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zh-TW" altLang="en-US" dirty="0" smtClean="0">
                <a:ea typeface="新細明體" pitchFamily="18" charset="-120"/>
              </a:rPr>
              <a:t>必修 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2554" name="Text Box 12"/>
          <p:cNvSpPr txBox="1">
            <a:spLocks noChangeArrowheads="1"/>
          </p:cNvSpPr>
          <p:nvPr/>
        </p:nvSpPr>
        <p:spPr bwMode="auto">
          <a:xfrm>
            <a:off x="4108450" y="2058988"/>
            <a:ext cx="4318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/>
              <a:t>管理決策次領域</a:t>
            </a:r>
            <a:r>
              <a:rPr lang="zh-TW" altLang="en-US" sz="160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22555" name="Text Box 13"/>
          <p:cNvSpPr txBox="1">
            <a:spLocks noChangeArrowheads="1"/>
          </p:cNvSpPr>
          <p:nvPr/>
        </p:nvSpPr>
        <p:spPr bwMode="auto">
          <a:xfrm>
            <a:off x="4684713" y="2058988"/>
            <a:ext cx="430212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/>
              <a:t>技術研發次領域</a:t>
            </a:r>
          </a:p>
        </p:txBody>
      </p:sp>
      <p:sp>
        <p:nvSpPr>
          <p:cNvPr id="22556" name="Text Box 14"/>
          <p:cNvSpPr txBox="1">
            <a:spLocks noChangeArrowheads="1"/>
          </p:cNvSpPr>
          <p:nvPr/>
        </p:nvSpPr>
        <p:spPr bwMode="auto">
          <a:xfrm>
            <a:off x="5259388" y="2058988"/>
            <a:ext cx="4318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/>
              <a:t>系統整合次領域</a:t>
            </a:r>
          </a:p>
        </p:txBody>
      </p:sp>
      <p:sp>
        <p:nvSpPr>
          <p:cNvPr id="70675" name="AutoShape 19"/>
          <p:cNvSpPr>
            <a:spLocks noChangeArrowheads="1"/>
          </p:cNvSpPr>
          <p:nvPr/>
        </p:nvSpPr>
        <p:spPr bwMode="auto">
          <a:xfrm rot="10800000">
            <a:off x="1594743" y="5147734"/>
            <a:ext cx="6976533" cy="615244"/>
          </a:xfrm>
          <a:custGeom>
            <a:avLst/>
            <a:gdLst>
              <a:gd name="G0" fmla="+- 4528 0 0"/>
              <a:gd name="G1" fmla="+- 21600 0 4528"/>
              <a:gd name="G2" fmla="*/ 4528 1 2"/>
              <a:gd name="G3" fmla="+- 21600 0 G2"/>
              <a:gd name="G4" fmla="+/ 4528 21600 2"/>
              <a:gd name="G5" fmla="+/ G1 0 2"/>
              <a:gd name="G6" fmla="*/ 21600 21600 4528"/>
              <a:gd name="G7" fmla="*/ G6 1 2"/>
              <a:gd name="G8" fmla="+- 21600 0 G7"/>
              <a:gd name="G9" fmla="*/ 21600 1 2"/>
              <a:gd name="G10" fmla="+- 4528 0 G9"/>
              <a:gd name="G11" fmla="?: G10 G8 0"/>
              <a:gd name="G12" fmla="?: G10 G7 21600"/>
              <a:gd name="T0" fmla="*/ 19336 w 21600"/>
              <a:gd name="T1" fmla="*/ 10800 h 21600"/>
              <a:gd name="T2" fmla="*/ 10800 w 21600"/>
              <a:gd name="T3" fmla="*/ 21600 h 21600"/>
              <a:gd name="T4" fmla="*/ 2264 w 21600"/>
              <a:gd name="T5" fmla="*/ 10800 h 21600"/>
              <a:gd name="T6" fmla="*/ 10800 w 21600"/>
              <a:gd name="T7" fmla="*/ 0 h 21600"/>
              <a:gd name="T8" fmla="*/ 4064 w 21600"/>
              <a:gd name="T9" fmla="*/ 4064 h 21600"/>
              <a:gd name="T10" fmla="*/ 17536 w 21600"/>
              <a:gd name="T11" fmla="*/ 175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528" y="21600"/>
                </a:lnTo>
                <a:lnTo>
                  <a:pt x="1707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zh-TW" altLang="en-US" dirty="0" smtClean="0">
                <a:ea typeface="新細明體" pitchFamily="18" charset="-120"/>
              </a:rPr>
              <a:t>校必修 </a:t>
            </a:r>
            <a:r>
              <a:rPr lang="en-US" altLang="zh-TW" dirty="0" smtClean="0">
                <a:ea typeface="新細明體" pitchFamily="18" charset="-120"/>
              </a:rPr>
              <a:t>&amp; </a:t>
            </a:r>
            <a:r>
              <a:rPr lang="zh-TW" altLang="en-US" dirty="0" smtClean="0">
                <a:ea typeface="新細明體" pitchFamily="18" charset="-120"/>
              </a:rPr>
              <a:t>通識課程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" name="向右箭號 1"/>
          <p:cNvSpPr>
            <a:spLocks noChangeArrowheads="1"/>
          </p:cNvSpPr>
          <p:nvPr/>
        </p:nvSpPr>
        <p:spPr bwMode="auto">
          <a:xfrm>
            <a:off x="2014538" y="3851275"/>
            <a:ext cx="1600200" cy="725488"/>
          </a:xfrm>
          <a:prstGeom prst="rightArrow">
            <a:avLst>
              <a:gd name="adj1" fmla="val 50000"/>
              <a:gd name="adj2" fmla="val 499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SA&amp;D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sp>
        <p:nvSpPr>
          <p:cNvPr id="22561" name="矩形 2"/>
          <p:cNvSpPr>
            <a:spLocks noChangeArrowheads="1"/>
          </p:cNvSpPr>
          <p:nvPr/>
        </p:nvSpPr>
        <p:spPr bwMode="auto">
          <a:xfrm>
            <a:off x="101600" y="3975100"/>
            <a:ext cx="1423988" cy="492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Database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sp>
        <p:nvSpPr>
          <p:cNvPr id="22562" name="矩形 22"/>
          <p:cNvSpPr>
            <a:spLocks noChangeArrowheads="1"/>
          </p:cNvSpPr>
          <p:nvPr/>
        </p:nvSpPr>
        <p:spPr bwMode="auto">
          <a:xfrm>
            <a:off x="2554288" y="2740025"/>
            <a:ext cx="1423987" cy="492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ea typeface="新細明體" panose="02020500000000000000" pitchFamily="18" charset="-120"/>
              </a:rPr>
              <a:t>軟體工程</a:t>
            </a:r>
          </a:p>
        </p:txBody>
      </p:sp>
      <p:sp>
        <p:nvSpPr>
          <p:cNvPr id="22563" name="矩形 23"/>
          <p:cNvSpPr>
            <a:spLocks noChangeArrowheads="1"/>
          </p:cNvSpPr>
          <p:nvPr/>
        </p:nvSpPr>
        <p:spPr bwMode="auto">
          <a:xfrm>
            <a:off x="111125" y="3086100"/>
            <a:ext cx="1843088" cy="492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ea typeface="新細明體" panose="02020500000000000000" pitchFamily="18" charset="-120"/>
              </a:rPr>
              <a:t>網頁程式設計</a:t>
            </a:r>
          </a:p>
        </p:txBody>
      </p:sp>
      <p:cxnSp>
        <p:nvCxnSpPr>
          <p:cNvPr id="22564" name="直線單箭頭接點 4"/>
          <p:cNvCxnSpPr>
            <a:cxnSpLocks noChangeShapeType="1"/>
            <a:stCxn id="22561" idx="3"/>
            <a:endCxn id="2" idx="1"/>
          </p:cNvCxnSpPr>
          <p:nvPr/>
        </p:nvCxnSpPr>
        <p:spPr bwMode="auto">
          <a:xfrm flipV="1">
            <a:off x="1525588" y="4213225"/>
            <a:ext cx="4889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5" name="直線單箭頭接點 27"/>
          <p:cNvCxnSpPr>
            <a:cxnSpLocks noChangeShapeType="1"/>
            <a:stCxn id="2" idx="0"/>
            <a:endCxn id="22562" idx="2"/>
          </p:cNvCxnSpPr>
          <p:nvPr/>
        </p:nvCxnSpPr>
        <p:spPr bwMode="auto">
          <a:xfrm flipV="1">
            <a:off x="3252788" y="3232150"/>
            <a:ext cx="14287" cy="619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6" name="直線單箭頭接點 30"/>
          <p:cNvCxnSpPr>
            <a:cxnSpLocks noChangeShapeType="1"/>
            <a:stCxn id="22563" idx="3"/>
            <a:endCxn id="22562" idx="1"/>
          </p:cNvCxnSpPr>
          <p:nvPr/>
        </p:nvCxnSpPr>
        <p:spPr bwMode="auto">
          <a:xfrm flipV="1">
            <a:off x="1954213" y="2986088"/>
            <a:ext cx="600075" cy="346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67" name="矩形 2"/>
          <p:cNvSpPr>
            <a:spLocks noChangeArrowheads="1"/>
          </p:cNvSpPr>
          <p:nvPr/>
        </p:nvSpPr>
        <p:spPr bwMode="auto">
          <a:xfrm>
            <a:off x="133350" y="4886325"/>
            <a:ext cx="1425575" cy="4937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ea typeface="新細明體" panose="02020500000000000000" pitchFamily="18" charset="-120"/>
              </a:rPr>
              <a:t>程設</a:t>
            </a:r>
            <a:r>
              <a:rPr lang="en-US" altLang="zh-TW" sz="1800" b="1">
                <a:ea typeface="新細明體" panose="02020500000000000000" pitchFamily="18" charset="-120"/>
              </a:rPr>
              <a:t>/</a:t>
            </a:r>
            <a:r>
              <a:rPr lang="zh-TW" altLang="en-US" sz="1800" b="1">
                <a:ea typeface="新細明體" panose="02020500000000000000" pitchFamily="18" charset="-120"/>
              </a:rPr>
              <a:t>資演</a:t>
            </a:r>
          </a:p>
        </p:txBody>
      </p:sp>
      <p:cxnSp>
        <p:nvCxnSpPr>
          <p:cNvPr id="22568" name="直線單箭頭接點 4"/>
          <p:cNvCxnSpPr>
            <a:cxnSpLocks noChangeShapeType="1"/>
            <a:stCxn id="22567" idx="0"/>
            <a:endCxn id="22561" idx="2"/>
          </p:cNvCxnSpPr>
          <p:nvPr/>
        </p:nvCxnSpPr>
        <p:spPr bwMode="auto">
          <a:xfrm flipH="1" flipV="1">
            <a:off x="814388" y="4467225"/>
            <a:ext cx="3175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9" name="直線單箭頭接點 4"/>
          <p:cNvCxnSpPr>
            <a:cxnSpLocks noChangeShapeType="1"/>
            <a:stCxn id="22570" idx="0"/>
          </p:cNvCxnSpPr>
          <p:nvPr/>
        </p:nvCxnSpPr>
        <p:spPr bwMode="auto">
          <a:xfrm flipV="1">
            <a:off x="2460625" y="4422775"/>
            <a:ext cx="161925" cy="41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70" name="矩形 2"/>
          <p:cNvSpPr>
            <a:spLocks noChangeArrowheads="1"/>
          </p:cNvSpPr>
          <p:nvPr/>
        </p:nvSpPr>
        <p:spPr bwMode="auto">
          <a:xfrm>
            <a:off x="1749425" y="4838700"/>
            <a:ext cx="1423988" cy="6746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ea typeface="新細明體" panose="02020500000000000000" pitchFamily="18" charset="-120"/>
              </a:rPr>
              <a:t>計概</a:t>
            </a:r>
            <a:r>
              <a:rPr lang="en-US" altLang="zh-TW" sz="1800" b="1">
                <a:ea typeface="新細明體" panose="02020500000000000000" pitchFamily="18" charset="-120"/>
              </a:rPr>
              <a:t>/</a:t>
            </a:r>
            <a:r>
              <a:rPr lang="zh-TW" altLang="en-US" sz="1800" b="1">
                <a:ea typeface="新細明體" panose="02020500000000000000" pitchFamily="18" charset="-120"/>
              </a:rPr>
              <a:t>計組</a:t>
            </a:r>
            <a:r>
              <a:rPr lang="en-US" altLang="zh-TW" sz="1800" b="1">
                <a:ea typeface="新細明體" panose="02020500000000000000" pitchFamily="18" charset="-120"/>
              </a:rPr>
              <a:t>/</a:t>
            </a:r>
            <a:r>
              <a:rPr lang="zh-TW" altLang="en-US" sz="1800" b="1">
                <a:ea typeface="新細明體" panose="02020500000000000000" pitchFamily="18" charset="-120"/>
              </a:rPr>
              <a:t>網路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8AFA1-8897-49AA-8743-A87B6DB13FBD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本課程涵蓋內容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7872"/>
            <a:ext cx="8229600" cy="494842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Object-Oriented Systems Design</a:t>
            </a:r>
          </a:p>
          <a:p>
            <a:pPr eaLnBrk="1" hangingPunct="1"/>
            <a:r>
              <a:rPr lang="en-US" altLang="zh-TW" dirty="0" smtClean="0"/>
              <a:t>UML Modeling</a:t>
            </a:r>
          </a:p>
          <a:p>
            <a:pPr eaLnBrk="1" hangingPunct="1"/>
            <a:r>
              <a:rPr lang="en-US" altLang="zh-TW" dirty="0" smtClean="0"/>
              <a:t>Software Development Project Management</a:t>
            </a:r>
          </a:p>
          <a:p>
            <a:pPr eaLnBrk="1" hangingPunct="1"/>
            <a:r>
              <a:rPr lang="en-US" altLang="zh-TW" dirty="0" smtClean="0"/>
              <a:t>Software Quality Assurance &amp; Testing</a:t>
            </a:r>
          </a:p>
          <a:p>
            <a:pPr eaLnBrk="1" hangingPunct="1"/>
            <a:r>
              <a:rPr lang="en-US" altLang="zh-TW" dirty="0" smtClean="0"/>
              <a:t>Version Control System (Subversion or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Web Programming</a:t>
            </a:r>
          </a:p>
          <a:p>
            <a:pPr lvl="1" eaLnBrk="1" hangingPunct="1"/>
            <a:r>
              <a:rPr lang="en-US" altLang="zh-TW" dirty="0" smtClean="0"/>
              <a:t>Server Side Programming (PHP, 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err="1" smtClean="0"/>
              <a:t>Javascript</a:t>
            </a:r>
            <a:r>
              <a:rPr lang="en-US" altLang="zh-TW" dirty="0" smtClean="0"/>
              <a:t> frameworks (jQuery, etc.)</a:t>
            </a:r>
          </a:p>
          <a:p>
            <a:pPr eaLnBrk="1" hangingPunct="1"/>
            <a:r>
              <a:rPr lang="en-US" altLang="zh-TW" dirty="0" smtClean="0"/>
              <a:t>Cordova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上課形式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 半翻轉模式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34719"/>
            <a:ext cx="8229600" cy="4908141"/>
          </a:xfrm>
        </p:spPr>
        <p:txBody>
          <a:bodyPr/>
          <a:lstStyle/>
          <a:p>
            <a:r>
              <a:rPr lang="zh-TW" altLang="en-US" dirty="0" smtClean="0"/>
              <a:t>上機課 </a:t>
            </a:r>
            <a:r>
              <a:rPr lang="en-US" altLang="zh-TW" dirty="0" smtClean="0"/>
              <a:t>(4~6 weeks)</a:t>
            </a:r>
          </a:p>
          <a:p>
            <a:pPr lvl="1"/>
            <a:r>
              <a:rPr lang="zh-TW" altLang="en-US" dirty="0" smtClean="0"/>
              <a:t>請自備筆電，隨</a:t>
            </a:r>
            <a:r>
              <a:rPr lang="zh-TW" altLang="en-US" dirty="0"/>
              <a:t>堂練習與</a:t>
            </a:r>
            <a:r>
              <a:rPr lang="zh-TW" altLang="en-US" dirty="0" smtClean="0"/>
              <a:t>演練</a:t>
            </a:r>
            <a:endParaRPr lang="en-US" altLang="zh-TW" dirty="0" smtClean="0"/>
          </a:p>
          <a:p>
            <a:pPr lvl="1"/>
            <a:r>
              <a:rPr lang="zh-TW" altLang="en-US" dirty="0"/>
              <a:t>漸進</a:t>
            </a:r>
            <a:r>
              <a:rPr lang="zh-TW" altLang="en-US" dirty="0" smtClean="0"/>
              <a:t>式實作一個簡易系統，作為期中考之考題</a:t>
            </a:r>
            <a:endParaRPr lang="en-US" altLang="zh-TW" dirty="0" smtClean="0"/>
          </a:p>
          <a:p>
            <a:r>
              <a:rPr lang="zh-TW" altLang="en-US" dirty="0" smtClean="0"/>
              <a:t>課堂課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課堂前半段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 課程內容重點講授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後半段進行隨堂演練或進度報告，提問等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每周安排各</a:t>
            </a:r>
            <a:r>
              <a:rPr lang="zh-TW" altLang="en-US" dirty="0"/>
              <a:t>組</a:t>
            </a:r>
            <a:r>
              <a:rPr lang="zh-TW" altLang="en-US" dirty="0" smtClean="0"/>
              <a:t>輪流做專案進度報告</a:t>
            </a:r>
            <a:endParaRPr lang="en-US" altLang="zh-TW" dirty="0" smtClean="0"/>
          </a:p>
          <a:p>
            <a:r>
              <a:rPr lang="zh-TW" altLang="en-US" dirty="0" smtClean="0"/>
              <a:t>軟工聯盟種子教師工作坊 </a:t>
            </a:r>
            <a:r>
              <a:rPr lang="en-US" altLang="zh-TW" dirty="0" smtClean="0"/>
              <a:t>(0 ~ 4 weeks)</a:t>
            </a:r>
          </a:p>
          <a:p>
            <a:pPr lvl="1"/>
            <a:r>
              <a:rPr lang="zh-TW" altLang="en-US" dirty="0" smtClean="0"/>
              <a:t>已申請教育部種子教師資源，若</a:t>
            </a:r>
            <a:r>
              <a:rPr lang="zh-TW" altLang="en-US" dirty="0"/>
              <a:t>獲</a:t>
            </a:r>
            <a:r>
              <a:rPr lang="zh-TW" altLang="en-US" dirty="0" smtClean="0"/>
              <a:t>通過，會有一或兩個周六進行工作坊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39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FD46C4-A537-49CE-B1CD-D02FF2CC947D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36320"/>
            <a:ext cx="8229600" cy="44135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3200" dirty="0" smtClean="0"/>
              <a:t>Mid-term Exam (25%) 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800" dirty="0" smtClean="0"/>
              <a:t>自備筆電上機考</a:t>
            </a:r>
            <a:endParaRPr lang="en-US" altLang="zh-TW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3200" dirty="0" smtClean="0"/>
              <a:t>Group Projects (50%)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800" dirty="0" smtClean="0"/>
              <a:t>團隊成績</a:t>
            </a:r>
            <a:endParaRPr lang="en-US" altLang="zh-TW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800" dirty="0" smtClean="0"/>
              <a:t>跨組互評</a:t>
            </a:r>
            <a:endParaRPr lang="en-US" altLang="zh-TW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800" dirty="0" smtClean="0"/>
              <a:t>組內互評</a:t>
            </a:r>
            <a:endParaRPr lang="en-US" altLang="zh-TW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3200" dirty="0" smtClean="0"/>
              <a:t>Assignments, exercises, and class participation (25%)</a:t>
            </a:r>
          </a:p>
          <a:p>
            <a:pPr eaLnBrk="1" hangingPunct="1">
              <a:lnSpc>
                <a:spcPct val="80000"/>
              </a:lnSpc>
            </a:pP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endParaRPr lang="en-US" altLang="zh-TW" sz="2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13E434-AA09-4F85-AD6B-F949775C630C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Group Projects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5226"/>
            <a:ext cx="8229600" cy="4906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實際進行一項軟體開發專案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開發環境</a:t>
            </a:r>
            <a:r>
              <a:rPr lang="en-US" altLang="zh-TW" dirty="0" smtClean="0"/>
              <a:t>: (as Suggested)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開發標的</a:t>
            </a:r>
            <a:r>
              <a:rPr lang="en-US" altLang="zh-TW" dirty="0" smtClean="0"/>
              <a:t>: </a:t>
            </a:r>
            <a:r>
              <a:rPr lang="zh-TW" altLang="en-US" dirty="0" smtClean="0"/>
              <a:t>多組合作開發資訊系統</a:t>
            </a:r>
            <a:r>
              <a:rPr lang="en-US" altLang="zh-TW" dirty="0" smtClean="0"/>
              <a:t>(</a:t>
            </a:r>
            <a:r>
              <a:rPr lang="zh-TW" altLang="en-US" dirty="0" smtClean="0"/>
              <a:t>主題後續公布</a:t>
            </a:r>
            <a:r>
              <a:rPr lang="en-US" altLang="zh-TW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進行方式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分組進行</a:t>
            </a:r>
            <a:r>
              <a:rPr lang="en-US" altLang="zh-TW" dirty="0" smtClean="0"/>
              <a:t>:</a:t>
            </a:r>
            <a:r>
              <a:rPr lang="zh-TW" altLang="en-US" dirty="0" smtClean="0"/>
              <a:t> 預計</a:t>
            </a:r>
            <a:r>
              <a:rPr lang="en-US" altLang="zh-TW" dirty="0" smtClean="0"/>
              <a:t>3</a:t>
            </a:r>
            <a:r>
              <a:rPr lang="zh-TW" altLang="en-US" dirty="0" smtClean="0"/>
              <a:t>人一小組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隨機分組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，並認養系統一個模組進行設計、開發、</a:t>
            </a:r>
            <a:r>
              <a:rPr lang="zh-TW" altLang="en-US" dirty="0"/>
              <a:t>測試、整合、上線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TA</a:t>
            </a:r>
            <a:r>
              <a:rPr lang="zh-TW" altLang="en-US" dirty="0" smtClean="0"/>
              <a:t>隨機將小組配對成團隊，以團隊為單位進行開發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學期中會隨機將小組中一人抽出大風吹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/>
              <a:t>學期中會隨機</a:t>
            </a:r>
            <a:r>
              <a:rPr lang="zh-TW" altLang="en-US" dirty="0" smtClean="0"/>
              <a:t>將團隊配對大風吹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使用</a:t>
            </a:r>
            <a:r>
              <a:rPr lang="en-US" altLang="zh-TW" dirty="0" err="1" smtClean="0"/>
              <a:t>Github</a:t>
            </a:r>
            <a:r>
              <a:rPr lang="zh-TW" altLang="en-US" dirty="0" smtClean="0"/>
              <a:t>平台進行程式碼管理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C371B0-4400-4672-A4B2-661DB4E4CDC0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Course Website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http://moodle.ncnu.edu.tw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Slides &amp; handouts will be posted to the course website before or after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Assignments should be handed in though the course website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Please check the website regularly for latest announcements and updates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ea typeface="新細明體" panose="02020500000000000000" pitchFamily="18" charset="-120"/>
              </a:rPr>
              <a:t>軟體工程聯盟網站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  <a:hlinkClick r:id="rId3"/>
              </a:rPr>
              <a:t>http://www.sec.org.tw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58065C-57B1-4D1F-8DA9-4727D0C1E383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English Session (optional)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Part of the class may be taught in English (TBD)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English during classes are STRONGLY encouraged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English in Assignments/Exams are STRONGLY encouraged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82DFCB-E4BA-43CE-B393-EA8A5C1E1EDF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本門課需要的程式技能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PHP </a:t>
            </a:r>
            <a:r>
              <a:rPr lang="zh-TW" altLang="en-US" dirty="0" smtClean="0"/>
              <a:t>語法</a:t>
            </a:r>
          </a:p>
          <a:p>
            <a:pPr eaLnBrk="1" hangingPunct="1"/>
            <a:r>
              <a:rPr lang="en-US" altLang="zh-TW" dirty="0" smtClean="0"/>
              <a:t>SQL</a:t>
            </a:r>
            <a:r>
              <a:rPr lang="zh-TW" altLang="en-US" dirty="0" smtClean="0"/>
              <a:t>與</a:t>
            </a:r>
            <a:r>
              <a:rPr lang="en-US" altLang="zh-TW" dirty="0" smtClean="0"/>
              <a:t>Database</a:t>
            </a:r>
            <a:r>
              <a:rPr lang="zh-TW" altLang="en-US" dirty="0" smtClean="0"/>
              <a:t>之應用</a:t>
            </a:r>
          </a:p>
          <a:p>
            <a:pPr eaLnBrk="1" hangingPunct="1"/>
            <a:r>
              <a:rPr lang="en-US" altLang="zh-TW" dirty="0" smtClean="0"/>
              <a:t>Java Script</a:t>
            </a:r>
          </a:p>
          <a:p>
            <a:pPr eaLnBrk="1" hangingPunct="1"/>
            <a:r>
              <a:rPr lang="en-US" altLang="zh-TW" dirty="0" smtClean="0"/>
              <a:t>HTML/CSS</a:t>
            </a:r>
          </a:p>
          <a:p>
            <a:pPr eaLnBrk="1" hangingPunct="1"/>
            <a:r>
              <a:rPr lang="en-US" altLang="zh-TW" dirty="0" smtClean="0"/>
              <a:t>Android App development (Optional)</a:t>
            </a:r>
            <a:endParaRPr lang="zh-TW" altLang="en-US" dirty="0" smtClean="0"/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3D625-F119-4B0C-9109-227FA80C42C9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本校校訓：誠樸弘毅、務本致用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3300" smtClean="0"/>
              <a:t>學生八大基本素養與核心能力：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一</a:t>
            </a:r>
            <a:r>
              <a:rPr lang="en-US" altLang="zh-TW" sz="2900" smtClean="0"/>
              <a:t>) </a:t>
            </a:r>
            <a:r>
              <a:rPr lang="zh-TW" altLang="en-US" sz="2900" smtClean="0"/>
              <a:t>道德思辨與實踐能力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二</a:t>
            </a:r>
            <a:r>
              <a:rPr lang="en-US" altLang="zh-TW" sz="2900" smtClean="0"/>
              <a:t>) </a:t>
            </a:r>
            <a:r>
              <a:rPr lang="zh-TW" altLang="en-US" sz="2900" smtClean="0"/>
              <a:t>人際溝通與表達能力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三</a:t>
            </a:r>
            <a:r>
              <a:rPr lang="en-US" altLang="zh-TW" sz="2900" smtClean="0"/>
              <a:t>) </a:t>
            </a:r>
            <a:r>
              <a:rPr lang="zh-TW" altLang="en-US" sz="2900" smtClean="0"/>
              <a:t>獨立思考與創新能力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四</a:t>
            </a:r>
            <a:r>
              <a:rPr lang="en-US" altLang="zh-TW" sz="2900" smtClean="0"/>
              <a:t>) </a:t>
            </a:r>
            <a:r>
              <a:rPr lang="zh-TW" altLang="en-US" sz="2900" smtClean="0"/>
              <a:t>人文關懷與藝術涵養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五</a:t>
            </a:r>
            <a:r>
              <a:rPr lang="en-US" altLang="zh-TW" sz="2900" smtClean="0"/>
              <a:t>) </a:t>
            </a:r>
            <a:r>
              <a:rPr lang="zh-TW" altLang="en-US" sz="2900" smtClean="0"/>
              <a:t>專業知識與數位能力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六</a:t>
            </a:r>
            <a:r>
              <a:rPr lang="en-US" altLang="zh-TW" sz="2900" smtClean="0"/>
              <a:t>) </a:t>
            </a:r>
            <a:r>
              <a:rPr lang="zh-TW" altLang="en-US" sz="2900" smtClean="0"/>
              <a:t>團隊合作與樂業倫理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七</a:t>
            </a:r>
            <a:r>
              <a:rPr lang="en-US" altLang="zh-TW" sz="2900" smtClean="0"/>
              <a:t>) </a:t>
            </a:r>
            <a:r>
              <a:rPr lang="zh-TW" altLang="en-US" sz="2900" smtClean="0"/>
              <a:t>全球視野與尊重多元文化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900" smtClean="0"/>
              <a:t>(</a:t>
            </a:r>
            <a:r>
              <a:rPr lang="zh-TW" altLang="en-US" sz="2900" smtClean="0"/>
              <a:t>八</a:t>
            </a:r>
            <a:r>
              <a:rPr lang="en-US" altLang="zh-TW" sz="2900" smtClean="0"/>
              <a:t>) </a:t>
            </a:r>
            <a:r>
              <a:rPr lang="zh-TW" altLang="en-US" sz="2900" smtClean="0"/>
              <a:t>社區參與與公民責任</a:t>
            </a:r>
          </a:p>
          <a:p>
            <a:pPr eaLnBrk="1" hangingPunct="1">
              <a:lnSpc>
                <a:spcPct val="80000"/>
              </a:lnSpc>
            </a:pPr>
            <a:endParaRPr lang="zh-TW" alt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資訊管理學系 學士班</a:t>
            </a:r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>
          <a:xfrm>
            <a:off x="457200" y="1081088"/>
            <a:ext cx="8229600" cy="4468812"/>
          </a:xfrm>
        </p:spPr>
        <p:txBody>
          <a:bodyPr/>
          <a:lstStyle/>
          <a:p>
            <a:r>
              <a:rPr lang="zh-TW" altLang="en-US" smtClean="0"/>
              <a:t>教育目標</a:t>
            </a:r>
          </a:p>
          <a:p>
            <a:r>
              <a:rPr lang="zh-TW" altLang="en-US" smtClean="0"/>
              <a:t>    培育結合理論與實務的專業人才。</a:t>
            </a:r>
          </a:p>
          <a:p>
            <a:r>
              <a:rPr lang="zh-TW" altLang="en-US" smtClean="0"/>
              <a:t>    培養國際觀及在地關懷人才。</a:t>
            </a:r>
          </a:p>
          <a:p>
            <a:r>
              <a:rPr lang="zh-TW" altLang="en-US" smtClean="0"/>
              <a:t>    培養資管領域研發潛力。</a:t>
            </a:r>
          </a:p>
          <a:p>
            <a:r>
              <a:rPr lang="zh-TW" altLang="en-US" smtClean="0"/>
              <a:t>學生核心能力</a:t>
            </a:r>
          </a:p>
          <a:p>
            <a:r>
              <a:rPr lang="zh-TW" altLang="en-US" smtClean="0"/>
              <a:t>    管理決策能力</a:t>
            </a:r>
            <a:endParaRPr lang="en-US" altLang="zh-TW" smtClean="0"/>
          </a:p>
          <a:p>
            <a:r>
              <a:rPr lang="en-US" altLang="zh-TW" smtClean="0"/>
              <a:t>    </a:t>
            </a:r>
            <a:r>
              <a:rPr lang="zh-TW" altLang="en-US" smtClean="0"/>
              <a:t>團隊合作與溝通協調能力</a:t>
            </a:r>
            <a:endParaRPr lang="en-US" altLang="zh-TW" smtClean="0"/>
          </a:p>
          <a:p>
            <a:r>
              <a:rPr lang="en-US" altLang="zh-TW" smtClean="0"/>
              <a:t>    </a:t>
            </a:r>
            <a:r>
              <a:rPr lang="zh-TW" altLang="en-US" smtClean="0"/>
              <a:t>資訊技術應用與創新能力</a:t>
            </a:r>
            <a:endParaRPr lang="en-US" altLang="zh-TW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7B9A5D9-F062-4501-8F49-31DE15C41A56}" type="slidenum">
              <a:rPr kumimoji="0" lang="en-US" altLang="zh-TW" smtClean="0">
                <a:latin typeface="Garamond" panose="02020404030301010803" pitchFamily="18" charset="0"/>
              </a:rPr>
              <a:pPr/>
              <a:t>29</a:t>
            </a:fld>
            <a:endParaRPr kumimoji="0" lang="en-US" altLang="zh-TW" smtClean="0">
              <a:latin typeface="Garamond" panose="02020404030301010803" pitchFamily="18" charset="0"/>
            </a:endParaRPr>
          </a:p>
        </p:txBody>
      </p:sp>
      <p:pic>
        <p:nvPicPr>
          <p:cNvPr id="34821" name="Picture 2" descr="http://coursemap.ncnu.edu.tw/images/HaveA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68775"/>
            <a:ext cx="6731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" descr="http://coursemap.ncnu.edu.tw/images/HaveA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4743450"/>
            <a:ext cx="6731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2050" name="Picture 2" descr="表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48" y="1511085"/>
            <a:ext cx="3734480" cy="340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表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9" y="351197"/>
            <a:ext cx="4240024" cy="54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4664990" y="5594932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羅之盈 </a:t>
            </a:r>
            <a:r>
              <a:rPr lang="en-US" altLang="zh-TW" dirty="0"/>
              <a:t>2015-10-13 </a:t>
            </a:r>
            <a:r>
              <a:rPr lang="zh-TW" altLang="en-US" dirty="0"/>
              <a:t>天下雜誌</a:t>
            </a:r>
            <a:r>
              <a:rPr lang="en-US" altLang="zh-TW" dirty="0"/>
              <a:t>583</a:t>
            </a:r>
            <a:r>
              <a:rPr lang="zh-TW" altLang="en-US" dirty="0"/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3217803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smtClean="0"/>
              <a:t>Leadership Lessons from a Dancing Guy</a:t>
            </a:r>
            <a:endParaRPr lang="zh-TW" altLang="en-US" sz="3600" smtClean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TW" dirty="0" smtClean="0">
                <a:hlinkClick r:id="rId2"/>
              </a:rPr>
              <a:t>http://www.youtube.com/watch?v=fW8amMCVAJQ</a:t>
            </a:r>
            <a:endParaRPr lang="en-GB" altLang="zh-TW" dirty="0" smtClean="0"/>
          </a:p>
          <a:p>
            <a:r>
              <a:rPr lang="en-GB" altLang="zh-TW" dirty="0" smtClean="0">
                <a:hlinkClick r:id="rId3"/>
              </a:rPr>
              <a:t>https://www.youtube.com/watch?v=nU7dxkIz1Vs</a:t>
            </a:r>
            <a:endParaRPr lang="en-GB" altLang="zh-TW" dirty="0" smtClean="0"/>
          </a:p>
          <a:p>
            <a:r>
              <a:rPr lang="en-US" altLang="zh-TW" dirty="0" smtClean="0"/>
              <a:t>Leader? </a:t>
            </a:r>
          </a:p>
          <a:p>
            <a:r>
              <a:rPr lang="en-US" altLang="zh-TW" dirty="0" smtClean="0"/>
              <a:t>Followers</a:t>
            </a:r>
            <a:r>
              <a:rPr lang="zh-TW" altLang="en-US" dirty="0"/>
              <a:t> </a:t>
            </a:r>
            <a:r>
              <a:rPr lang="en-US" altLang="zh-TW" dirty="0" smtClean="0"/>
              <a:t>and First Followers</a:t>
            </a:r>
            <a:endParaRPr lang="zh-TW" altLang="en-US" dirty="0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66234B-A77C-4CAC-A09A-D8DB81332291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52F5C1-E582-48CE-9FFA-10E35B0F7075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Questions?</a:t>
            </a:r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各國軟體工程師的年薪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 action="ppaction://hlinkfile"/>
              </a:rPr>
              <a:t>Click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49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8E8994-6211-4413-94FB-A6AC09F4791E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企業外包大趨勢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9417"/>
            <a:ext cx="8229600" cy="47196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趨勢一：追求降低成本　地球被抹平人才相互取代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 smtClean="0"/>
              <a:t>路透社將公司</a:t>
            </a:r>
            <a:r>
              <a:rPr lang="en-US" altLang="zh-TW" sz="2400" dirty="0" smtClean="0"/>
              <a:t>IT</a:t>
            </a:r>
            <a:r>
              <a:rPr lang="zh-TW" altLang="en-US" sz="2400" dirty="0" smtClean="0"/>
              <a:t>部門連人外包，挪移給</a:t>
            </a:r>
            <a:r>
              <a:rPr lang="en-US" altLang="zh-TW" sz="2400" dirty="0" smtClean="0"/>
              <a:t>IBM</a:t>
            </a:r>
            <a:r>
              <a:rPr lang="zh-TW" altLang="en-US" sz="2400" dirty="0" smtClean="0"/>
              <a:t>再派遣回來。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趨勢二：增加營運績效　企業任何部門皆可能移出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/>
              <a:t>報稅、軟體設計、電腦斷層掃描傳到印度去判讀</a:t>
            </a:r>
            <a:endParaRPr lang="en-US" altLang="zh-TW" sz="2400" dirty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/>
              <a:t>客服中心最易取代，英語客服移到印度菲律賓，華語移到中國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/>
              <a:t>已有銀行將催收帳款、開發業務，外包給中國的客服中心，只留下核心的信用卡服務。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趨勢三</a:t>
            </a:r>
            <a:r>
              <a:rPr lang="en-US" altLang="zh-TW" sz="2400" dirty="0" smtClean="0"/>
              <a:t>︰</a:t>
            </a:r>
            <a:r>
              <a:rPr lang="zh-TW" altLang="en-US" sz="2400" dirty="0" smtClean="0"/>
              <a:t>外包產業興起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 smtClean="0"/>
              <a:t>不分高階低階，連總經理也可外包，行政人員飯碗不保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NIKE </a:t>
            </a:r>
            <a:r>
              <a:rPr lang="zh-TW" altLang="en-US" sz="2400" dirty="0"/>
              <a:t>所有業務包含研發都外包，只留核心</a:t>
            </a:r>
            <a:r>
              <a:rPr lang="en-US" altLang="zh-TW" sz="2400" dirty="0"/>
              <a:t>--</a:t>
            </a:r>
            <a:r>
              <a:rPr lang="zh-TW" altLang="en-US" sz="2400" dirty="0"/>
              <a:t>品牌經營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/>
              <a:t>坊間出現祕書服務業者，企業主可以不用再請祕書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趨勢四：人員派遣當道　企業不願再「養著」員工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dirty="0"/>
              <a:t>企業不願長期雇用員工，而只在需要時利用派遣解決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附加價值</a:t>
            </a:r>
            <a:r>
              <a:rPr lang="zh-TW" altLang="en-US" dirty="0"/>
              <a:t>跑</a:t>
            </a:r>
            <a:r>
              <a:rPr lang="zh-TW" altLang="en-US" dirty="0" smtClean="0"/>
              <a:t>到哪裡去了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3250" name="Picture 2" descr="http://blogs-images.forbes.com/timworstall/files/2011/12/iP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" y="1260475"/>
            <a:ext cx="7107936" cy="474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http://blogs-images.forbes.com/timworstall/files/2011/12/ipho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53" y="1334351"/>
            <a:ext cx="7242048" cy="476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10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IoT</a:t>
            </a:r>
            <a:r>
              <a:rPr lang="zh-TW" altLang="en-US" dirty="0" smtClean="0"/>
              <a:t>、大數據帶來的機會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IoT</a:t>
            </a:r>
            <a:r>
              <a:rPr lang="en-US" altLang="zh-TW" dirty="0" smtClean="0"/>
              <a:t>: </a:t>
            </a:r>
            <a:r>
              <a:rPr lang="zh-TW" altLang="en-US" dirty="0" smtClean="0"/>
              <a:t>人的網路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物的網路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zh-TW" altLang="en-US" dirty="0" smtClean="0">
                <a:sym typeface="Wingdings" panose="05000000000000000000" pitchFamily="2" charset="2"/>
              </a:rPr>
              <a:t>軟硬體整合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zh-TW" altLang="en-US" dirty="0" smtClean="0">
                <a:sym typeface="Wingdings" panose="05000000000000000000" pitchFamily="2" charset="2"/>
              </a:rPr>
              <a:t>自動化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自主化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 smtClean="0"/>
              <a:t>數據</a:t>
            </a:r>
            <a:r>
              <a:rPr lang="en-US" altLang="zh-TW" dirty="0" smtClean="0"/>
              <a:t>?</a:t>
            </a:r>
            <a:r>
              <a:rPr lang="zh-TW" altLang="en-US" dirty="0" smtClean="0"/>
              <a:t> 大數據</a:t>
            </a:r>
            <a:r>
              <a:rPr lang="en-US" altLang="zh-TW" dirty="0" smtClean="0"/>
              <a:t>?!</a:t>
            </a:r>
          </a:p>
          <a:p>
            <a:pPr lvl="1"/>
            <a:r>
              <a:rPr lang="zh-TW" altLang="en-US" dirty="0" smtClean="0"/>
              <a:t>巧幹  </a:t>
            </a:r>
            <a:r>
              <a:rPr lang="en-US" altLang="zh-TW" dirty="0" smtClean="0"/>
              <a:t>vs. </a:t>
            </a:r>
            <a:r>
              <a:rPr lang="zh-TW" altLang="en-US" dirty="0" smtClean="0"/>
              <a:t>硬幹</a:t>
            </a:r>
            <a:endParaRPr lang="en-US" altLang="zh-TW" dirty="0" smtClean="0"/>
          </a:p>
          <a:p>
            <a:pPr lvl="1"/>
            <a:r>
              <a:rPr lang="zh-TW" altLang="en-US" dirty="0"/>
              <a:t>以專業為</a:t>
            </a:r>
            <a:r>
              <a:rPr lang="zh-TW" altLang="en-US" dirty="0" smtClean="0"/>
              <a:t>起點  </a:t>
            </a:r>
            <a:r>
              <a:rPr lang="en-US" altLang="zh-TW" dirty="0" smtClean="0"/>
              <a:t>vs. </a:t>
            </a:r>
            <a:r>
              <a:rPr lang="zh-TW" altLang="en-US" dirty="0" smtClean="0"/>
              <a:t>讓數據說話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優勢</a:t>
            </a:r>
            <a:r>
              <a:rPr lang="en-US" altLang="zh-TW" dirty="0" smtClean="0"/>
              <a:t>:</a:t>
            </a:r>
            <a:r>
              <a:rPr lang="zh-TW" altLang="en-US" dirty="0" smtClean="0"/>
              <a:t> 擁有資料，擁有分析能力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74DCD-306C-4F82-8CFA-5E7FD4FBDA1B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8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3BA6B8-C4F5-4311-8F88-FA2A9082E827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你要在那裡建立競爭力</a:t>
            </a:r>
            <a:r>
              <a:rPr lang="en-US" altLang="zh-TW" smtClean="0"/>
              <a:t>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2400"/>
            <a:ext cx="3721100" cy="4027488"/>
          </a:xfrm>
        </p:spPr>
        <p:txBody>
          <a:bodyPr/>
          <a:lstStyle/>
          <a:p>
            <a:pPr eaLnBrk="1" hangingPunct="1"/>
            <a:r>
              <a:rPr lang="zh-TW" altLang="en-US" smtClean="0"/>
              <a:t>創造問題</a:t>
            </a:r>
            <a:r>
              <a:rPr lang="en-US" altLang="zh-TW" smtClean="0"/>
              <a:t>(</a:t>
            </a:r>
            <a:r>
              <a:rPr lang="zh-TW" altLang="en-US" smtClean="0"/>
              <a:t>洞燭機先</a:t>
            </a:r>
            <a:r>
              <a:rPr lang="en-US" altLang="zh-TW" smtClean="0"/>
              <a:t>)</a:t>
            </a:r>
          </a:p>
          <a:p>
            <a:pPr lvl="1" eaLnBrk="1" hangingPunct="1"/>
            <a:r>
              <a:rPr lang="zh-TW" altLang="en-US" smtClean="0"/>
              <a:t>不願面對的真相</a:t>
            </a:r>
          </a:p>
          <a:p>
            <a:pPr eaLnBrk="1" hangingPunct="1"/>
            <a:r>
              <a:rPr lang="zh-TW" altLang="en-US" smtClean="0"/>
              <a:t>定義問題</a:t>
            </a:r>
            <a:r>
              <a:rPr lang="en-US" altLang="zh-TW" smtClean="0"/>
              <a:t>(</a:t>
            </a:r>
            <a:r>
              <a:rPr lang="zh-TW" altLang="en-US" smtClean="0"/>
              <a:t>辨症</a:t>
            </a:r>
            <a:r>
              <a:rPr lang="en-US" altLang="zh-TW" smtClean="0"/>
              <a:t>)</a:t>
            </a:r>
          </a:p>
          <a:p>
            <a:pPr lvl="1" eaLnBrk="1" hangingPunct="1"/>
            <a:r>
              <a:rPr lang="zh-TW" altLang="en-US" smtClean="0"/>
              <a:t>大樓電梯</a:t>
            </a:r>
          </a:p>
          <a:p>
            <a:pPr eaLnBrk="1" hangingPunct="1"/>
            <a:r>
              <a:rPr lang="zh-TW" altLang="en-US" smtClean="0"/>
              <a:t>設計解法</a:t>
            </a:r>
            <a:r>
              <a:rPr lang="en-US" altLang="zh-TW" smtClean="0"/>
              <a:t>(</a:t>
            </a:r>
            <a:r>
              <a:rPr lang="zh-TW" altLang="en-US" smtClean="0"/>
              <a:t>下處方</a:t>
            </a:r>
            <a:r>
              <a:rPr lang="en-US" altLang="zh-TW" smtClean="0"/>
              <a:t>)</a:t>
            </a:r>
          </a:p>
          <a:p>
            <a:pPr eaLnBrk="1" hangingPunct="1"/>
            <a:r>
              <a:rPr lang="zh-TW" altLang="en-US" smtClean="0"/>
              <a:t>推動解法</a:t>
            </a:r>
            <a:r>
              <a:rPr lang="en-US" altLang="zh-TW" smtClean="0"/>
              <a:t>(PM)</a:t>
            </a:r>
          </a:p>
          <a:p>
            <a:pPr eaLnBrk="1" hangingPunct="1"/>
            <a:r>
              <a:rPr lang="zh-TW" altLang="en-US" smtClean="0"/>
              <a:t>執行解法</a:t>
            </a:r>
            <a:r>
              <a:rPr lang="en-US" altLang="zh-TW" smtClean="0"/>
              <a:t>(</a:t>
            </a:r>
            <a:r>
              <a:rPr lang="zh-TW" altLang="en-US" smtClean="0"/>
              <a:t>工程師</a:t>
            </a:r>
            <a:r>
              <a:rPr lang="en-US" altLang="zh-TW" smtClean="0"/>
              <a:t>)</a:t>
            </a:r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 rot="10800000">
            <a:off x="5197475" y="1357313"/>
            <a:ext cx="3173413" cy="3763962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/>
              <a:t>附加價值</a:t>
            </a:r>
            <a:endParaRPr lang="en-US" altLang="zh-TW" sz="3200" dirty="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76238" y="2543175"/>
            <a:ext cx="4333875" cy="1492250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rgbClr val="0000CC"/>
                </a:solidFill>
                <a:ea typeface="新細明體" panose="02020500000000000000" pitchFamily="18" charset="-120"/>
              </a:rPr>
              <a:t>系統分析</a:t>
            </a:r>
            <a:endParaRPr lang="en-US" altLang="zh-TW" sz="1800">
              <a:solidFill>
                <a:srgbClr val="0000CC"/>
              </a:solidFill>
              <a:ea typeface="新細明體" panose="02020500000000000000" pitchFamily="18" charset="-12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522288" y="3444875"/>
            <a:ext cx="4572000" cy="17240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ea typeface="新細明體" panose="02020500000000000000" pitchFamily="18" charset="-120"/>
              </a:rPr>
              <a:t>軟體工程</a:t>
            </a:r>
            <a:endParaRPr lang="en-US" altLang="zh-TW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188913" y="1162050"/>
            <a:ext cx="4130675" cy="1839913"/>
          </a:xfrm>
          <a:prstGeom prst="rect">
            <a:avLst/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rgbClr val="009900"/>
                </a:solidFill>
                <a:ea typeface="新細明體" panose="02020500000000000000" pitchFamily="18" charset="-120"/>
              </a:rPr>
              <a:t>系統思考</a:t>
            </a:r>
          </a:p>
        </p:txBody>
      </p:sp>
      <p:sp>
        <p:nvSpPr>
          <p:cNvPr id="11273" name="文字方塊 1"/>
          <p:cNvSpPr txBox="1">
            <a:spLocks noChangeArrowheads="1"/>
          </p:cNvSpPr>
          <p:nvPr/>
        </p:nvSpPr>
        <p:spPr bwMode="auto">
          <a:xfrm>
            <a:off x="6116638" y="4332288"/>
            <a:ext cx="1556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Programmer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sp>
        <p:nvSpPr>
          <p:cNvPr id="11274" name="文字方塊 2"/>
          <p:cNvSpPr txBox="1">
            <a:spLocks noChangeArrowheads="1"/>
          </p:cNvSpPr>
          <p:nvPr/>
        </p:nvSpPr>
        <p:spPr bwMode="auto">
          <a:xfrm>
            <a:off x="5389967" y="2817297"/>
            <a:ext cx="101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ea typeface="新細明體" panose="02020500000000000000" pitchFamily="18" charset="-120"/>
              </a:rPr>
              <a:t>Analyst</a:t>
            </a:r>
            <a:endParaRPr lang="zh-TW" altLang="en-US" sz="1800" b="1" dirty="0">
              <a:ea typeface="新細明體" panose="02020500000000000000" pitchFamily="18" charset="-120"/>
            </a:endParaRPr>
          </a:p>
        </p:txBody>
      </p:sp>
      <p:sp>
        <p:nvSpPr>
          <p:cNvPr id="11275" name="文字方塊 3"/>
          <p:cNvSpPr txBox="1">
            <a:spLocks noChangeArrowheads="1"/>
          </p:cNvSpPr>
          <p:nvPr/>
        </p:nvSpPr>
        <p:spPr bwMode="auto">
          <a:xfrm>
            <a:off x="6296025" y="1525588"/>
            <a:ext cx="117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ea typeface="新細明體" panose="02020500000000000000" pitchFamily="18" charset="-120"/>
              </a:rPr>
              <a:t>Designer</a:t>
            </a:r>
            <a:endParaRPr lang="zh-TW" altLang="en-US" sz="1800" b="1" dirty="0">
              <a:ea typeface="新細明體" panose="02020500000000000000" pitchFamily="18" charset="-120"/>
            </a:endParaRPr>
          </a:p>
        </p:txBody>
      </p:sp>
      <p:sp>
        <p:nvSpPr>
          <p:cNvPr id="11276" name="文字方塊 12"/>
          <p:cNvSpPr txBox="1">
            <a:spLocks noChangeArrowheads="1"/>
          </p:cNvSpPr>
          <p:nvPr/>
        </p:nvSpPr>
        <p:spPr bwMode="auto">
          <a:xfrm>
            <a:off x="6901319" y="3432933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ea typeface="新細明體" panose="02020500000000000000" pitchFamily="18" charset="-120"/>
              </a:rPr>
              <a:t>Manager</a:t>
            </a:r>
            <a:endParaRPr lang="zh-TW" altLang="en-US" sz="1800" b="1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6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下一個世代的軟體人才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台灣缺會寫程式的人，台灣更缺「知道軟體能夠做什麼」的人。國外稱這種人叫做「組織者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能掌握需求</a:t>
            </a:r>
            <a:r>
              <a:rPr lang="zh-TW" altLang="en-US" dirty="0" smtClean="0"/>
              <a:t>，知道</a:t>
            </a:r>
            <a:r>
              <a:rPr lang="zh-TW" altLang="en-US" dirty="0" smtClean="0"/>
              <a:t>硬體能做什麼、軟體能做什麼，有想法、知道怎麼把它組織成一個能夠解決人們需求的答案</a:t>
            </a:r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D5C31-F82C-4CF6-BF49-FC73BF42443B}" type="slidenum">
              <a:rPr kumimoji="0" lang="en-US" altLang="zh-TW" sz="1200" smtClean="0">
                <a:latin typeface="Garamond" panose="02020404030301010803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200" smtClean="0">
              <a:latin typeface="Garamond" panose="02020404030301010803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1439" y="4688483"/>
            <a:ext cx="85411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From Programmer to Designer</a:t>
            </a:r>
            <a:endParaRPr lang="zh-TW" alt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7225</TotalTime>
  <Words>1092</Words>
  <Application>Microsoft Office PowerPoint</Application>
  <PresentationFormat>自訂</PresentationFormat>
  <Paragraphs>239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Edge</vt:lpstr>
      <vt:lpstr>Software Engineering</vt:lpstr>
      <vt:lpstr>科技之島找不到軟體工程師</vt:lpstr>
      <vt:lpstr>PowerPoint 簡報</vt:lpstr>
      <vt:lpstr>各國軟體工程師的年薪</vt:lpstr>
      <vt:lpstr>企業外包大趨勢</vt:lpstr>
      <vt:lpstr>附加價值跑到哪裡去了?</vt:lpstr>
      <vt:lpstr>IoT、大數據帶來的機會</vt:lpstr>
      <vt:lpstr>你要在那裡建立競爭力?</vt:lpstr>
      <vt:lpstr>下一個世代的軟體人才</vt:lpstr>
      <vt:lpstr>Design Thinking</vt:lpstr>
      <vt:lpstr>軟體開發過程的幾個角色</vt:lpstr>
      <vt:lpstr>A System Life Cycle</vt:lpstr>
      <vt:lpstr>System Development Life Cycle The Waterfall Model</vt:lpstr>
      <vt:lpstr>The Incremental Model</vt:lpstr>
      <vt:lpstr>The RAD Model</vt:lpstr>
      <vt:lpstr>Evolutionary Models: Prototyping</vt:lpstr>
      <vt:lpstr>敏捷開發法 (Agile Software Developing)</vt:lpstr>
      <vt:lpstr>Extreme Programming (XP)</vt:lpstr>
      <vt:lpstr>敏捷開發法需要成熟的工程師</vt:lpstr>
      <vt:lpstr>課程架構</vt:lpstr>
      <vt:lpstr>本課程涵蓋內容</vt:lpstr>
      <vt:lpstr>上課形式: 半翻轉模式</vt:lpstr>
      <vt:lpstr>Grading</vt:lpstr>
      <vt:lpstr>Group Projects</vt:lpstr>
      <vt:lpstr>Course Website</vt:lpstr>
      <vt:lpstr>English Session (optional)</vt:lpstr>
      <vt:lpstr>本門課需要的程式技能</vt:lpstr>
      <vt:lpstr>本校校訓：誠樸弘毅、務本致用</vt:lpstr>
      <vt:lpstr>資訊管理學系 學士班</vt:lpstr>
      <vt:lpstr>Leadership Lessons from a Dancing Guy</vt:lpstr>
      <vt:lpstr>Questions?</vt:lpstr>
    </vt:vector>
  </TitlesOfParts>
  <Company>RSP&amp;A,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Transparency Masters for Software Engineering: A Practitioner's Approach, 4/e</dc:title>
  <dc:creator>Roger Pressman</dc:creator>
  <cp:lastModifiedBy>buddhist</cp:lastModifiedBy>
  <cp:revision>197</cp:revision>
  <dcterms:created xsi:type="dcterms:W3CDTF">2000-03-07T00:57:40Z</dcterms:created>
  <dcterms:modified xsi:type="dcterms:W3CDTF">2016-09-12T01:04:40Z</dcterms:modified>
</cp:coreProperties>
</file>