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Lst>
  <p:sldSz cy="6858000" cx="12192000"/>
  <p:notesSz cx="6669075" cy="9928225"/>
  <p:embeddedFontLst>
    <p:embeddedFont>
      <p:font typeface="Arimo"/>
      <p:regular r:id="rId80"/>
      <p:bold r:id="rId81"/>
      <p:italic r:id="rId82"/>
      <p:boldItalic r:id="rId83"/>
    </p:embeddedFont>
    <p:embeddedFont>
      <p:font typeface="Tahoma"/>
      <p:regular r:id="rId84"/>
      <p:bold r:id="rId8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19C98B1D-524F-4916-9E73-F3BB453CDA0C}">
  <a:tblStyle styleId="{19C98B1D-524F-4916-9E73-F3BB453CDA0C}" styleName="Table_0"/>
  <a:tblStyle styleId="{864F760D-5C9D-42F0-9127-A2E314506433}" styleName="Table_1">
    <a:wholeTbl>
      <a:tcTxStyle b="off" i="off">
        <a:font>
          <a:latin typeface="Trebuchet MS"/>
          <a:ea typeface="Trebuchet MS"/>
          <a:cs typeface="Trebuchet MS"/>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E8ECF4"/>
          </a:solidFill>
        </a:fill>
      </a:tcStyle>
    </a:wholeTbl>
    <a:band1H>
      <a:tcStyle>
        <a:fill>
          <a:solidFill>
            <a:srgbClr val="CFD7E7"/>
          </a:solidFill>
        </a:fill>
      </a:tcStyle>
    </a:band1H>
    <a:band1V>
      <a:tcStyle>
        <a:fill>
          <a:solidFill>
            <a:srgbClr val="CFD7E7"/>
          </a:solidFill>
        </a:fill>
      </a:tcStyle>
    </a:band1V>
    <a:lastCol>
      <a:tcTxStyle b="on" i="off">
        <a:font>
          <a:latin typeface="Trebuchet MS"/>
          <a:ea typeface="Trebuchet MS"/>
          <a:cs typeface="Trebuchet MS"/>
        </a:font>
        <a:schemeClr val="lt1"/>
      </a:tcTxStyle>
      <a:tcStyle>
        <a:fill>
          <a:solidFill>
            <a:schemeClr val="accent1"/>
          </a:solidFill>
        </a:fill>
      </a:tcStyle>
    </a:lastCol>
    <a:firstCol>
      <a:tcTxStyle b="on" i="off">
        <a:font>
          <a:latin typeface="Trebuchet MS"/>
          <a:ea typeface="Trebuchet MS"/>
          <a:cs typeface="Trebuchet MS"/>
        </a:font>
        <a:schemeClr val="lt1"/>
      </a:tcTxStyle>
      <a:tcStyle>
        <a:fill>
          <a:solidFill>
            <a:schemeClr val="accent1"/>
          </a:solidFill>
        </a:fill>
      </a:tcStyle>
    </a:firstCol>
    <a:lastRow>
      <a:tcTxStyle b="on" i="off">
        <a:font>
          <a:latin typeface="Trebuchet MS"/>
          <a:ea typeface="Trebuchet MS"/>
          <a:cs typeface="Trebuchet MS"/>
        </a:font>
        <a:schemeClr val="lt1"/>
      </a:tcTxStyle>
      <a:tcStyle>
        <a:tcBdr>
          <a:top>
            <a:ln cap="flat" cmpd="sng" w="38100">
              <a:solidFill>
                <a:schemeClr val="lt1"/>
              </a:solidFill>
              <a:prstDash val="solid"/>
              <a:round/>
              <a:headEnd len="med" w="med" type="none"/>
              <a:tailEnd len="med" w="med" type="none"/>
            </a:ln>
          </a:top>
        </a:tcBdr>
        <a:fill>
          <a:solidFill>
            <a:schemeClr val="accent1"/>
          </a:solidFill>
        </a:fill>
      </a:tcStyle>
    </a:lastRow>
    <a:firstRow>
      <a:tcTxStyle b="on" i="off">
        <a:font>
          <a:latin typeface="Trebuchet MS"/>
          <a:ea typeface="Trebuchet MS"/>
          <a:cs typeface="Trebuchet MS"/>
        </a:font>
        <a:schemeClr val="lt1"/>
      </a:tcTxStyle>
      <a:tcStyle>
        <a:tcBdr>
          <a:bottom>
            <a:ln cap="flat" cmpd="sng" w="38100">
              <a:solidFill>
                <a:schemeClr val="lt1"/>
              </a:solidFill>
              <a:prstDash val="solid"/>
              <a:round/>
              <a:headEnd len="med" w="med" type="none"/>
              <a:tailEnd len="med" w="med" type="none"/>
            </a:ln>
          </a:bottom>
        </a:tcBdr>
        <a:fill>
          <a:solidFill>
            <a:schemeClr val="accent1"/>
          </a:solidFill>
        </a:fill>
      </a:tcStyle>
    </a:firstRow>
  </a:tblStyle>
  <a:tblStyle styleId="{8F8D810C-2B11-4A19-A807-9DA147942278}" styleName="Table_2">
    <a:wholeTbl>
      <a:tcTxStyle b="off" i="off">
        <a:font>
          <a:latin typeface="Trebuchet MS"/>
          <a:ea typeface="Trebuchet MS"/>
          <a:cs typeface="Trebuchet MS"/>
        </a:font>
        <a:schemeClr val="dk1"/>
      </a:tcTxStyle>
      <a:tcStyle>
        <a:tcBdr>
          <a:left>
            <a:ln cap="flat" cmpd="sng" w="12700">
              <a:solidFill>
                <a:schemeClr val="accent1"/>
              </a:solidFill>
              <a:prstDash val="solid"/>
              <a:round/>
              <a:headEnd len="med" w="med" type="none"/>
              <a:tailEnd len="med" w="med" type="none"/>
            </a:ln>
          </a:left>
          <a:right>
            <a:ln cap="flat" cmpd="sng" w="12700">
              <a:solidFill>
                <a:schemeClr val="accent1"/>
              </a:solidFill>
              <a:prstDash val="solid"/>
              <a:round/>
              <a:headEnd len="med" w="med" type="none"/>
              <a:tailEnd len="med" w="med" type="none"/>
            </a:ln>
          </a:right>
          <a:top>
            <a:ln cap="flat" cmpd="sng" w="12700">
              <a:solidFill>
                <a:schemeClr val="accent1"/>
              </a:solidFill>
              <a:prstDash val="solid"/>
              <a:round/>
              <a:headEnd len="med" w="med" type="none"/>
              <a:tailEnd len="med" w="med" type="none"/>
            </a:ln>
          </a:top>
          <a:bottom>
            <a:ln cap="flat" cmpd="sng" w="12700">
              <a:solidFill>
                <a:schemeClr val="accent1"/>
              </a:solidFill>
              <a:prstDash val="solid"/>
              <a:round/>
              <a:headEnd len="med" w="med" type="none"/>
              <a:tailEnd len="med" w="med" type="none"/>
            </a:ln>
          </a:bottom>
          <a:insideH>
            <a:ln cap="flat" cmpd="sng" w="12700">
              <a:solidFill>
                <a:schemeClr val="accent1"/>
              </a:solidFill>
              <a:prstDash val="solid"/>
              <a:round/>
              <a:headEnd len="med" w="med" type="none"/>
              <a:tailEnd len="med" w="med" type="none"/>
            </a:ln>
          </a:insideH>
          <a:insideV>
            <a:ln cap="flat" cmpd="sng" w="12700">
              <a:solidFill>
                <a:schemeClr val="accent1"/>
              </a:solidFill>
              <a:prstDash val="solid"/>
              <a:round/>
              <a:headEnd len="med" w="med" type="none"/>
              <a:tailEnd len="med" w="med" type="none"/>
            </a:ln>
          </a:insideV>
        </a:tcBdr>
        <a:fill>
          <a:solidFill>
            <a:srgbClr val="E8ECF4"/>
          </a:solidFill>
        </a:fill>
      </a:tcStyle>
    </a:wholeTbl>
    <a:band1H>
      <a:tcStyle>
        <a:fill>
          <a:solidFill>
            <a:srgbClr val="CFD7E7"/>
          </a:solidFill>
        </a:fill>
      </a:tcStyle>
    </a:band1H>
    <a:band1V>
      <a:tcStyle>
        <a:fill>
          <a:solidFill>
            <a:srgbClr val="CFD7E7"/>
          </a:solidFill>
        </a:fill>
      </a:tcStyle>
    </a:band1V>
    <a:lastCol>
      <a:tcTxStyle b="on" i="off"/>
    </a:lastCol>
    <a:firstCol>
      <a:tcTxStyle b="on" i="off"/>
    </a:firstCol>
    <a:lastRow>
      <a:tcTxStyle b="on" i="off"/>
      <a:tcStyle>
        <a:tcBdr>
          <a:top>
            <a:ln cap="flat" cmpd="sng" w="25400">
              <a:solidFill>
                <a:schemeClr val="accent1"/>
              </a:solidFill>
              <a:prstDash val="solid"/>
              <a:round/>
              <a:headEnd len="med" w="med" type="none"/>
              <a:tailEnd len="med" w="med" type="none"/>
            </a:ln>
          </a:top>
        </a:tcBdr>
        <a:fill>
          <a:solidFill>
            <a:srgbClr val="E8ECF4"/>
          </a:solidFill>
        </a:fill>
      </a:tcStyle>
    </a:lastRow>
    <a:firstRow>
      <a:tcTxStyle b="on" i="off"/>
      <a:tcStyle>
        <a:fill>
          <a:solidFill>
            <a:srgbClr val="E8ECF4"/>
          </a:solidFill>
        </a:fill>
      </a:tcStyle>
    </a:firstRow>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Tahoma-regular.fntdata"/><Relationship Id="rId83" Type="http://schemas.openxmlformats.org/officeDocument/2006/relationships/font" Target="fonts/Arimo-boldItalic.fntdata"/><Relationship Id="rId42" Type="http://schemas.openxmlformats.org/officeDocument/2006/relationships/slide" Target="slides/slide37.xml"/><Relationship Id="rId41" Type="http://schemas.openxmlformats.org/officeDocument/2006/relationships/slide" Target="slides/slide36.xml"/><Relationship Id="rId85" Type="http://schemas.openxmlformats.org/officeDocument/2006/relationships/font" Target="fonts/Tahoma-bold.fntdata"/><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font" Target="fonts/Arimo-regular.fntdata"/><Relationship Id="rId82" Type="http://schemas.openxmlformats.org/officeDocument/2006/relationships/font" Target="fonts/Arimo-italic.fntdata"/><Relationship Id="rId81" Type="http://schemas.openxmlformats.org/officeDocument/2006/relationships/font" Target="fonts/Arim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890838" cy="496887"/>
          </a:xfrm>
          <a:prstGeom prst="rect">
            <a:avLst/>
          </a:prstGeom>
          <a:noFill/>
          <a:ln>
            <a:noFill/>
          </a:ln>
        </p:spPr>
        <p:txBody>
          <a:bodyPr anchorCtr="0" anchor="t" bIns="91425" lIns="91425" rIns="91425" tIns="91425"/>
          <a:lstStyle>
            <a:lvl1pPr indent="0" lvl="0" marL="0" marR="0" rtl="0" algn="l">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4" name="Shape 4"/>
          <p:cNvSpPr txBox="1"/>
          <p:nvPr>
            <p:ph idx="10" type="dt"/>
          </p:nvPr>
        </p:nvSpPr>
        <p:spPr>
          <a:xfrm>
            <a:off x="3776662" y="0"/>
            <a:ext cx="2890836" cy="496887"/>
          </a:xfrm>
          <a:prstGeom prst="rect">
            <a:avLst/>
          </a:prstGeom>
          <a:noFill/>
          <a:ln>
            <a:noFill/>
          </a:ln>
        </p:spPr>
        <p:txBody>
          <a:bodyPr anchorCtr="0" anchor="t" bIns="91425" lIns="91425" rIns="91425" tIns="91425"/>
          <a:lstStyle>
            <a:lvl1pPr indent="0" lvl="0" marL="0" marR="0" rtl="0" algn="r">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5" name="Shape 5"/>
          <p:cNvSpPr/>
          <p:nvPr>
            <p:ph idx="3"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66750" y="4716462"/>
            <a:ext cx="5335587" cy="4467224"/>
          </a:xfrm>
          <a:prstGeom prst="rect">
            <a:avLst/>
          </a:prstGeom>
          <a:noFill/>
          <a:ln>
            <a:noFill/>
          </a:ln>
        </p:spPr>
        <p:txBody>
          <a:bodyPr anchorCtr="0" anchor="t" bIns="91425" lIns="91425" rIns="91425" tIns="91425"/>
          <a:lstStyle>
            <a:lvl1pPr indent="0" lvl="0" marL="0" marR="0" rtl="0" algn="l">
              <a:spcBef>
                <a:spcPts val="360"/>
              </a:spcBef>
              <a:spcAft>
                <a:spcPts val="0"/>
              </a:spcAft>
              <a:buNone/>
              <a:defRPr b="0" i="0" sz="1200" u="none" cap="none" strike="noStrike">
                <a:solidFill>
                  <a:schemeClr val="dk1"/>
                </a:solidFill>
                <a:latin typeface="Calibri"/>
                <a:ea typeface="Calibri"/>
                <a:cs typeface="Calibri"/>
                <a:sym typeface="Calibri"/>
              </a:defRPr>
            </a:lvl1pPr>
            <a:lvl2pPr indent="-12689" lvl="1" marL="457189" marR="0" rtl="0" algn="l">
              <a:spcBef>
                <a:spcPts val="360"/>
              </a:spcBef>
              <a:spcAft>
                <a:spcPts val="0"/>
              </a:spcAft>
              <a:buNone/>
              <a:defRPr b="0" i="0" sz="1200" u="none" cap="none" strike="noStrike">
                <a:solidFill>
                  <a:schemeClr val="dk1"/>
                </a:solidFill>
                <a:latin typeface="Calibri"/>
                <a:ea typeface="Calibri"/>
                <a:cs typeface="Calibri"/>
                <a:sym typeface="Calibri"/>
              </a:defRPr>
            </a:lvl2pPr>
            <a:lvl3pPr indent="-12677" lvl="2" marL="914377" marR="0" rtl="0" algn="l">
              <a:spcBef>
                <a:spcPts val="360"/>
              </a:spcBef>
              <a:spcAft>
                <a:spcPts val="0"/>
              </a:spcAft>
              <a:buNone/>
              <a:defRPr b="0" i="0" sz="1200" u="none" cap="none" strike="noStrike">
                <a:solidFill>
                  <a:schemeClr val="dk1"/>
                </a:solidFill>
                <a:latin typeface="Calibri"/>
                <a:ea typeface="Calibri"/>
                <a:cs typeface="Calibri"/>
                <a:sym typeface="Calibri"/>
              </a:defRPr>
            </a:lvl3pPr>
            <a:lvl4pPr indent="-12665" lvl="3" marL="1371566" marR="0" rtl="0" algn="l">
              <a:spcBef>
                <a:spcPts val="360"/>
              </a:spcBef>
              <a:spcAft>
                <a:spcPts val="0"/>
              </a:spcAft>
              <a:buNone/>
              <a:defRPr b="0" i="0" sz="1200" u="none" cap="none" strike="noStrike">
                <a:solidFill>
                  <a:schemeClr val="dk1"/>
                </a:solidFill>
                <a:latin typeface="Calibri"/>
                <a:ea typeface="Calibri"/>
                <a:cs typeface="Calibri"/>
                <a:sym typeface="Calibri"/>
              </a:defRPr>
            </a:lvl4pPr>
            <a:lvl5pPr indent="-12654" lvl="4" marL="1828754" marR="0" rtl="0" algn="l">
              <a:spcBef>
                <a:spcPts val="360"/>
              </a:spcBef>
              <a:spcAft>
                <a:spcPts val="0"/>
              </a:spcAft>
              <a:buNone/>
              <a:defRPr b="0" i="0" sz="1200" u="none" cap="none" strike="noStrike">
                <a:solidFill>
                  <a:schemeClr val="dk1"/>
                </a:solidFill>
                <a:latin typeface="Calibri"/>
                <a:ea typeface="Calibri"/>
                <a:cs typeface="Calibri"/>
                <a:sym typeface="Calibri"/>
              </a:defRPr>
            </a:lvl5pPr>
            <a:lvl6pPr indent="-12643" lvl="5" marL="2285943" marR="0" rtl="0" algn="l">
              <a:spcBef>
                <a:spcPts val="0"/>
              </a:spcBef>
              <a:buNone/>
              <a:defRPr b="0" i="0" sz="1200" u="none" cap="none" strike="noStrike">
                <a:solidFill>
                  <a:schemeClr val="dk1"/>
                </a:solidFill>
                <a:latin typeface="Calibri"/>
                <a:ea typeface="Calibri"/>
                <a:cs typeface="Calibri"/>
                <a:sym typeface="Calibri"/>
              </a:defRPr>
            </a:lvl6pPr>
            <a:lvl7pPr indent="-12631" lvl="6" marL="2743131" marR="0" rtl="0" algn="l">
              <a:spcBef>
                <a:spcPts val="0"/>
              </a:spcBef>
              <a:buNone/>
              <a:defRPr b="0" i="0" sz="1200" u="none" cap="none" strike="noStrike">
                <a:solidFill>
                  <a:schemeClr val="dk1"/>
                </a:solidFill>
                <a:latin typeface="Calibri"/>
                <a:ea typeface="Calibri"/>
                <a:cs typeface="Calibri"/>
                <a:sym typeface="Calibri"/>
              </a:defRPr>
            </a:lvl7pPr>
            <a:lvl8pPr indent="-12619" lvl="7" marL="3200320" marR="0" rtl="0" algn="l">
              <a:spcBef>
                <a:spcPts val="0"/>
              </a:spcBef>
              <a:buNone/>
              <a:defRPr b="0" i="0" sz="1200" u="none" cap="none" strike="noStrike">
                <a:solidFill>
                  <a:schemeClr val="dk1"/>
                </a:solidFill>
                <a:latin typeface="Calibri"/>
                <a:ea typeface="Calibri"/>
                <a:cs typeface="Calibri"/>
                <a:sym typeface="Calibri"/>
              </a:defRPr>
            </a:lvl8pPr>
            <a:lvl9pPr indent="-12608" lvl="8" marL="3657509"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9429750"/>
            <a:ext cx="2890838" cy="496887"/>
          </a:xfrm>
          <a:prstGeom prst="rect">
            <a:avLst/>
          </a:prstGeom>
          <a:noFill/>
          <a:ln>
            <a:noFill/>
          </a:ln>
        </p:spPr>
        <p:txBody>
          <a:bodyPr anchorCtr="0" anchor="b" bIns="91425" lIns="91425" rIns="91425" tIns="91425"/>
          <a:lstStyle>
            <a:lvl1pPr indent="0" lvl="0" marL="0" marR="0" rtl="0" algn="l">
              <a:spcBef>
                <a:spcPts val="0"/>
              </a:spcBef>
              <a:spcAft>
                <a:spcPts val="0"/>
              </a:spcAft>
              <a:buNone/>
              <a:defRPr b="0" i="0" sz="1200" u="none" cap="none" strike="noStrike">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8" name="Shape 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7" name="Shape 7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Buffer overflow</a:t>
            </a:r>
          </a:p>
        </p:txBody>
      </p:sp>
      <p:sp>
        <p:nvSpPr>
          <p:cNvPr id="78" name="Shape 7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51" name="Shape 15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這張圖說明windows和Unix-based作業系統中，配置給每個process的記憶體空間。由於這部分的說明是以Unix-based作業系統為主，所以我們以右邊的配置圖來進行說明。其中：</a:t>
            </a:r>
          </a:p>
          <a:p>
            <a:pPr indent="-12689" lvl="1" marL="457189"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Text：存放程式碼指令的地方</a:t>
            </a:r>
          </a:p>
          <a:p>
            <a:pPr indent="-12689" lvl="1" marL="457189"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Initialized Data和BSS：存放全域變數與靜態變數，且在宣告變數時直接給定初始值。</a:t>
            </a:r>
          </a:p>
          <a:p>
            <a:pPr indent="-12689" lvl="1" marL="457189"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BSS：一樣是存放全域變數與靜態變數的區塊，但存放在這邊的變數並沒有在宣告時就給定初始值。</a:t>
            </a:r>
          </a:p>
          <a:p>
            <a:pPr indent="-12689" lvl="1" marL="457189"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stack：存放函數的參數、區域變數、return address</a:t>
            </a:r>
          </a:p>
          <a:p>
            <a:pPr indent="-12689" lvl="1" marL="457189"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heap：程式執行期間動態產生的變數</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值得注意的是，</a:t>
            </a:r>
            <a:r>
              <a:rPr b="0" i="0" lang="zh-TW" sz="1200" u="none" cap="none" strike="noStrike">
                <a:solidFill>
                  <a:schemeClr val="dk1"/>
                </a:solidFill>
                <a:latin typeface="Calibri"/>
                <a:ea typeface="Calibri"/>
                <a:cs typeface="Calibri"/>
                <a:sym typeface="Calibri"/>
              </a:rPr>
              <a:t>ESP 暫存器則是用來指向stack頂端的pointer，內容存放stack頂端的記憶體位址。</a:t>
            </a:r>
          </a:p>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此外，stack是由編號較大的記憶體位址開始堆疊資料，因此新push到stack中的資料，會存放在編號較小的記憶體位址。</a:t>
            </a:r>
          </a:p>
        </p:txBody>
      </p:sp>
      <p:sp>
        <p:nvSpPr>
          <p:cNvPr id="152" name="Shape 152"/>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2" name="Shape 17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173" name="Shape 173"/>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80" name="Shape 18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在每個process的stack中，每當執行函數呼叫時，會將callee執行所需要的資料push到stack的頂端，在函數執行完成後，則根據return address回到caller，且將資料移除。</a:t>
            </a:r>
          </a:p>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若是執行過程存取的資料超出配置的stack空間，就會導致stack overflow。</a:t>
            </a:r>
          </a:p>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Heap overflow的概念和後果與stack overflow很接近，但發生頻率比較低。因此，這邊的說明著重stack overflow的攻擊與預防。</a:t>
            </a:r>
          </a:p>
        </p:txBody>
      </p:sp>
      <p:sp>
        <p:nvSpPr>
          <p:cNvPr id="181" name="Shape 18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92" name="Shape 19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我們以這隻程式說明stack overflow。</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這支程式的main function會接受兩個字串，分別是username和password，並呼叫函數check判斷使用者所輸入的帳號密碼是否正確。若帳號密碼皆正確，則會回傳1，main function會印出”Welcome!”；否則check會回傳0，main function會印出”No entry!”。</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由於main function和check在執行過程中皆未呼叫函數hacker，若我們能執行hacker，列印出”Orz!”，就表示成功入侵這隻程式。</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請注意，函數check中宣告的字串Uname和Upass的長度皆為20，這會是攻擊此程式的重要關鍵。</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08" name="Shape 20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這邊我們比較main()在呼叫check前後stack的變化。</a:t>
            </a: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在呼叫 check( )之前，stack中只有main的區塊；一旦執行check()，則堆疊上check的區塊。在結束check的執行時，則會將check的區塊pop出，並且根據check的return address回到main，繼續執行程式。</a:t>
            </a:r>
          </a:p>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在check的stack區塊上層會存放所宣告的區域變數Uname和Upass，而最下層存放check的return address。由於Uname和Upass宣告的長度皆只有20個字元。若main傳給check的參數過長，超過其宣告的範圍，則可能會覆蓋到check的return address，造成check執行後不是回到main，而是跳到其他函數。</a:t>
            </a:r>
          </a:p>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因此，我們可以藉由給定特定長度和內容的Username或Password，覆蓋原本的return address，使得check執行後跳至hacker函數的初始位置，以執行hacker，完成攻擊。</a:t>
            </a:r>
          </a:p>
        </p:txBody>
      </p:sp>
      <p:sp>
        <p:nvSpPr>
          <p:cNvPr id="209" name="Shape 20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25" name="Shape 22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這邊以兩組不同輸入，分別解釋正常執行與攻擊成功的結果。呼叫check時，會先將return address push到stack中，接著push第一個參數，最後才push第二個參數。</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如果我們先輸入10個1作為第一個參數，接著輸入9個2作為第二個參數，我們可以看到，輸入參數未覆蓋到宣告以外的區塊，所以return address未被修改到，所以依舊可以在check結束後回到main繼續執行。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觀察後可發現，在10個1的輸入字串之後，距離return address YYYY還有22個字元的空間。因此，我們如果將第一個參數從10個1，延長成32個1，並在之後接續hacker的起始位置ZZZZ，即可將return address覆蓋成hacker起始位置。這樣一來，check執行後會跳到hacker繼續執行，達到攻擊目的。</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7" name="Shape 25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若我們以10個1的字串作為輸入的username，且以10個2作為輸入的password。</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由於長度皆未超過宣告的字串長度，所以可以正常執行。</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只是由於帳號密碼皆與設定的答案錯誤，所以顯示”No entry!”</a:t>
            </a:r>
          </a:p>
        </p:txBody>
      </p:sp>
      <p:sp>
        <p:nvSpPr>
          <p:cNvPr id="258" name="Shape 25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7" name="Shape 26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若我們以10個1的字串作為輸入的username，且以10個2作為輸入的password。</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由於長度皆未超過宣告的字串長度，所以可以正常執行。</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只是由於帳號密碼皆與設定的答案錯誤，所以顯示”No entry!”</a:t>
            </a:r>
          </a:p>
        </p:txBody>
      </p:sp>
      <p:sp>
        <p:nvSpPr>
          <p:cNvPr id="268" name="Shape 26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6" name="Shape 276"/>
        <p:cNvGrpSpPr/>
        <p:nvPr/>
      </p:nvGrpSpPr>
      <p:grpSpPr>
        <a:xfrm>
          <a:off x="0" y="0"/>
          <a:ext cx="0" cy="0"/>
          <a:chOff x="0" y="0"/>
          <a:chExt cx="0" cy="0"/>
        </a:xfrm>
      </p:grpSpPr>
      <p:sp>
        <p:nvSpPr>
          <p:cNvPr id="277" name="Shape 27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78" name="Shape 27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接著我們要分析，輸入的字串長度應該要多長，才能覆蓋到check()的return address，使得check()執行完後不回到main()，而是跳到函式hacker()繼續執行。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首先，我們先在gdb中執行disass main，以組合語言形式檢閱main程式碼。</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我們可發現，main在呼叫check_user的下一行程式碼的所在記憶體位置為080484a2，這就表示check_user的return address即為080484a2。正常來說，在check_user執行完後，會跳到這行程式碼繼續執行main中剩餘的程式碼。</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8" name="Shape 288"/>
        <p:cNvGrpSpPr/>
        <p:nvPr/>
      </p:nvGrpSpPr>
      <p:grpSpPr>
        <a:xfrm>
          <a:off x="0" y="0"/>
          <a:ext cx="0" cy="0"/>
          <a:chOff x="0" y="0"/>
          <a:chExt cx="0" cy="0"/>
        </a:xfrm>
      </p:grpSpPr>
      <p:sp>
        <p:nvSpPr>
          <p:cNvPr id="289" name="Shape 28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90" name="Shape 29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5" name="Shape 8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本單元針對撰寫C語言程式時容易遇到的安全問題進行說明，內容特別強調buffer overflow形成的成因和造成的危害。</a:t>
            </a:r>
          </a:p>
        </p:txBody>
      </p:sp>
      <p:sp>
        <p:nvSpPr>
          <p:cNvPr id="86" name="Shape 86"/>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8" name="Shape 298"/>
        <p:cNvGrpSpPr/>
        <p:nvPr/>
      </p:nvGrpSpPr>
      <p:grpSpPr>
        <a:xfrm>
          <a:off x="0" y="0"/>
          <a:ext cx="0" cy="0"/>
          <a:chOff x="0" y="0"/>
          <a:chExt cx="0" cy="0"/>
        </a:xfrm>
      </p:grpSpPr>
      <p:sp>
        <p:nvSpPr>
          <p:cNvPr id="299" name="Shape 29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00" name="Shape 30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12" name="Shape 31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0" name="Shape 320"/>
        <p:cNvGrpSpPr/>
        <p:nvPr/>
      </p:nvGrpSpPr>
      <p:grpSpPr>
        <a:xfrm>
          <a:off x="0" y="0"/>
          <a:ext cx="0" cy="0"/>
          <a:chOff x="0" y="0"/>
          <a:chExt cx="0" cy="0"/>
        </a:xfrm>
      </p:grpSpPr>
      <p:sp>
        <p:nvSpPr>
          <p:cNvPr id="321" name="Shape 32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22" name="Shape 32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藉由 x/32wx $esp (印出從$esp所指位置開始的32個words記憶體內容?)</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觀察後可發現，在10個1的輸入字串之後，距離return address 080484a2還有22個bytes的空間。因此，我們必須將第一個參數從10個1，延長成32個1，並在之後接續hacker的起始位置，即可將return address覆蓋成hacker起始位置，達到攻擊目的。</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參考網址  http://www.cmlab.csie.ntu.edu.tw/~daniel/linux/gdb.html</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確認check_user的return address所存放的記憶體位置為xxxxxxxxx?</a:t>
            </a: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而我們先前嘗試的輸入值11111111111和22222222222的ASCII碼轉換成16進位後則為3131313131313131313131和32323232323232323232。</a:t>
            </a:r>
          </a:p>
          <a:p>
            <a:pPr indent="0" lvl="0" marL="0" marR="0" rtl="0" algn="l">
              <a:lnSpc>
                <a:spcPct val="100000"/>
              </a:lnSpc>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8" name="Shape 348"/>
        <p:cNvGrpSpPr/>
        <p:nvPr/>
      </p:nvGrpSpPr>
      <p:grpSpPr>
        <a:xfrm>
          <a:off x="0" y="0"/>
          <a:ext cx="0" cy="0"/>
          <a:chOff x="0" y="0"/>
          <a:chExt cx="0" cy="0"/>
        </a:xfrm>
      </p:grpSpPr>
      <p:sp>
        <p:nvSpPr>
          <p:cNvPr id="349" name="Shape 34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50" name="Shape 35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藉由 x/32wx $esp (印出從$esp所指位置開始的32個words記憶體內容?)</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觀察後可發現，在11個1的輸入字串之後，距離return address 080484a2還有22個bytes的空間。因此，我們必須將第一個參數從11個1，延長成22個1，並在之後接續hacker的起始位置，即可將return address覆蓋成hacker起始位置，達到攻擊目的。</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參考網址  http://www.cmlab.csie.ntu.edu.tw/~daniel/linux/gdb.html</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確認check_user的return address所存放的記憶體位置為xxxxxxxxx?</a:t>
            </a: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而我們先前嘗試的輸入值11111111111和22222222222的ASCII碼轉換成16進位後則為3131313131313131313131和32323232323232323232。</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1" name="Shape 381"/>
        <p:cNvGrpSpPr/>
        <p:nvPr/>
      </p:nvGrpSpPr>
      <p:grpSpPr>
        <a:xfrm>
          <a:off x="0" y="0"/>
          <a:ext cx="0" cy="0"/>
          <a:chOff x="0" y="0"/>
          <a:chExt cx="0" cy="0"/>
        </a:xfrm>
      </p:grpSpPr>
      <p:sp>
        <p:nvSpPr>
          <p:cNvPr id="382" name="Shape 38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83" name="Shape 383"/>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由於080484C7包含ASCII code無法顯示的控制字元，無法以鍵盤正常輸入。</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所以我們將欲進行攻擊的輸入字串以16進位格式存放在input.bin中，並在執行時以此檔案作為輸入參數。</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另外，兩個字串之間必須以space隔開，而space的ASCII code為20。</a:t>
            </a:r>
          </a:p>
        </p:txBody>
      </p:sp>
      <p:sp>
        <p:nvSpPr>
          <p:cNvPr id="384" name="Shape 384"/>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6" name="Shape 396"/>
        <p:cNvGrpSpPr/>
        <p:nvPr/>
      </p:nvGrpSpPr>
      <p:grpSpPr>
        <a:xfrm>
          <a:off x="0" y="0"/>
          <a:ext cx="0" cy="0"/>
          <a:chOff x="0" y="0"/>
          <a:chExt cx="0" cy="0"/>
        </a:xfrm>
      </p:grpSpPr>
      <p:sp>
        <p:nvSpPr>
          <p:cNvPr id="397" name="Shape 39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98" name="Shape 39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以新輸入字串重新執行後，可發現輸出包含”Orz!”。這就表示函數hacker( )已經被執行，即完成攻擊。</a:t>
            </a:r>
          </a:p>
        </p:txBody>
      </p:sp>
      <p:sp>
        <p:nvSpPr>
          <p:cNvPr id="399" name="Shape 39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9" name="Shape 409"/>
        <p:cNvGrpSpPr/>
        <p:nvPr/>
      </p:nvGrpSpPr>
      <p:grpSpPr>
        <a:xfrm>
          <a:off x="0" y="0"/>
          <a:ext cx="0" cy="0"/>
          <a:chOff x="0" y="0"/>
          <a:chExt cx="0" cy="0"/>
        </a:xfrm>
      </p:grpSpPr>
      <p:sp>
        <p:nvSpPr>
          <p:cNvPr id="410" name="Shape 41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11" name="Shape 41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rgbClr val="FF0000"/>
                </a:solidFill>
                <a:latin typeface="Calibri"/>
                <a:ea typeface="Calibri"/>
                <a:cs typeface="Calibri"/>
                <a:sym typeface="Calibri"/>
              </a:rPr>
              <a:t>範例程式會被攻擊的主要在原因在於，Check函數接受in1和in2兩個參數後，以strcpy將in1的內容複製到Uname，並且將in2的內容複製至Upass。然而，strcpy這個函數無法判斷in1和in2的內容是否超過Uname和Upass的宣告長度。因此駭客若輸入較長的參數，就有機會修改宣告以外的記憶體內容。</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9" name="Shape 419"/>
        <p:cNvGrpSpPr/>
        <p:nvPr/>
      </p:nvGrpSpPr>
      <p:grpSpPr>
        <a:xfrm>
          <a:off x="0" y="0"/>
          <a:ext cx="0" cy="0"/>
          <a:chOff x="0" y="0"/>
          <a:chExt cx="0" cy="0"/>
        </a:xfrm>
      </p:grpSpPr>
      <p:sp>
        <p:nvSpPr>
          <p:cNvPr id="420" name="Shape 42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21" name="Shape 42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為了避免此攻擊，我們在撰寫程式碼時可以採取兩種預防措施。</a:t>
            </a: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第一，我們應儘量採用會對範圍進行檢查的函數，例如：以strncpy函數取代原先採用的strcpy 第二，我們可以在程式中對輸入的參數進行範圍檢查。</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8" name="Shape 428"/>
        <p:cNvGrpSpPr/>
        <p:nvPr/>
      </p:nvGrpSpPr>
      <p:grpSpPr>
        <a:xfrm>
          <a:off x="0" y="0"/>
          <a:ext cx="0" cy="0"/>
          <a:chOff x="0" y="0"/>
          <a:chExt cx="0" cy="0"/>
        </a:xfrm>
      </p:grpSpPr>
      <p:sp>
        <p:nvSpPr>
          <p:cNvPr id="429" name="Shape 42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30" name="Shape 43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為了避免此攻擊，我們在撰寫程式碼時可以採取兩種預防措施。</a:t>
            </a: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第一，我們應儘量採用會對範圍進行檢查的函數。</a:t>
            </a:r>
          </a:p>
          <a:p>
            <a:pPr indent="0" lvl="0" marL="0" marR="0" rtl="0" algn="l">
              <a:spcBef>
                <a:spcPts val="36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例如，我們可以在check中改採另外一個strncpy函數，這個函數的名稱多了一個n。使用這個函數必須指定複製的長度，因此改寫後即可確保使用者輸入字串過長也不會覆蓋到宣告以外的區塊。</a:t>
            </a:r>
          </a:p>
        </p:txBody>
      </p:sp>
      <p:sp>
        <p:nvSpPr>
          <p:cNvPr id="431" name="Shape 43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8" name="Shape 438"/>
        <p:cNvGrpSpPr/>
        <p:nvPr/>
      </p:nvGrpSpPr>
      <p:grpSpPr>
        <a:xfrm>
          <a:off x="0" y="0"/>
          <a:ext cx="0" cy="0"/>
          <a:chOff x="0" y="0"/>
          <a:chExt cx="0" cy="0"/>
        </a:xfrm>
      </p:grpSpPr>
      <p:sp>
        <p:nvSpPr>
          <p:cNvPr id="439" name="Shape 43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40" name="Shape 44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第二，我們可以針對輸入的參數進行範圍檢查。例如，在check函數中增加這段程式碼，一樣可以避免stack overflow造成的危害。</a:t>
            </a:r>
          </a:p>
        </p:txBody>
      </p:sp>
      <p:sp>
        <p:nvSpPr>
          <p:cNvPr id="441" name="Shape 44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92" name="Shape 9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rgbClr val="7030A0"/>
              </a:buClr>
              <a:buSzPct val="25000"/>
              <a:buFont typeface="Calibri"/>
              <a:buNone/>
            </a:pPr>
            <a:r>
              <a:rPr b="0" i="0" lang="zh-TW" sz="1200" u="none" cap="none" strike="noStrike">
                <a:solidFill>
                  <a:srgbClr val="7030A0"/>
                </a:solidFill>
                <a:latin typeface="Calibri"/>
                <a:ea typeface="Calibri"/>
                <a:cs typeface="Calibri"/>
                <a:sym typeface="Calibri"/>
              </a:rPr>
              <a:t>在講buffer overflow前，我們必須先說明process的概念。</a:t>
            </a:r>
          </a:p>
          <a:p>
            <a:pPr indent="0" lvl="0" marL="0" marR="0" rtl="0" algn="l">
              <a:lnSpc>
                <a:spcPct val="100000"/>
              </a:lnSpc>
              <a:spcBef>
                <a:spcPts val="0"/>
              </a:spcBef>
              <a:spcAft>
                <a:spcPts val="0"/>
              </a:spcAft>
              <a:buClr>
                <a:srgbClr val="7030A0"/>
              </a:buClr>
              <a:buSzPct val="25000"/>
              <a:buFont typeface="Calibri"/>
              <a:buNone/>
            </a:pPr>
            <a:r>
              <a:rPr b="0" i="0" lang="zh-TW" sz="1200" u="none" cap="none" strike="noStrike">
                <a:solidFill>
                  <a:srgbClr val="7030A0"/>
                </a:solidFill>
                <a:latin typeface="Calibri"/>
                <a:ea typeface="Calibri"/>
                <a:cs typeface="Calibri"/>
                <a:sym typeface="Calibri"/>
              </a:rPr>
              <a:t>程式設計師撰寫好的程式碼稱為program，若一個program處於執行的狀態，則稱為process。Process會占用作業系統分配給他的一個記憶體區塊存放程式執行過程所需或產生的資料。若程式執行時</a:t>
            </a:r>
            <a:r>
              <a:rPr b="0" i="0" lang="zh-TW" sz="1200" u="none" cap="none" strike="noStrike">
                <a:solidFill>
                  <a:schemeClr val="dk1"/>
                </a:solidFill>
                <a:latin typeface="Calibri"/>
                <a:ea typeface="Calibri"/>
                <a:cs typeface="Calibri"/>
                <a:sym typeface="Calibri"/>
              </a:rPr>
              <a:t>修改宣告之外的記憶體空間</a:t>
            </a:r>
            <a:r>
              <a:rPr b="0" i="0" lang="zh-TW" sz="1200" u="none" cap="none" strike="noStrike">
                <a:solidFill>
                  <a:srgbClr val="7030A0"/>
                </a:solidFill>
                <a:latin typeface="Calibri"/>
                <a:ea typeface="Calibri"/>
                <a:cs typeface="Calibri"/>
                <a:sym typeface="Calibri"/>
              </a:rPr>
              <a:t>，我們則稱此現象為buffer overflow。</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說明成因</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因此，駭客可以xxxxx</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許多程式語言(例如：Java、C#、Visual Basic、PHP、Python等)都會強制進行邊界偵測，但C語言為了提升執行速度，並不會進行邊界偵測。</a:t>
            </a:r>
          </a:p>
        </p:txBody>
      </p:sp>
      <p:sp>
        <p:nvSpPr>
          <p:cNvPr id="93" name="Shape 93"/>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8" name="Shape 448"/>
        <p:cNvGrpSpPr/>
        <p:nvPr/>
      </p:nvGrpSpPr>
      <p:grpSpPr>
        <a:xfrm>
          <a:off x="0" y="0"/>
          <a:ext cx="0" cy="0"/>
          <a:chOff x="0" y="0"/>
          <a:chExt cx="0" cy="0"/>
        </a:xfrm>
      </p:grpSpPr>
      <p:sp>
        <p:nvSpPr>
          <p:cNvPr id="449" name="Shape 449"/>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450" name="Shape 45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7" name="Shape 457"/>
        <p:cNvGrpSpPr/>
        <p:nvPr/>
      </p:nvGrpSpPr>
      <p:grpSpPr>
        <a:xfrm>
          <a:off x="0" y="0"/>
          <a:ext cx="0" cy="0"/>
          <a:chOff x="0" y="0"/>
          <a:chExt cx="0" cy="0"/>
        </a:xfrm>
      </p:grpSpPr>
      <p:sp>
        <p:nvSpPr>
          <p:cNvPr id="458" name="Shape 45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59" name="Shape 45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這部分說明Array Indexing Error的形成原因，以及它可能造成的後果。</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460" name="Shape 46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5" name="Shape 465"/>
        <p:cNvGrpSpPr/>
        <p:nvPr/>
      </p:nvGrpSpPr>
      <p:grpSpPr>
        <a:xfrm>
          <a:off x="0" y="0"/>
          <a:ext cx="0" cy="0"/>
          <a:chOff x="0" y="0"/>
          <a:chExt cx="0" cy="0"/>
        </a:xfrm>
      </p:grpSpPr>
      <p:sp>
        <p:nvSpPr>
          <p:cNvPr id="466" name="Shape 46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67" name="Shape 46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1"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Stack overflow是以給定較長的輸入字串進行攻擊，而Array Indexing Error攻擊的做法和stack overflow很像，都是修改宣告外的記憶體空間。要注意， 在C語言的程式中，string就是char陣列。因此，我們一樣可以藉由其他型態的陣列修改宣告以外的記憶體空間。</a:t>
            </a:r>
          </a:p>
          <a:p>
            <a:pPr indent="0" lvl="0" marL="0" marR="0" rtl="0" algn="l">
              <a:lnSpc>
                <a:spcPct val="100000"/>
              </a:lnSpc>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而陣列使用時，容易被攻擊的典型情況為：使用者任意指定陣列的index，以及任意修改陣列的內容。</a:t>
            </a:r>
          </a:p>
          <a:p>
            <a:pPr indent="0" lvl="0" marL="0" marR="0" rtl="0" algn="l">
              <a:lnSpc>
                <a:spcPct val="100000"/>
              </a:lnSpc>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1"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和Stack overflow相較，Array Indexing Error的攻擊較少見。</a:t>
            </a:r>
          </a:p>
        </p:txBody>
      </p:sp>
      <p:sp>
        <p:nvSpPr>
          <p:cNvPr id="468" name="Shape 46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3" name="Shape 473"/>
        <p:cNvGrpSpPr/>
        <p:nvPr/>
      </p:nvGrpSpPr>
      <p:grpSpPr>
        <a:xfrm>
          <a:off x="0" y="0"/>
          <a:ext cx="0" cy="0"/>
          <a:chOff x="0" y="0"/>
          <a:chExt cx="0" cy="0"/>
        </a:xfrm>
      </p:grpSpPr>
      <p:sp>
        <p:nvSpPr>
          <p:cNvPr id="474" name="Shape 47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75" name="Shape 47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我們以這隻程式說明array indexing error。</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在這支程式中，main function會呼叫函數insert，而insert會要求輸入學生的id和score，並將該學生的成績更新。執行完成後，main function會印出更新完成的字樣。</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由於main function和insert()在執行過程中皆未呼叫函數hacker，若我們能在執行hacker，列印出”Orz!”，就表示成功入侵這隻程式。</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請注意，此程式宣告的陣列s[ ]，是一個全域變數。</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8" name="Shape 488"/>
        <p:cNvGrpSpPr/>
        <p:nvPr/>
      </p:nvGrpSpPr>
      <p:grpSpPr>
        <a:xfrm>
          <a:off x="0" y="0"/>
          <a:ext cx="0" cy="0"/>
          <a:chOff x="0" y="0"/>
          <a:chExt cx="0" cy="0"/>
        </a:xfrm>
      </p:grpSpPr>
      <p:sp>
        <p:nvSpPr>
          <p:cNvPr id="489" name="Shape 48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90" name="Shape 49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若我們以10個1的字串作為輸入的username，且以10個2作為輸入的password。</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由於長度皆未超過宣告的字串長度，所以可以正常執行。</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只是由於帳號密碼皆與設定的答案錯誤，所以顯示”No entry!”</a:t>
            </a:r>
          </a:p>
        </p:txBody>
      </p:sp>
      <p:sp>
        <p:nvSpPr>
          <p:cNvPr id="491" name="Shape 49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0" name="Shape 500"/>
        <p:cNvGrpSpPr/>
        <p:nvPr/>
      </p:nvGrpSpPr>
      <p:grpSpPr>
        <a:xfrm>
          <a:off x="0" y="0"/>
          <a:ext cx="0" cy="0"/>
          <a:chOff x="0" y="0"/>
          <a:chExt cx="0" cy="0"/>
        </a:xfrm>
      </p:grpSpPr>
      <p:sp>
        <p:nvSpPr>
          <p:cNvPr id="501" name="Shape 50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02" name="Shape 50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因為s[ ]是一個沒初始值的全域變數，所以s[0]到s[1023]皆會被配置在BSS這個segment中，而非放在Stack中。</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Main function在呼叫insert()後，會將insert的資料push到stack中，其中包含insert()執行完成後用來回到main function的return address。</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雖然s[]這個array只宣告了1024個元素，但C語言不會自動偵測邊界，所以，使用者只要指定更大的index，就可以存取array宣告範圍外的記憶體空間。</a:t>
            </a: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因此，我們只要計算這個return address所在位置和S這個array的起始位置之間的差距，我們就能推算出index給定多大時，可精準存取到return address所在的記憶體位址。</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例如，如果這個位置相當於s[10000]的所在位置，使用者只要輸入id等於10000，另外讓輸入成績等於hacker的初始位置，就可以將return address替換成hacker的起始位置，讓insert執行後跳到hacker繼續執行。</a:t>
            </a:r>
          </a:p>
        </p:txBody>
      </p:sp>
      <p:sp>
        <p:nvSpPr>
          <p:cNvPr id="503" name="Shape 503"/>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8" name="Shape 528"/>
        <p:cNvGrpSpPr/>
        <p:nvPr/>
      </p:nvGrpSpPr>
      <p:grpSpPr>
        <a:xfrm>
          <a:off x="0" y="0"/>
          <a:ext cx="0" cy="0"/>
          <a:chOff x="0" y="0"/>
          <a:chExt cx="0" cy="0"/>
        </a:xfrm>
      </p:grpSpPr>
      <p:sp>
        <p:nvSpPr>
          <p:cNvPr id="529" name="Shape 52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30" name="Shape 53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因為s[ ]是一個沒初始值的全域變數，所以s[0]到s[1023]皆會被配置在BSS這個segment中，而非放在Stack中。</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Main function在呼叫insert()後，會將insert的資料push到stack中，其中包含insert()執行完成後用來回到main function的return address。</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雖然s[]這個array只宣告了1024個元素，但C語言不會自動偵測邊界，所以，使用者只要指定更大的index，就可以存取array宣告範圍外的記憶體空間。</a:t>
            </a: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因此，我們只要計算這個return address所在位置和S這個array的起始位置之間的差距，我們就能推算出index給定多大時，可精準存取到return address所在的記憶體位址。</a:t>
            </a:r>
          </a:p>
          <a:p>
            <a:pPr indent="0" lvl="0" marL="0" marR="0" rtl="0" algn="l">
              <a:spcBef>
                <a:spcPts val="0"/>
              </a:spcBef>
              <a:spcAft>
                <a:spcPts val="0"/>
              </a:spcAft>
              <a:buSzPct val="25000"/>
              <a:buNone/>
            </a:pPr>
            <a:r>
              <a:t/>
            </a:r>
            <a:endParaRPr b="0" i="0" sz="1200" u="none" cap="none" strike="noStrike">
              <a:solidFill>
                <a:srgbClr val="7030A0"/>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rgbClr val="7030A0"/>
                </a:solidFill>
                <a:latin typeface="Calibri"/>
                <a:ea typeface="Calibri"/>
                <a:cs typeface="Calibri"/>
                <a:sym typeface="Calibri"/>
              </a:rPr>
              <a:t>例如，如果這個位置相當於s[10000]的所在位置，使用者只要輸入id等於10000，另外讓輸入成績等於hacker的初始位置，就可以將return address替換成hacker的起始位置，讓insert執行後跳到hacker繼續執行。</a:t>
            </a:r>
          </a:p>
        </p:txBody>
      </p:sp>
      <p:sp>
        <p:nvSpPr>
          <p:cNvPr id="531" name="Shape 53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7" name="Shape 547"/>
        <p:cNvGrpSpPr/>
        <p:nvPr/>
      </p:nvGrpSpPr>
      <p:grpSpPr>
        <a:xfrm>
          <a:off x="0" y="0"/>
          <a:ext cx="0" cy="0"/>
          <a:chOff x="0" y="0"/>
          <a:chExt cx="0" cy="0"/>
        </a:xfrm>
      </p:grpSpPr>
      <p:sp>
        <p:nvSpPr>
          <p:cNvPr id="548" name="Shape 54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49" name="Shape 54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接著我們要分析，輸入的字串長度應該要多長，才能覆蓋到check()的return address，使得check()執行完後不回到main()，而是跳到函式hacker()繼續執行。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首先，我們先在gdb中執行disass main，以組合語言形式檢閱main程式碼。</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我們可發現，main在呼叫check_user的下一行程式碼的所在記憶體位置為080484a2，這就表示check_user的return address即為080484a2。正常來說，在check_user執行完後，會跳到這行程式碼繼續執行main中剩餘的程式碼。</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9" name="Shape 559"/>
        <p:cNvGrpSpPr/>
        <p:nvPr/>
      </p:nvGrpSpPr>
      <p:grpSpPr>
        <a:xfrm>
          <a:off x="0" y="0"/>
          <a:ext cx="0" cy="0"/>
          <a:chOff x="0" y="0"/>
          <a:chExt cx="0" cy="0"/>
        </a:xfrm>
      </p:grpSpPr>
      <p:sp>
        <p:nvSpPr>
          <p:cNvPr id="560" name="Shape 56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61" name="Shape 56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9" name="Shape 569"/>
        <p:cNvGrpSpPr/>
        <p:nvPr/>
      </p:nvGrpSpPr>
      <p:grpSpPr>
        <a:xfrm>
          <a:off x="0" y="0"/>
          <a:ext cx="0" cy="0"/>
          <a:chOff x="0" y="0"/>
          <a:chExt cx="0" cy="0"/>
        </a:xfrm>
      </p:grpSpPr>
      <p:sp>
        <p:nvSpPr>
          <p:cNvPr id="570" name="Shape 57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71" name="Shape 57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00" name="Shape 10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我們以這個簡短的程式說明buffer overflow的後果。</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這隻程式碼的main function在執行時會要求使用者輸入名字和電話號碼，並呼叫函數check_error檢驗所輸入的電話號碼是否都是數字。若都是數字，則會正常結束</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；若輸入的電話包含數字以外的字元，則會顯示電話號碼無效。</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但值得注意的是，tphone這個存放電話號碼的string長度只有10個字元，若輸入的電話號碼超過10個字元，則輸入資料會超出原先宣告的範圍，覆蓋到記憶體中其他的資料，使得程式執行出現異常。</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9" name="Shape 579"/>
        <p:cNvGrpSpPr/>
        <p:nvPr/>
      </p:nvGrpSpPr>
      <p:grpSpPr>
        <a:xfrm>
          <a:off x="0" y="0"/>
          <a:ext cx="0" cy="0"/>
          <a:chOff x="0" y="0"/>
          <a:chExt cx="0" cy="0"/>
        </a:xfrm>
      </p:grpSpPr>
      <p:sp>
        <p:nvSpPr>
          <p:cNvPr id="580" name="Shape 58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81" name="Shape 58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若我們可以將儲存check_user的return address的記憶體內容覆蓋成hacker的初始記憶體位置，則check_user在執行完後將會跳到hacker執行，而非跳回main執行。</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我們一樣藉由在gdb中執行disass hacker，以組合語言形式檢閱hacker函數的程式碼，並了解該函數的起始位置為</a:t>
            </a:r>
            <a:r>
              <a:rPr b="1" i="0" lang="zh-TW" sz="1200" u="none" cap="none" strike="noStrike">
                <a:solidFill>
                  <a:srgbClr val="FF0000"/>
                </a:solidFill>
                <a:latin typeface="Calibri"/>
                <a:ea typeface="Calibri"/>
                <a:cs typeface="Calibri"/>
                <a:sym typeface="Calibri"/>
              </a:rPr>
              <a:t>0x080484c7</a:t>
            </a:r>
            <a:r>
              <a:rPr b="0" i="0" lang="zh-TW" sz="1200" u="none" cap="none" strike="noStrike">
                <a:solidFill>
                  <a:schemeClr val="dk1"/>
                </a:solidFill>
                <a:latin typeface="Calibri"/>
                <a:ea typeface="Calibri"/>
                <a:cs typeface="Calibri"/>
                <a:sym typeface="Calibri"/>
              </a:rPr>
              <a:t>。</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9" name="Shape 589"/>
        <p:cNvGrpSpPr/>
        <p:nvPr/>
      </p:nvGrpSpPr>
      <p:grpSpPr>
        <a:xfrm>
          <a:off x="0" y="0"/>
          <a:ext cx="0" cy="0"/>
          <a:chOff x="0" y="0"/>
          <a:chExt cx="0" cy="0"/>
        </a:xfrm>
      </p:grpSpPr>
      <p:sp>
        <p:nvSpPr>
          <p:cNvPr id="590" name="Shape 59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91" name="Shape 59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藉由 x/32wx $esp (印出從$esp所指位置開始的32個words記憶體內容?)</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觀察後可發現，在10個1的輸入字串之後，距離return address 080484a2還有22個bytes的空間。因此，我們必須將第一個參數從10個1，延長成32個1，並在之後接續hacker的起始位置，即可將return address覆蓋成hacker起始位置，達到攻擊目的。</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參考網址  http://www.cmlab.csie.ntu.edu.tw/~daniel/linux/gdb.html</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確認check_user的return address所存放的記憶體位置為xxxxxxxxx?</a:t>
            </a: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而我們先前嘗試的輸入值11111111111和22222222222的ASCII碼轉換成16進位後則為3131313131313131313131和32323232323232323232。</a:t>
            </a:r>
          </a:p>
          <a:p>
            <a:pPr indent="0" lvl="0" marL="0" marR="0" rtl="0" algn="l">
              <a:lnSpc>
                <a:spcPct val="100000"/>
              </a:lnSpc>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2" name="Shape 612"/>
        <p:cNvGrpSpPr/>
        <p:nvPr/>
      </p:nvGrpSpPr>
      <p:grpSpPr>
        <a:xfrm>
          <a:off x="0" y="0"/>
          <a:ext cx="0" cy="0"/>
          <a:chOff x="0" y="0"/>
          <a:chExt cx="0" cy="0"/>
        </a:xfrm>
      </p:grpSpPr>
      <p:sp>
        <p:nvSpPr>
          <p:cNvPr id="613" name="Shape 61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14" name="Shape 614"/>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15" name="Shape 615"/>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3" name="Shape 623"/>
        <p:cNvGrpSpPr/>
        <p:nvPr/>
      </p:nvGrpSpPr>
      <p:grpSpPr>
        <a:xfrm>
          <a:off x="0" y="0"/>
          <a:ext cx="0" cy="0"/>
          <a:chOff x="0" y="0"/>
          <a:chExt cx="0" cy="0"/>
        </a:xfrm>
      </p:grpSpPr>
      <p:sp>
        <p:nvSpPr>
          <p:cNvPr id="624" name="Shape 62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25" name="Shape 62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626" name="Shape 626"/>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1" name="Shape 631"/>
        <p:cNvGrpSpPr/>
        <p:nvPr/>
      </p:nvGrpSpPr>
      <p:grpSpPr>
        <a:xfrm>
          <a:off x="0" y="0"/>
          <a:ext cx="0" cy="0"/>
          <a:chOff x="0" y="0"/>
          <a:chExt cx="0" cy="0"/>
        </a:xfrm>
      </p:grpSpPr>
      <p:sp>
        <p:nvSpPr>
          <p:cNvPr id="632" name="Shape 63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633" name="Shape 633"/>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以新輸入字串重新執行後，可發現輸出包含”Orz!”。這就表示函數hacker( )已經被執行，即完成攻擊。</a:t>
            </a:r>
          </a:p>
        </p:txBody>
      </p:sp>
      <p:sp>
        <p:nvSpPr>
          <p:cNvPr id="634" name="Shape 634"/>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5" name="Shape 645"/>
        <p:cNvGrpSpPr/>
        <p:nvPr/>
      </p:nvGrpSpPr>
      <p:grpSpPr>
        <a:xfrm>
          <a:off x="0" y="0"/>
          <a:ext cx="0" cy="0"/>
          <a:chOff x="0" y="0"/>
          <a:chExt cx="0" cy="0"/>
        </a:xfrm>
      </p:grpSpPr>
      <p:sp>
        <p:nvSpPr>
          <p:cNvPr id="646" name="Shape 64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647" name="Shape 64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1" marL="0" marR="0" rtl="0" algn="l">
              <a:lnSpc>
                <a:spcPct val="100000"/>
              </a:lnSpc>
              <a:spcBef>
                <a:spcPts val="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範例程式會被攻擊的主要在原因在於，insert函數沒有對</a:t>
            </a:r>
            <a:r>
              <a:rPr b="0" i="0" lang="zh-TW" sz="1200" u="none" cap="none" strike="noStrike">
                <a:solidFill>
                  <a:schemeClr val="dk1"/>
                </a:solidFill>
                <a:latin typeface="Calibri"/>
                <a:ea typeface="Calibri"/>
                <a:cs typeface="Calibri"/>
                <a:sym typeface="Calibri"/>
              </a:rPr>
              <a:t>id的輸入值檢查範圍，以至於使用者</a:t>
            </a:r>
            <a:r>
              <a:rPr b="0" i="0" lang="zh-TW" sz="1200" u="none" cap="none" strike="noStrike">
                <a:solidFill>
                  <a:srgbClr val="FF0000"/>
                </a:solidFill>
                <a:latin typeface="Calibri"/>
                <a:ea typeface="Calibri"/>
                <a:cs typeface="Calibri"/>
                <a:sym typeface="Calibri"/>
              </a:rPr>
              <a:t>若輸入較大的id，就可以修改宣告以外的記憶體內容。</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5" name="Shape 655"/>
        <p:cNvGrpSpPr/>
        <p:nvPr/>
      </p:nvGrpSpPr>
      <p:grpSpPr>
        <a:xfrm>
          <a:off x="0" y="0"/>
          <a:ext cx="0" cy="0"/>
          <a:chOff x="0" y="0"/>
          <a:chExt cx="0" cy="0"/>
        </a:xfrm>
      </p:grpSpPr>
      <p:sp>
        <p:nvSpPr>
          <p:cNvPr id="656" name="Shape 65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57" name="Shape 65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若在insert函數中加入這段程式碼，即使使用者輸入的id過大，也可確保不會覆蓋到宣告以外的記憶體空間。</a:t>
            </a:r>
          </a:p>
        </p:txBody>
      </p:sp>
      <p:sp>
        <p:nvSpPr>
          <p:cNvPr id="658" name="Shape 65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5" name="Shape 665"/>
        <p:cNvGrpSpPr/>
        <p:nvPr/>
      </p:nvGrpSpPr>
      <p:grpSpPr>
        <a:xfrm>
          <a:off x="0" y="0"/>
          <a:ext cx="0" cy="0"/>
          <a:chOff x="0" y="0"/>
          <a:chExt cx="0" cy="0"/>
        </a:xfrm>
      </p:grpSpPr>
      <p:sp>
        <p:nvSpPr>
          <p:cNvPr id="666" name="Shape 666"/>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667" name="Shape 66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4" name="Shape 674"/>
        <p:cNvGrpSpPr/>
        <p:nvPr/>
      </p:nvGrpSpPr>
      <p:grpSpPr>
        <a:xfrm>
          <a:off x="0" y="0"/>
          <a:ext cx="0" cy="0"/>
          <a:chOff x="0" y="0"/>
          <a:chExt cx="0" cy="0"/>
        </a:xfrm>
      </p:grpSpPr>
      <p:sp>
        <p:nvSpPr>
          <p:cNvPr id="675" name="Shape 67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76" name="Shape 676"/>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這部分說明Format String Bugs的形成原因，以及它可能造成的後果。</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677" name="Shape 677"/>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2" name="Shape 682"/>
        <p:cNvGrpSpPr/>
        <p:nvPr/>
      </p:nvGrpSpPr>
      <p:grpSpPr>
        <a:xfrm>
          <a:off x="0" y="0"/>
          <a:ext cx="0" cy="0"/>
          <a:chOff x="0" y="0"/>
          <a:chExt cx="0" cy="0"/>
        </a:xfrm>
      </p:grpSpPr>
      <p:sp>
        <p:nvSpPr>
          <p:cNvPr id="683" name="Shape 68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684" name="Shape 684"/>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如同前面的說明，Format String Bugs並不算是Buffer Overflow，但這類攻擊也是藉由修改程式設計師預期以外的記憶體空間，達成攻擊的成效。</a:t>
            </a:r>
          </a:p>
          <a:p>
            <a:pPr indent="0" lvl="0" marL="0" marR="0" rtl="0" algn="l">
              <a:lnSpc>
                <a:spcPct val="100000"/>
              </a:lnSpc>
              <a:spcBef>
                <a:spcPts val="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C語言程式中</a:t>
            </a:r>
            <a:r>
              <a:rPr b="0" i="0" lang="zh-TW" sz="1200" u="none" cap="none" strike="noStrike">
                <a:solidFill>
                  <a:schemeClr val="dk1"/>
                </a:solidFill>
                <a:latin typeface="Calibri"/>
                <a:ea typeface="Calibri"/>
                <a:cs typeface="Calibri"/>
                <a:sym typeface="Calibri"/>
              </a:rPr>
              <a:t>最常出現此問題的是表格中這些</a:t>
            </a:r>
            <a:r>
              <a:rPr b="0" i="0" lang="zh-TW" sz="1200" u="none" cap="none" strike="noStrike">
                <a:solidFill>
                  <a:srgbClr val="FF0000"/>
                </a:solidFill>
                <a:latin typeface="Calibri"/>
                <a:ea typeface="Calibri"/>
                <a:cs typeface="Calibri"/>
                <a:sym typeface="Calibri"/>
              </a:rPr>
              <a:t>printf()</a:t>
            </a:r>
            <a:r>
              <a:rPr b="0" i="0" lang="zh-TW" sz="1200" u="none" cap="none" strike="noStrike">
                <a:solidFill>
                  <a:schemeClr val="dk1"/>
                </a:solidFill>
                <a:latin typeface="Calibri"/>
                <a:ea typeface="Calibri"/>
                <a:cs typeface="Calibri"/>
                <a:sym typeface="Calibri"/>
              </a:rPr>
              <a:t>系列的函數。</a:t>
            </a:r>
          </a:p>
          <a:p>
            <a:pPr indent="0" lvl="0" marL="0" marR="0" rtl="0" algn="l">
              <a:lnSpc>
                <a:spcPct val="100000"/>
              </a:lnSpc>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通常我們在使用這些函數時，會指定參數的輸出格式。</a:t>
            </a:r>
          </a:p>
        </p:txBody>
      </p:sp>
      <p:sp>
        <p:nvSpPr>
          <p:cNvPr id="685" name="Shape 685"/>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25400" y="744537"/>
            <a:ext cx="6618300" cy="37242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66750" y="4716462"/>
            <a:ext cx="5335500" cy="4467300"/>
          </a:xfrm>
          <a:prstGeom prst="rect">
            <a:avLst/>
          </a:prstGeom>
        </p:spPr>
        <p:txBody>
          <a:bodyPr anchorCtr="0" anchor="t" bIns="91425" lIns="91425" rIns="91425" tIns="91425">
            <a:noAutofit/>
          </a:bodyPr>
          <a:lstStyle/>
          <a:p>
            <a:pPr lvl="0">
              <a:spcBef>
                <a:spcPts val="0"/>
              </a:spcBef>
              <a:buNone/>
            </a:pPr>
            <a:r>
              <a:t/>
            </a:r>
            <a:endParaRPr/>
          </a:p>
        </p:txBody>
      </p:sp>
      <p:sp>
        <p:nvSpPr>
          <p:cNvPr id="114" name="Shape 114"/>
          <p:cNvSpPr txBox="1"/>
          <p:nvPr>
            <p:ph idx="12" type="sldNum"/>
          </p:nvPr>
        </p:nvSpPr>
        <p:spPr>
          <a:xfrm>
            <a:off x="3776662" y="9429750"/>
            <a:ext cx="2890800" cy="496800"/>
          </a:xfrm>
          <a:prstGeom prst="rect">
            <a:avLst/>
          </a:prstGeom>
        </p:spPr>
        <p:txBody>
          <a:bodyPr anchorCtr="0" anchor="b" bIns="45850" lIns="91700" rIns="91700" tIns="45850">
            <a:noAutofit/>
          </a:bodyPr>
          <a:lstStyle/>
          <a:p>
            <a:pPr lvl="0">
              <a:spcBef>
                <a:spcPts val="0"/>
              </a:spcBef>
              <a:buClr>
                <a:srgbClr val="000000"/>
              </a:buClr>
              <a:buSzPct val="25000"/>
              <a:buFont typeface="Arial"/>
              <a:buNone/>
            </a:pPr>
            <a:fld id="{00000000-1234-1234-1234-123412341234}" type="slidenum">
              <a:rPr lang="zh-TW"/>
              <a:t>‹#›</a:t>
            </a:fld>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6" name="Shape 696"/>
        <p:cNvGrpSpPr/>
        <p:nvPr/>
      </p:nvGrpSpPr>
      <p:grpSpPr>
        <a:xfrm>
          <a:off x="0" y="0"/>
          <a:ext cx="0" cy="0"/>
          <a:chOff x="0" y="0"/>
          <a:chExt cx="0" cy="0"/>
        </a:xfrm>
      </p:grpSpPr>
      <p:sp>
        <p:nvSpPr>
          <p:cNvPr id="697" name="Shape 69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98" name="Shape 69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而C語言程式輸入和輸出格式設定可參考這張表格。</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特別要注意的是，%x表示會將參數以unsigned的16進位格式輸出，而%n會計算該指令已經列印出的字元數目，並將這個數目存放到參數指定的記憶體位址。</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699" name="Shape 69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6" name="Shape 706"/>
        <p:cNvGrpSpPr/>
        <p:nvPr/>
      </p:nvGrpSpPr>
      <p:grpSpPr>
        <a:xfrm>
          <a:off x="0" y="0"/>
          <a:ext cx="0" cy="0"/>
          <a:chOff x="0" y="0"/>
          <a:chExt cx="0" cy="0"/>
        </a:xfrm>
      </p:grpSpPr>
      <p:sp>
        <p:nvSpPr>
          <p:cNvPr id="707" name="Shape 70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08" name="Shape 70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事實上，如果使用printf指令卻沒有指定輸出的格式，照樣可以把參數內容列印出來，只是列印的結果可能與預期的不一樣。</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我們以這個程式比較有指定輸出格式和沒指定輸出格式的差別。</a:t>
            </a:r>
          </a:p>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如果我們輸入的是一個很單純的字串Hello，此時，不管有沒有指定輸出格式，列印的結果都一樣。</a:t>
            </a:r>
          </a:p>
        </p:txBody>
      </p:sp>
      <p:sp>
        <p:nvSpPr>
          <p:cNvPr id="709" name="Shape 709"/>
          <p:cNvSpPr txBox="1"/>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Calibri"/>
                <a:ea typeface="Calibri"/>
                <a:cs typeface="Calibri"/>
                <a:sym typeface="Calibri"/>
              </a:rPr>
              <a:t>‹#›</a:t>
            </a:fld>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4" name="Shape 724"/>
        <p:cNvGrpSpPr/>
        <p:nvPr/>
      </p:nvGrpSpPr>
      <p:grpSpPr>
        <a:xfrm>
          <a:off x="0" y="0"/>
          <a:ext cx="0" cy="0"/>
          <a:chOff x="0" y="0"/>
          <a:chExt cx="0" cy="0"/>
        </a:xfrm>
      </p:grpSpPr>
      <p:sp>
        <p:nvSpPr>
          <p:cNvPr id="725" name="Shape 72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26" name="Shape 726"/>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但是，針對同樣的程式，如果輸入的字串只包含4個輸出格式%x，那麼列印的結果就大不相同。</a:t>
            </a:r>
          </a:p>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如果以%s指定輸出格式為字串，列印出來的一樣是4個%x。</a:t>
            </a:r>
          </a:p>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但若未指定輸出格式，將str列印出來的printf函數會解讀成指定4次輸出格式%x，但沒有指定要輸出的參數。由於沒有指定輸出參數，printf會連續抓取stack頂層的資料，以unsigned16進位的格式輸出，所以會看到這排16進位的數字。</a:t>
            </a:r>
          </a:p>
        </p:txBody>
      </p:sp>
      <p:sp>
        <p:nvSpPr>
          <p:cNvPr id="727" name="Shape 727"/>
          <p:cNvSpPr txBox="1"/>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Calibri"/>
                <a:ea typeface="Calibri"/>
                <a:cs typeface="Calibri"/>
                <a:sym typeface="Calibri"/>
              </a:rPr>
              <a:t>‹#›</a:t>
            </a:fld>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3" name="Shape 743"/>
        <p:cNvGrpSpPr/>
        <p:nvPr/>
      </p:nvGrpSpPr>
      <p:grpSpPr>
        <a:xfrm>
          <a:off x="0" y="0"/>
          <a:ext cx="0" cy="0"/>
          <a:chOff x="0" y="0"/>
          <a:chExt cx="0" cy="0"/>
        </a:xfrm>
      </p:grpSpPr>
      <p:sp>
        <p:nvSpPr>
          <p:cNvPr id="744" name="Shape 74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45" name="Shape 74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在了解有沒有指定輸出格式的差別後，我們以這隻程式說明Format String Bugs的攻擊方式。</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這支程式中變數i的值在宣告時就設定為0，且程式從頭到尾皆沒刻意更新變數i。</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若程式結束前，i的值被變更為5，就會印出包含Orz的訊息。這表示程式已經被入侵，變數i的值遭盜刻意竄改。</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3" name="Shape 753"/>
        <p:cNvGrpSpPr/>
        <p:nvPr/>
      </p:nvGrpSpPr>
      <p:grpSpPr>
        <a:xfrm>
          <a:off x="0" y="0"/>
          <a:ext cx="0" cy="0"/>
          <a:chOff x="0" y="0"/>
          <a:chExt cx="0" cy="0"/>
        </a:xfrm>
      </p:grpSpPr>
      <p:sp>
        <p:nvSpPr>
          <p:cNvPr id="754" name="Shape 75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55" name="Shape 75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實際執行程式可發現，如果我們輸入的字串是”Yes”或”No”，或是其他不包含輸出格式的字串，執行後會顯示甚麼都沒發生，變數i的值依舊是0。</a:t>
            </a:r>
          </a:p>
        </p:txBody>
      </p:sp>
      <p:sp>
        <p:nvSpPr>
          <p:cNvPr id="756" name="Shape 756"/>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5" name="Shape 765"/>
        <p:cNvGrpSpPr/>
        <p:nvPr/>
      </p:nvGrpSpPr>
      <p:grpSpPr>
        <a:xfrm>
          <a:off x="0" y="0"/>
          <a:ext cx="0" cy="0"/>
          <a:chOff x="0" y="0"/>
          <a:chExt cx="0" cy="0"/>
        </a:xfrm>
      </p:grpSpPr>
      <p:sp>
        <p:nvSpPr>
          <p:cNvPr id="766" name="Shape 76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67" name="Shape 76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但是，如果我們輸入的字串是”Chuti%n”，就會出現包含”Orz”的輸出，這就表示i的值已經被修改為5。</a:t>
            </a:r>
          </a:p>
        </p:txBody>
      </p:sp>
      <p:sp>
        <p:nvSpPr>
          <p:cNvPr id="768" name="Shape 76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6" name="Shape 776"/>
        <p:cNvGrpSpPr/>
        <p:nvPr/>
      </p:nvGrpSpPr>
      <p:grpSpPr>
        <a:xfrm>
          <a:off x="0" y="0"/>
          <a:ext cx="0" cy="0"/>
          <a:chOff x="0" y="0"/>
          <a:chExt cx="0" cy="0"/>
        </a:xfrm>
      </p:grpSpPr>
      <p:sp>
        <p:nvSpPr>
          <p:cNvPr id="777" name="Shape 77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78" name="Shape 77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各位一定很好奇，程式碼中並沒有刻意更新變數i的指令，為什麼i的值會變成5呢?</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這是因為，printf指令沒有為兩個參數指定輸出格式，所以輸入的字串”Chuti%n”後， printf指令被解讀成這樣。</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由於在%n之前已經列印出c h u t i這五個字元，所以會將5這個數字存到參數所指定的記憶體位置，也就是變數i的記憶體位址，造成變數i的值被更新為5。</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事實上，除了這個字串，各位也可以嘗試將其他五個字元加上%n，作為輸入字串，一樣可以達到攻擊的成效。</a:t>
            </a:r>
          </a:p>
        </p:txBody>
      </p:sp>
      <p:sp>
        <p:nvSpPr>
          <p:cNvPr id="779" name="Shape 77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7" name="Shape 787"/>
        <p:cNvGrpSpPr/>
        <p:nvPr/>
      </p:nvGrpSpPr>
      <p:grpSpPr>
        <a:xfrm>
          <a:off x="0" y="0"/>
          <a:ext cx="0" cy="0"/>
          <a:chOff x="0" y="0"/>
          <a:chExt cx="0" cy="0"/>
        </a:xfrm>
      </p:grpSpPr>
      <p:sp>
        <p:nvSpPr>
          <p:cNvPr id="788" name="Shape 78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89" name="Shape 78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790" name="Shape 79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7" name="Shape 797"/>
        <p:cNvGrpSpPr/>
        <p:nvPr/>
      </p:nvGrpSpPr>
      <p:grpSpPr>
        <a:xfrm>
          <a:off x="0" y="0"/>
          <a:ext cx="0" cy="0"/>
          <a:chOff x="0" y="0"/>
          <a:chExt cx="0" cy="0"/>
        </a:xfrm>
      </p:grpSpPr>
      <p:sp>
        <p:nvSpPr>
          <p:cNvPr id="798" name="Shape 79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799" name="Shape 79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1" marL="0" marR="0" rtl="0" algn="l">
              <a:lnSpc>
                <a:spcPct val="100000"/>
              </a:lnSpc>
              <a:spcBef>
                <a:spcPts val="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範例程式會被攻擊的主要在原因在於，針對使用者輸入的字串沒有檢查是否包含%這個輸出格式必備的特殊字元。此外，使用printf指令時也沒有直接指定輸出的格式。因此，使用者有機會可以更改變數的值。</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7" name="Shape 807"/>
        <p:cNvGrpSpPr/>
        <p:nvPr/>
      </p:nvGrpSpPr>
      <p:grpSpPr>
        <a:xfrm>
          <a:off x="0" y="0"/>
          <a:ext cx="0" cy="0"/>
          <a:chOff x="0" y="0"/>
          <a:chExt cx="0" cy="0"/>
        </a:xfrm>
      </p:grpSpPr>
      <p:sp>
        <p:nvSpPr>
          <p:cNvPr id="808" name="Shape 80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809" name="Shape 80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為了避免遭受此攻擊，我們在撰寫程式碼時可以採取兩種預防措施。</a:t>
            </a: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第一，我們應該</a:t>
            </a:r>
            <a:r>
              <a:rPr b="0" i="0" lang="zh-TW" sz="1200" u="none" cap="none" strike="noStrike">
                <a:solidFill>
                  <a:srgbClr val="FF0000"/>
                </a:solidFill>
                <a:latin typeface="Calibri"/>
                <a:ea typeface="Calibri"/>
                <a:cs typeface="Calibri"/>
                <a:sym typeface="Calibri"/>
              </a:rPr>
              <a:t>針對使用者輸入的字串檢查是否包含可控制輸出格式的特殊字元</a:t>
            </a:r>
            <a:r>
              <a:rPr b="0" i="0" lang="zh-TW" sz="1200" u="none" cap="none" strike="noStrike">
                <a:solidFill>
                  <a:schemeClr val="dk1"/>
                </a:solidFill>
                <a:latin typeface="Calibri"/>
                <a:ea typeface="Calibri"/>
                <a:cs typeface="Calibri"/>
                <a:sym typeface="Calibri"/>
              </a:rPr>
              <a:t>。</a:t>
            </a:r>
          </a:p>
          <a:p>
            <a:pPr indent="0" lvl="0" marL="0" marR="0" rtl="0" algn="l">
              <a:spcBef>
                <a:spcPts val="360"/>
              </a:spcBef>
              <a:spcAft>
                <a:spcPts val="0"/>
              </a:spcAft>
              <a:buClr>
                <a:srgbClr val="FF0000"/>
              </a:buClr>
              <a:buSzPct val="25000"/>
              <a:buFont typeface="Calibri"/>
              <a:buNone/>
            </a:pPr>
            <a:r>
              <a:rPr b="0" i="0" lang="zh-TW" sz="1200" u="none" cap="none" strike="noStrike">
                <a:solidFill>
                  <a:srgbClr val="FF0000"/>
                </a:solidFill>
                <a:latin typeface="Calibri"/>
                <a:ea typeface="Calibri"/>
                <a:cs typeface="Calibri"/>
                <a:sym typeface="Calibri"/>
              </a:rPr>
              <a:t>例如，在範例程式中，我們可以在接受輸入後，逐一檢查是否包含%這個特殊字元。若包含特殊字元，程式就可判定此輸入字串無效，避免遭受攻擊。</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810" name="Shape 81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19" name="Shape 119"/>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根據CWE組織在2011年統計出危險性最高的25個軟體設計錯誤，Buffer overflow位居第三名。</a:t>
            </a:r>
          </a:p>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同學可能會好奇，為什麼buffer overflow會使軟體執行產生安全性問題?</a:t>
            </a:r>
          </a:p>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事實上，除了使程式執行異常而癱瘓，駭客還可以利用buffer overflow取得使用者權限，也可以竊取機密資料。</a:t>
            </a:r>
          </a:p>
        </p:txBody>
      </p:sp>
      <p:sp>
        <p:nvSpPr>
          <p:cNvPr id="120" name="Shape 120"/>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2" name="Shape 822"/>
        <p:cNvGrpSpPr/>
        <p:nvPr/>
      </p:nvGrpSpPr>
      <p:grpSpPr>
        <a:xfrm>
          <a:off x="0" y="0"/>
          <a:ext cx="0" cy="0"/>
          <a:chOff x="0" y="0"/>
          <a:chExt cx="0" cy="0"/>
        </a:xfrm>
      </p:grpSpPr>
      <p:sp>
        <p:nvSpPr>
          <p:cNvPr id="823" name="Shape 82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24" name="Shape 824"/>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第二種做法，我們應該養成在使用printf指令時，直接指定輸出格式的習慣。只要指定輸出格式，即使輸出字串包含特殊字元，也不會修改到變數內容，避免遭受攻擊。</a:t>
            </a:r>
          </a:p>
        </p:txBody>
      </p:sp>
      <p:sp>
        <p:nvSpPr>
          <p:cNvPr id="825" name="Shape 825"/>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6" name="Shape 836"/>
        <p:cNvGrpSpPr/>
        <p:nvPr/>
      </p:nvGrpSpPr>
      <p:grpSpPr>
        <a:xfrm>
          <a:off x="0" y="0"/>
          <a:ext cx="0" cy="0"/>
          <a:chOff x="0" y="0"/>
          <a:chExt cx="0" cy="0"/>
        </a:xfrm>
      </p:grpSpPr>
      <p:sp>
        <p:nvSpPr>
          <p:cNvPr id="837" name="Shape 837"/>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38" name="Shape 838"/>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這邊，我們將說明stack overflow的形成原因，並以範例說明它可能造成的攻擊。</a:t>
            </a:r>
          </a:p>
        </p:txBody>
      </p:sp>
      <p:sp>
        <p:nvSpPr>
          <p:cNvPr id="839" name="Shape 839"/>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3" name="Shape 843"/>
        <p:cNvGrpSpPr/>
        <p:nvPr/>
      </p:nvGrpSpPr>
      <p:grpSpPr>
        <a:xfrm>
          <a:off x="0" y="0"/>
          <a:ext cx="0" cy="0"/>
          <a:chOff x="0" y="0"/>
          <a:chExt cx="0" cy="0"/>
        </a:xfrm>
      </p:grpSpPr>
      <p:sp>
        <p:nvSpPr>
          <p:cNvPr id="844" name="Shape 84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845" name="Shape 84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參考debugger講義，藉由截圖清楚說明每個步驟(包含指令輸入以及指令說明)。</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0" name="Shape 850"/>
        <p:cNvGrpSpPr/>
        <p:nvPr/>
      </p:nvGrpSpPr>
      <p:grpSpPr>
        <a:xfrm>
          <a:off x="0" y="0"/>
          <a:ext cx="0" cy="0"/>
          <a:chOff x="0" y="0"/>
          <a:chExt cx="0" cy="0"/>
        </a:xfrm>
      </p:grpSpPr>
      <p:sp>
        <p:nvSpPr>
          <p:cNvPr id="851" name="Shape 85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852" name="Shape 85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參考debugger講義，藉由截圖清楚說明每個步驟(包含指令輸入以及指令說明)。</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7" name="Shape 857"/>
        <p:cNvGrpSpPr/>
        <p:nvPr/>
      </p:nvGrpSpPr>
      <p:grpSpPr>
        <a:xfrm>
          <a:off x="0" y="0"/>
          <a:ext cx="0" cy="0"/>
          <a:chOff x="0" y="0"/>
          <a:chExt cx="0" cy="0"/>
        </a:xfrm>
      </p:grpSpPr>
      <p:sp>
        <p:nvSpPr>
          <p:cNvPr id="858" name="Shape 858"/>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859" name="Shape 85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4" name="Shape 864"/>
        <p:cNvGrpSpPr/>
        <p:nvPr/>
      </p:nvGrpSpPr>
      <p:grpSpPr>
        <a:xfrm>
          <a:off x="0" y="0"/>
          <a:ext cx="0" cy="0"/>
          <a:chOff x="0" y="0"/>
          <a:chExt cx="0" cy="0"/>
        </a:xfrm>
      </p:grpSpPr>
      <p:sp>
        <p:nvSpPr>
          <p:cNvPr id="865" name="Shape 865"/>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866" name="Shape 866"/>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老師會提供說明</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1" name="Shape 871"/>
        <p:cNvGrpSpPr/>
        <p:nvPr/>
      </p:nvGrpSpPr>
      <p:grpSpPr>
        <a:xfrm>
          <a:off x="0" y="0"/>
          <a:ext cx="0" cy="0"/>
          <a:chOff x="0" y="0"/>
          <a:chExt cx="0" cy="0"/>
        </a:xfrm>
      </p:grpSpPr>
      <p:sp>
        <p:nvSpPr>
          <p:cNvPr id="872" name="Shape 872"/>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873" name="Shape 87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8" name="Shape 878"/>
        <p:cNvGrpSpPr/>
        <p:nvPr/>
      </p:nvGrpSpPr>
      <p:grpSpPr>
        <a:xfrm>
          <a:off x="0" y="0"/>
          <a:ext cx="0" cy="0"/>
          <a:chOff x="0" y="0"/>
          <a:chExt cx="0" cy="0"/>
        </a:xfrm>
      </p:grpSpPr>
      <p:sp>
        <p:nvSpPr>
          <p:cNvPr id="879" name="Shape 879"/>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80" name="Shape 880"/>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執行指令“flawfinder000.c”後即可輕易地得到該程式的安全問題報告。</a:t>
            </a: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問題區域：???????????</a:t>
            </a: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錯誤等級範圍從1到5，等級1是最輕微的安全問題，等級5是最嚴重的安全問題。</a:t>
            </a:r>
          </a:p>
        </p:txBody>
      </p:sp>
      <p:sp>
        <p:nvSpPr>
          <p:cNvPr id="881" name="Shape 881"/>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0" name="Shape 900"/>
        <p:cNvGrpSpPr/>
        <p:nvPr/>
      </p:nvGrpSpPr>
      <p:grpSpPr>
        <a:xfrm>
          <a:off x="0" y="0"/>
          <a:ext cx="0" cy="0"/>
          <a:chOff x="0" y="0"/>
          <a:chExt cx="0" cy="0"/>
        </a:xfrm>
      </p:grpSpPr>
      <p:sp>
        <p:nvSpPr>
          <p:cNvPr id="901" name="Shape 90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902" name="Shape 902"/>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同上</a:t>
            </a:r>
          </a:p>
          <a:p>
            <a:pPr indent="0" lvl="0" marL="0" marR="0" rtl="0" algn="l">
              <a:spcBef>
                <a:spcPts val="360"/>
              </a:spcBef>
              <a:spcAft>
                <a:spcPts val="0"/>
              </a:spcAft>
              <a:buSzPct val="25000"/>
              <a:buNone/>
            </a:pPr>
            <a:r>
              <a:rPr b="0" i="0" lang="zh-TW" sz="1200" u="none" cap="none" strike="noStrike">
                <a:solidFill>
                  <a:schemeClr val="dk1"/>
                </a:solidFill>
                <a:latin typeface="Calibri"/>
                <a:ea typeface="Calibri"/>
                <a:cs typeface="Calibri"/>
                <a:sym typeface="Calibri"/>
              </a:rPr>
              <a:t>錯誤等級越小越安全</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9" name="Shape 909"/>
        <p:cNvGrpSpPr/>
        <p:nvPr/>
      </p:nvGrpSpPr>
      <p:grpSpPr>
        <a:xfrm>
          <a:off x="0" y="0"/>
          <a:ext cx="0" cy="0"/>
          <a:chOff x="0" y="0"/>
          <a:chExt cx="0" cy="0"/>
        </a:xfrm>
      </p:grpSpPr>
      <p:sp>
        <p:nvSpPr>
          <p:cNvPr id="910" name="Shape 91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11" name="Shape 91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報告最後也會總結各項分析的數據：</a:t>
            </a:r>
          </a:p>
          <a:p>
            <a:pPr indent="0" lvl="0" marL="0" marR="0" rtl="0" algn="l">
              <a:lnSpc>
                <a:spcPct val="100000"/>
              </a:lnSpc>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包含找到的安全問題的數量、程式碼總行數、分析所耗費時間、各個安全問題等級的問題數目、各安全問題等級數量的累計、安全問題累積數量/來源程式碼(千行)</a:t>
            </a:r>
          </a:p>
          <a:p>
            <a:pPr indent="0" lvl="0" marL="0" marR="0" rtl="0" algn="l">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值得注意的是，並非flawfinder找到的問題就必定是個安全漏洞，而flawfinder也不保證能找出全部的安全問題。</a:t>
            </a:r>
          </a:p>
          <a:p>
            <a:pPr indent="0" lvl="0" marL="0" marR="0" rtl="0" algn="l">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Clr>
                <a:schemeClr val="dk1"/>
              </a:buClr>
              <a:buSzPct val="25000"/>
              <a:buFont typeface="Calibri"/>
              <a:buNone/>
            </a:pPr>
            <a:r>
              <a:rPr b="0" i="0" lang="zh-TW" sz="1200" u="none" cap="none" strike="noStrike">
                <a:solidFill>
                  <a:schemeClr val="dk1"/>
                </a:solidFill>
                <a:latin typeface="Calibri"/>
                <a:ea typeface="Calibri"/>
                <a:cs typeface="Calibri"/>
                <a:sym typeface="Calibri"/>
              </a:rPr>
              <a:t>說明總結報告的各項參數</a:t>
            </a:r>
          </a:p>
          <a:p>
            <a:pPr indent="-228600" lvl="0" marL="228600" marR="0" rtl="0" algn="l">
              <a:spcBef>
                <a:spcPts val="360"/>
              </a:spcBef>
              <a:spcAft>
                <a:spcPts val="0"/>
              </a:spcAft>
              <a:buClr>
                <a:schemeClr val="dk1"/>
              </a:buClr>
              <a:buSzPct val="100000"/>
              <a:buFont typeface="Calibri"/>
              <a:buAutoNum type="arabicPeriod"/>
            </a:pPr>
            <a:r>
              <a:rPr b="0" i="0" lang="zh-TW" sz="1200" u="none" cap="none" strike="noStrike">
                <a:solidFill>
                  <a:schemeClr val="dk1"/>
                </a:solidFill>
                <a:latin typeface="Calibri"/>
                <a:ea typeface="Calibri"/>
                <a:cs typeface="Calibri"/>
                <a:sym typeface="Calibri"/>
              </a:rPr>
              <a:t>指出說明false positive和false negative的句子</a:t>
            </a:r>
          </a:p>
          <a:p>
            <a:pPr indent="0" lvl="0" marL="0" marR="0" rtl="0" algn="l">
              <a:spcBef>
                <a:spcPts val="36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912" name="Shape 912"/>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7" name="Shape 12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t/>
            </a:r>
            <a:endParaRPr b="0" i="0" sz="1200" u="none" cap="none" strike="noStrike">
              <a:solidFill>
                <a:schemeClr val="dk1"/>
              </a:solidFill>
              <a:latin typeface="Calibri"/>
              <a:ea typeface="Calibri"/>
              <a:cs typeface="Calibri"/>
              <a:sym typeface="Calibri"/>
            </a:endParaRPr>
          </a:p>
        </p:txBody>
      </p:sp>
      <p:sp>
        <p:nvSpPr>
          <p:cNvPr id="128" name="Shape 128"/>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9" name="Shape 919"/>
        <p:cNvGrpSpPr/>
        <p:nvPr/>
      </p:nvGrpSpPr>
      <p:grpSpPr>
        <a:xfrm>
          <a:off x="0" y="0"/>
          <a:ext cx="0" cy="0"/>
          <a:chOff x="0" y="0"/>
          <a:chExt cx="0" cy="0"/>
        </a:xfrm>
      </p:grpSpPr>
      <p:sp>
        <p:nvSpPr>
          <p:cNvPr id="920" name="Shape 920"/>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921" name="Shape 921"/>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5" name="Shape 925"/>
        <p:cNvGrpSpPr/>
        <p:nvPr/>
      </p:nvGrpSpPr>
      <p:grpSpPr>
        <a:xfrm>
          <a:off x="0" y="0"/>
          <a:ext cx="0" cy="0"/>
          <a:chOff x="0" y="0"/>
          <a:chExt cx="0" cy="0"/>
        </a:xfrm>
      </p:grpSpPr>
      <p:sp>
        <p:nvSpPr>
          <p:cNvPr id="926" name="Shape 926"/>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927" name="Shape 927"/>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參考debugger講義，藉由截圖清楚說明每個步驟(包含指令輸入以及指令說明)。</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2" name="Shape 932"/>
        <p:cNvGrpSpPr/>
        <p:nvPr/>
      </p:nvGrpSpPr>
      <p:grpSpPr>
        <a:xfrm>
          <a:off x="0" y="0"/>
          <a:ext cx="0" cy="0"/>
          <a:chOff x="0" y="0"/>
          <a:chExt cx="0" cy="0"/>
        </a:xfrm>
      </p:grpSpPr>
      <p:sp>
        <p:nvSpPr>
          <p:cNvPr id="933" name="Shape 933"/>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a:noFill/>
          </a:ln>
        </p:spPr>
      </p:sp>
      <p:sp>
        <p:nvSpPr>
          <p:cNvPr id="934" name="Shape 934"/>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參考debugger講義，藉由截圖清楚說明每個步驟(包含指令輸入以及指令說明)。</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9" name="Shape 939"/>
        <p:cNvGrpSpPr/>
        <p:nvPr/>
      </p:nvGrpSpPr>
      <p:grpSpPr>
        <a:xfrm>
          <a:off x="0" y="0"/>
          <a:ext cx="0" cy="0"/>
          <a:chOff x="0" y="0"/>
          <a:chExt cx="0" cy="0"/>
        </a:xfrm>
      </p:grpSpPr>
      <p:sp>
        <p:nvSpPr>
          <p:cNvPr id="940" name="Shape 94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41" name="Shape 941"/>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若要避免字串secret的內容被翻出，可增加此段程式碼，在程式結束前將secret內容清空。</a:t>
            </a:r>
          </a:p>
        </p:txBody>
      </p:sp>
      <p:sp>
        <p:nvSpPr>
          <p:cNvPr id="942" name="Shape 942"/>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lang="zh-TW" sz="1200">
                <a:solidFill>
                  <a:schemeClr val="dk1"/>
                </a:solidFill>
                <a:latin typeface="Arial"/>
                <a:ea typeface="Arial"/>
                <a:cs typeface="Arial"/>
                <a:sym typeface="Arial"/>
              </a:rPr>
              <a:t>‹#›</a:t>
            </a:fld>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8" name="Shape 948"/>
        <p:cNvGrpSpPr/>
        <p:nvPr/>
      </p:nvGrpSpPr>
      <p:grpSpPr>
        <a:xfrm>
          <a:off x="0" y="0"/>
          <a:ext cx="0" cy="0"/>
          <a:chOff x="0" y="0"/>
          <a:chExt cx="0" cy="0"/>
        </a:xfrm>
      </p:grpSpPr>
      <p:sp>
        <p:nvSpPr>
          <p:cNvPr id="949" name="Shape 949"/>
          <p:cNvSpPr txBox="1"/>
          <p:nvPr>
            <p:ph idx="1" type="body"/>
          </p:nvPr>
        </p:nvSpPr>
        <p:spPr>
          <a:xfrm>
            <a:off x="666750" y="4716462"/>
            <a:ext cx="5335587" cy="4467224"/>
          </a:xfrm>
          <a:prstGeom prst="rect">
            <a:avLst/>
          </a:prstGeom>
        </p:spPr>
        <p:txBody>
          <a:bodyPr anchorCtr="0" anchor="t" bIns="91425" lIns="91425" rIns="91425" tIns="91425">
            <a:noAutofit/>
          </a:bodyPr>
          <a:lstStyle/>
          <a:p>
            <a:pPr lvl="0">
              <a:spcBef>
                <a:spcPts val="0"/>
              </a:spcBef>
              <a:buNone/>
            </a:pPr>
            <a:r>
              <a:t/>
            </a:r>
            <a:endParaRPr/>
          </a:p>
        </p:txBody>
      </p:sp>
      <p:sp>
        <p:nvSpPr>
          <p:cNvPr id="950" name="Shape 950"/>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35" name="Shape 135"/>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常見的buffer overflow問題包含stack overflow, array indexing error, 和format string bugs。嚴格來說，format string bugs並不算是buffer overflow,但它會達到與buffer overflow類似的攻擊成效。所以，我們也將這個議題納入說明。</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25400" y="744537"/>
            <a:ext cx="6618287" cy="37242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3" name="Shape 143"/>
          <p:cNvSpPr txBox="1"/>
          <p:nvPr>
            <p:ph idx="1" type="body"/>
          </p:nvPr>
        </p:nvSpPr>
        <p:spPr>
          <a:xfrm>
            <a:off x="666750" y="4716462"/>
            <a:ext cx="5335587" cy="4467224"/>
          </a:xfrm>
          <a:prstGeom prst="rect">
            <a:avLst/>
          </a:prstGeom>
          <a:noFill/>
          <a:ln>
            <a:noFill/>
          </a:ln>
        </p:spPr>
        <p:txBody>
          <a:bodyPr anchorCtr="0" anchor="t" bIns="45850" lIns="91700" rIns="91700" tIns="45850">
            <a:noAutofit/>
          </a:bodyPr>
          <a:lstStyle/>
          <a:p>
            <a:pPr indent="0" lvl="0" marL="0" marR="0" rtl="0" algn="l">
              <a:spcBef>
                <a:spcPts val="0"/>
              </a:spcBef>
              <a:spcAft>
                <a:spcPts val="0"/>
              </a:spcAft>
              <a:buSzPct val="25000"/>
              <a:buNone/>
            </a:pPr>
            <a:r>
              <a:rPr b="0" i="0" lang="zh-TW" sz="1200" u="none" cap="none" strike="noStrike">
                <a:solidFill>
                  <a:schemeClr val="dk1"/>
                </a:solidFill>
                <a:latin typeface="Calibri"/>
                <a:ea typeface="Calibri"/>
                <a:cs typeface="Calibri"/>
                <a:sym typeface="Calibri"/>
              </a:rPr>
              <a:t>這邊，我們將說明stack overflow的形成原因，並以範例說明它可能造成的攻擊。</a:t>
            </a:r>
          </a:p>
        </p:txBody>
      </p:sp>
      <p:sp>
        <p:nvSpPr>
          <p:cNvPr id="144" name="Shape 144"/>
          <p:cNvSpPr txBox="1"/>
          <p:nvPr>
            <p:ph idx="12" type="sldNum"/>
          </p:nvPr>
        </p:nvSpPr>
        <p:spPr>
          <a:xfrm>
            <a:off x="3776662" y="9429750"/>
            <a:ext cx="2890836" cy="496887"/>
          </a:xfrm>
          <a:prstGeom prst="rect">
            <a:avLst/>
          </a:prstGeom>
          <a:noFill/>
          <a:ln>
            <a:noFill/>
          </a:ln>
        </p:spPr>
        <p:txBody>
          <a:bodyPr anchorCtr="0" anchor="b" bIns="45850" lIns="91700" rIns="91700" tIns="4585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chemeClr val="dk1"/>
                </a:solidFill>
                <a:latin typeface="Arial"/>
                <a:ea typeface="Arial"/>
                <a:cs typeface="Arial"/>
                <a:sym typeface="Arial"/>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jpg"/><Relationship Id="rId3" Type="http://schemas.openxmlformats.org/officeDocument/2006/relationships/image" Target="../media/image0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標題投影片">
    <p:bg>
      <p:bgPr>
        <a:blipFill rotWithShape="1">
          <a:blip r:embed="rId2">
            <a:alphaModFix/>
          </a:blip>
          <a:stretch>
            <a:fillRect b="0" l="0" r="0" t="0"/>
          </a:stretch>
        </a:blipFill>
      </p:bgPr>
    </p:bg>
    <p:spTree>
      <p:nvGrpSpPr>
        <p:cNvPr id="17" name="Shape 17"/>
        <p:cNvGrpSpPr/>
        <p:nvPr/>
      </p:nvGrpSpPr>
      <p:grpSpPr>
        <a:xfrm>
          <a:off x="0" y="0"/>
          <a:ext cx="0" cy="0"/>
          <a:chOff x="0" y="0"/>
          <a:chExt cx="0" cy="0"/>
        </a:xfrm>
      </p:grpSpPr>
      <p:pic>
        <p:nvPicPr>
          <p:cNvPr id="18" name="Shape 18"/>
          <p:cNvPicPr preferRelativeResize="0"/>
          <p:nvPr/>
        </p:nvPicPr>
        <p:blipFill rotWithShape="1">
          <a:blip r:embed="rId3">
            <a:alphaModFix/>
          </a:blip>
          <a:srcRect b="0" l="0" r="0" t="0"/>
          <a:stretch/>
        </p:blipFill>
        <p:spPr>
          <a:xfrm>
            <a:off x="118626" y="476672"/>
            <a:ext cx="4105167" cy="4105167"/>
          </a:xfrm>
          <a:prstGeom prst="rect">
            <a:avLst/>
          </a:prstGeom>
          <a:noFill/>
          <a:ln>
            <a:noFill/>
          </a:ln>
        </p:spPr>
      </p:pic>
      <p:sp>
        <p:nvSpPr>
          <p:cNvPr id="19" name="Shape 19"/>
          <p:cNvSpPr txBox="1"/>
          <p:nvPr>
            <p:ph type="ctrTitle"/>
          </p:nvPr>
        </p:nvSpPr>
        <p:spPr>
          <a:xfrm>
            <a:off x="4093635" y="1720852"/>
            <a:ext cx="7330959" cy="1171575"/>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4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20" name="Shape 20"/>
          <p:cNvSpPr txBox="1"/>
          <p:nvPr>
            <p:ph idx="1" type="subTitle"/>
          </p:nvPr>
        </p:nvSpPr>
        <p:spPr>
          <a:xfrm>
            <a:off x="3752851" y="3167066"/>
            <a:ext cx="8238066" cy="827086"/>
          </a:xfrm>
          <a:prstGeom prst="rect">
            <a:avLst/>
          </a:prstGeom>
          <a:noFill/>
          <a:ln>
            <a:noFill/>
          </a:ln>
        </p:spPr>
        <p:txBody>
          <a:bodyPr anchorCtr="0" anchor="t" bIns="91425" lIns="91425" rIns="91425" tIns="91425"/>
          <a:lstStyle>
            <a:lvl1pPr indent="0" lvl="0" marL="0" marR="0" rtl="0" algn="ctr">
              <a:spcBef>
                <a:spcPts val="560"/>
              </a:spcBef>
              <a:spcAft>
                <a:spcPts val="0"/>
              </a:spcAft>
              <a:buClr>
                <a:srgbClr val="555DAB"/>
              </a:buClr>
              <a:buFont typeface="Noto Sans Symbols"/>
              <a:buNone/>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21" name="Shape 2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標題及直排文字">
    <p:spTree>
      <p:nvGrpSpPr>
        <p:cNvPr id="57" name="Shape 57"/>
        <p:cNvGrpSpPr/>
        <p:nvPr/>
      </p:nvGrpSpPr>
      <p:grpSpPr>
        <a:xfrm>
          <a:off x="0" y="0"/>
          <a:ext cx="0" cy="0"/>
          <a:chOff x="0" y="0"/>
          <a:chExt cx="0" cy="0"/>
        </a:xfrm>
      </p:grpSpPr>
      <p:sp>
        <p:nvSpPr>
          <p:cNvPr id="58" name="Shape 5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59" name="Shape 59"/>
          <p:cNvSpPr txBox="1"/>
          <p:nvPr>
            <p:ph idx="1" type="body"/>
          </p:nvPr>
        </p:nvSpPr>
        <p:spPr>
          <a:xfrm rot="5400000">
            <a:off x="4078025" y="-1393558"/>
            <a:ext cx="4611686" cy="10367433"/>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60" name="Shape 60"/>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61" name="Shape 6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直排標題及文字">
    <p:spTree>
      <p:nvGrpSpPr>
        <p:cNvPr id="62" name="Shape 62"/>
        <p:cNvGrpSpPr/>
        <p:nvPr/>
      </p:nvGrpSpPr>
      <p:grpSpPr>
        <a:xfrm>
          <a:off x="0" y="0"/>
          <a:ext cx="0" cy="0"/>
          <a:chOff x="0" y="0"/>
          <a:chExt cx="0" cy="0"/>
        </a:xfrm>
      </p:grpSpPr>
      <p:sp>
        <p:nvSpPr>
          <p:cNvPr id="63" name="Shape 63"/>
          <p:cNvSpPr txBox="1"/>
          <p:nvPr>
            <p:ph type="title"/>
          </p:nvPr>
        </p:nvSpPr>
        <p:spPr>
          <a:xfrm rot="5400000">
            <a:off x="7900460" y="1804458"/>
            <a:ext cx="5835651" cy="2747433"/>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64" name="Shape 64"/>
          <p:cNvSpPr txBox="1"/>
          <p:nvPr>
            <p:ph idx="1" type="body"/>
          </p:nvPr>
        </p:nvSpPr>
        <p:spPr>
          <a:xfrm rot="5400000">
            <a:off x="2302933" y="-842433"/>
            <a:ext cx="5835651" cy="804121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65" name="Shape 65"/>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66" name="Shape 6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bl">
  <p:cSld name="標題及表格">
    <p:spTree>
      <p:nvGrpSpPr>
        <p:cNvPr id="67" name="Shape 67"/>
        <p:cNvGrpSpPr/>
        <p:nvPr/>
      </p:nvGrpSpPr>
      <p:grpSpPr>
        <a:xfrm>
          <a:off x="0" y="0"/>
          <a:ext cx="0" cy="0"/>
          <a:chOff x="0" y="0"/>
          <a:chExt cx="0" cy="0"/>
        </a:xfrm>
      </p:grpSpPr>
      <p:sp>
        <p:nvSpPr>
          <p:cNvPr id="68" name="Shape 6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69" name="Shape 69"/>
          <p:cNvSpPr txBox="1"/>
          <p:nvPr>
            <p:ph idx="10" type="dt"/>
          </p:nvPr>
        </p:nvSpPr>
        <p:spPr>
          <a:xfrm>
            <a:off x="431800" y="6572250"/>
            <a:ext cx="2540000" cy="457200"/>
          </a:xfrm>
          <a:prstGeom prst="rect">
            <a:avLst/>
          </a:prstGeom>
          <a:noFill/>
          <a:ln>
            <a:noFill/>
          </a:ln>
        </p:spPr>
        <p:txBody>
          <a:bodyPr anchorCtr="0" anchor="t" bIns="91425" lIns="91425" rIns="91425" tIns="91425"/>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12689" lvl="1" marL="457189" marR="0" rtl="0" algn="l">
              <a:spcBef>
                <a:spcPts val="0"/>
              </a:spcBef>
              <a:spcAft>
                <a:spcPts val="0"/>
              </a:spcAft>
              <a:buNone/>
              <a:defRPr b="0" i="0" sz="1800" u="none" cap="none" strike="noStrike">
                <a:solidFill>
                  <a:schemeClr val="dk1"/>
                </a:solidFill>
                <a:latin typeface="Arial"/>
                <a:ea typeface="Arial"/>
                <a:cs typeface="Arial"/>
                <a:sym typeface="Arial"/>
              </a:defRPr>
            </a:lvl2pPr>
            <a:lvl3pPr indent="-12677" lvl="2" marL="914377" marR="0" rtl="0" algn="l">
              <a:spcBef>
                <a:spcPts val="0"/>
              </a:spcBef>
              <a:spcAft>
                <a:spcPts val="0"/>
              </a:spcAft>
              <a:buNone/>
              <a:defRPr b="0" i="0" sz="1800" u="none" cap="none" strike="noStrike">
                <a:solidFill>
                  <a:schemeClr val="dk1"/>
                </a:solidFill>
                <a:latin typeface="Arial"/>
                <a:ea typeface="Arial"/>
                <a:cs typeface="Arial"/>
                <a:sym typeface="Arial"/>
              </a:defRPr>
            </a:lvl3pPr>
            <a:lvl4pPr indent="-12665" lvl="3" marL="1371566" marR="0" rtl="0" algn="l">
              <a:spcBef>
                <a:spcPts val="0"/>
              </a:spcBef>
              <a:spcAft>
                <a:spcPts val="0"/>
              </a:spcAft>
              <a:buNone/>
              <a:defRPr b="0" i="0" sz="1800" u="none" cap="none" strike="noStrike">
                <a:solidFill>
                  <a:schemeClr val="dk1"/>
                </a:solidFill>
                <a:latin typeface="Arial"/>
                <a:ea typeface="Arial"/>
                <a:cs typeface="Arial"/>
                <a:sym typeface="Arial"/>
              </a:defRPr>
            </a:lvl4pPr>
            <a:lvl5pPr indent="-12654" lvl="4" marL="1828754" marR="0" rtl="0" algn="l">
              <a:spcBef>
                <a:spcPts val="0"/>
              </a:spcBef>
              <a:spcAft>
                <a:spcPts val="0"/>
              </a:spcAft>
              <a:buNone/>
              <a:defRPr b="0" i="0" sz="1800" u="none" cap="none" strike="noStrike">
                <a:solidFill>
                  <a:schemeClr val="dk1"/>
                </a:solidFill>
                <a:latin typeface="Arial"/>
                <a:ea typeface="Arial"/>
                <a:cs typeface="Arial"/>
                <a:sym typeface="Arial"/>
              </a:defRPr>
            </a:lvl5pPr>
            <a:lvl6pPr indent="-12643" lvl="5" marL="2285943" marR="0" rtl="0" algn="l">
              <a:spcBef>
                <a:spcPts val="0"/>
              </a:spcBef>
              <a:buNone/>
              <a:defRPr b="0" i="0" sz="1800" u="none" cap="none" strike="noStrike">
                <a:solidFill>
                  <a:schemeClr val="dk1"/>
                </a:solidFill>
                <a:latin typeface="Arial"/>
                <a:ea typeface="Arial"/>
                <a:cs typeface="Arial"/>
                <a:sym typeface="Arial"/>
              </a:defRPr>
            </a:lvl6pPr>
            <a:lvl7pPr indent="-12631" lvl="6" marL="2743131" marR="0" rtl="0" algn="l">
              <a:spcBef>
                <a:spcPts val="0"/>
              </a:spcBef>
              <a:buNone/>
              <a:defRPr b="0" i="0" sz="1800" u="none" cap="none" strike="noStrike">
                <a:solidFill>
                  <a:schemeClr val="dk1"/>
                </a:solidFill>
                <a:latin typeface="Arial"/>
                <a:ea typeface="Arial"/>
                <a:cs typeface="Arial"/>
                <a:sym typeface="Arial"/>
              </a:defRPr>
            </a:lvl7pPr>
            <a:lvl8pPr indent="-12619" lvl="7" marL="3200320" marR="0" rtl="0" algn="l">
              <a:spcBef>
                <a:spcPts val="0"/>
              </a:spcBef>
              <a:buNone/>
              <a:defRPr b="0" i="0" sz="1800" u="none" cap="none" strike="noStrike">
                <a:solidFill>
                  <a:schemeClr val="dk1"/>
                </a:solidFill>
                <a:latin typeface="Arial"/>
                <a:ea typeface="Arial"/>
                <a:cs typeface="Arial"/>
                <a:sym typeface="Arial"/>
              </a:defRPr>
            </a:lvl8pPr>
            <a:lvl9pPr indent="-12608" lvl="8" marL="3657509" marR="0" rtl="0" algn="l">
              <a:spcBef>
                <a:spcPts val="0"/>
              </a:spcBef>
              <a:buNone/>
              <a:defRPr b="0" i="0" sz="1800" u="none" cap="none" strike="noStrike">
                <a:solidFill>
                  <a:schemeClr val="dk1"/>
                </a:solidFill>
                <a:latin typeface="Arial"/>
                <a:ea typeface="Arial"/>
                <a:cs typeface="Arial"/>
                <a:sym typeface="Arial"/>
              </a:defRPr>
            </a:lvl9pPr>
          </a:lstStyle>
          <a:p/>
        </p:txBody>
      </p:sp>
      <p:sp>
        <p:nvSpPr>
          <p:cNvPr id="70" name="Shape 7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標題及物件">
    <p:spTree>
      <p:nvGrpSpPr>
        <p:cNvPr id="71" name="Shape 71"/>
        <p:cNvGrpSpPr/>
        <p:nvPr/>
      </p:nvGrpSpPr>
      <p:grpSpPr>
        <a:xfrm>
          <a:off x="0" y="0"/>
          <a:ext cx="0" cy="0"/>
          <a:chOff x="0" y="0"/>
          <a:chExt cx="0" cy="0"/>
        </a:xfrm>
      </p:grpSpPr>
      <p:sp>
        <p:nvSpPr>
          <p:cNvPr id="72" name="Shape 72"/>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73" name="Shape 73"/>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74" name="Shape 7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區段標題">
    <p:spTree>
      <p:nvGrpSpPr>
        <p:cNvPr id="22" name="Shape 22"/>
        <p:cNvGrpSpPr/>
        <p:nvPr/>
      </p:nvGrpSpPr>
      <p:grpSpPr>
        <a:xfrm>
          <a:off x="0" y="0"/>
          <a:ext cx="0" cy="0"/>
          <a:chOff x="0" y="0"/>
          <a:chExt cx="0" cy="0"/>
        </a:xfrm>
      </p:grpSpPr>
      <p:sp>
        <p:nvSpPr>
          <p:cNvPr id="23" name="Shape 23"/>
          <p:cNvSpPr txBox="1"/>
          <p:nvPr>
            <p:ph type="title"/>
          </p:nvPr>
        </p:nvSpPr>
        <p:spPr>
          <a:xfrm>
            <a:off x="963083" y="4406901"/>
            <a:ext cx="10363200" cy="1362075"/>
          </a:xfrm>
          <a:prstGeom prst="rect">
            <a:avLst/>
          </a:prstGeom>
          <a:noFill/>
          <a:ln>
            <a:noFill/>
          </a:ln>
        </p:spPr>
        <p:txBody>
          <a:bodyPr anchorCtr="0" anchor="t"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24" name="Shape 24"/>
          <p:cNvSpPr txBox="1"/>
          <p:nvPr>
            <p:ph idx="1" type="body"/>
          </p:nvPr>
        </p:nvSpPr>
        <p:spPr>
          <a:xfrm>
            <a:off x="963083" y="2906713"/>
            <a:ext cx="10363200" cy="1500187"/>
          </a:xfrm>
          <a:prstGeom prst="rect">
            <a:avLst/>
          </a:prstGeom>
          <a:noFill/>
          <a:ln>
            <a:noFill/>
          </a:ln>
        </p:spPr>
        <p:txBody>
          <a:bodyPr anchorCtr="0" anchor="b" bIns="91425" lIns="91425" rIns="91425" tIns="91425"/>
          <a:lstStyle>
            <a:lvl1pPr indent="0" lvl="0" marL="0" marR="0" rtl="0" algn="l">
              <a:spcBef>
                <a:spcPts val="400"/>
              </a:spcBef>
              <a:spcAft>
                <a:spcPts val="0"/>
              </a:spcAft>
              <a:buClr>
                <a:srgbClr val="555DAB"/>
              </a:buClr>
              <a:buFont typeface="Noto Sans Symbols"/>
              <a:buNone/>
              <a:defRPr b="0" i="0" sz="2000" u="none" cap="none" strike="noStrike">
                <a:solidFill>
                  <a:schemeClr val="dk1"/>
                </a:solidFill>
                <a:latin typeface="Trebuchet MS"/>
                <a:ea typeface="Trebuchet MS"/>
                <a:cs typeface="Trebuchet MS"/>
                <a:sym typeface="Trebuchet MS"/>
              </a:defRPr>
            </a:lvl1pPr>
            <a:lvl2pPr indent="-12689" lvl="1" marL="457189" marR="0" rtl="0" algn="l">
              <a:spcBef>
                <a:spcPts val="360"/>
              </a:spcBef>
              <a:spcAft>
                <a:spcPts val="0"/>
              </a:spcAft>
              <a:buClr>
                <a:srgbClr val="555DAB"/>
              </a:buClr>
              <a:buFont typeface="Noto Sans Symbols"/>
              <a:buNone/>
              <a:defRPr b="0" i="0" sz="1800" u="none" cap="none" strike="noStrike">
                <a:solidFill>
                  <a:schemeClr val="dk1"/>
                </a:solidFill>
                <a:latin typeface="Trebuchet MS"/>
                <a:ea typeface="Trebuchet MS"/>
                <a:cs typeface="Trebuchet MS"/>
                <a:sym typeface="Trebuchet MS"/>
              </a:defRPr>
            </a:lvl2pPr>
            <a:lvl3pPr indent="-12677" lvl="2" marL="914377" marR="0" rtl="0" algn="l">
              <a:spcBef>
                <a:spcPts val="320"/>
              </a:spcBef>
              <a:spcAft>
                <a:spcPts val="0"/>
              </a:spcAft>
              <a:buClr>
                <a:schemeClr val="dk1"/>
              </a:buClr>
              <a:buFont typeface="Trebuchet MS"/>
              <a:buNone/>
              <a:defRPr b="0" i="0" sz="1600" u="none" cap="none" strike="noStrike">
                <a:solidFill>
                  <a:schemeClr val="dk1"/>
                </a:solidFill>
                <a:latin typeface="Trebuchet MS"/>
                <a:ea typeface="Trebuchet MS"/>
                <a:cs typeface="Trebuchet MS"/>
                <a:sym typeface="Trebuchet MS"/>
              </a:defRPr>
            </a:lvl3pPr>
            <a:lvl4pPr indent="-12665" lvl="3" marL="1371566"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4pPr>
            <a:lvl5pPr indent="-12654" lvl="4" marL="1828754"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5pPr>
            <a:lvl6pPr indent="-12643" lvl="5" marL="2285943"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6pPr>
            <a:lvl7pPr indent="-12631" lvl="6" marL="2743131"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7pPr>
            <a:lvl8pPr indent="-12619" lvl="7" marL="3200320"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8pPr>
            <a:lvl9pPr indent="-12608" lvl="8" marL="3657509" marR="0" rtl="0" algn="l">
              <a:spcBef>
                <a:spcPts val="280"/>
              </a:spcBef>
              <a:spcAft>
                <a:spcPts val="0"/>
              </a:spcAft>
              <a:buClr>
                <a:schemeClr val="dk1"/>
              </a:buClr>
              <a:buFont typeface="Trebuchet MS"/>
              <a:buNone/>
              <a:defRPr b="0" i="0" sz="1400" u="none" cap="none" strike="noStrike">
                <a:solidFill>
                  <a:schemeClr val="dk1"/>
                </a:solidFill>
                <a:latin typeface="Trebuchet MS"/>
                <a:ea typeface="Trebuchet MS"/>
                <a:cs typeface="Trebuchet MS"/>
                <a:sym typeface="Trebuchet MS"/>
              </a:defRPr>
            </a:lvl9pPr>
          </a:lstStyle>
          <a:p/>
        </p:txBody>
      </p:sp>
      <p:sp>
        <p:nvSpPr>
          <p:cNvPr id="25" name="Shape 2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標題及物件">
    <p:spTree>
      <p:nvGrpSpPr>
        <p:cNvPr id="26" name="Shape 26"/>
        <p:cNvGrpSpPr/>
        <p:nvPr/>
      </p:nvGrpSpPr>
      <p:grpSpPr>
        <a:xfrm>
          <a:off x="0" y="0"/>
          <a:ext cx="0" cy="0"/>
          <a:chOff x="0" y="0"/>
          <a:chExt cx="0" cy="0"/>
        </a:xfrm>
      </p:grpSpPr>
      <p:sp>
        <p:nvSpPr>
          <p:cNvPr id="27" name="Shape 27"/>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28" name="Shape 2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29" name="Shape 2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兩項物件">
    <p:spTree>
      <p:nvGrpSpPr>
        <p:cNvPr id="30" name="Shape 30"/>
        <p:cNvGrpSpPr/>
        <p:nvPr/>
      </p:nvGrpSpPr>
      <p:grpSpPr>
        <a:xfrm>
          <a:off x="0" y="0"/>
          <a:ext cx="0" cy="0"/>
          <a:chOff x="0" y="0"/>
          <a:chExt cx="0" cy="0"/>
        </a:xfrm>
      </p:grpSpPr>
      <p:sp>
        <p:nvSpPr>
          <p:cNvPr id="31" name="Shape 31"/>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32" name="Shape 32"/>
          <p:cNvSpPr txBox="1"/>
          <p:nvPr>
            <p:ph idx="1" type="body"/>
          </p:nvPr>
        </p:nvSpPr>
        <p:spPr>
          <a:xfrm>
            <a:off x="1200150" y="1484315"/>
            <a:ext cx="5082115"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26959" lvl="3" marL="1600160"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4pPr>
            <a:lvl5pPr indent="-126949" lvl="4" marL="2057349"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5pPr>
            <a:lvl6pPr indent="-126937" lvl="5" marL="2514537"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6pPr>
            <a:lvl7pPr indent="-126925" lvl="6" marL="2971726"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7pPr>
            <a:lvl8pPr indent="-126913" lvl="7" marL="3428914"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8pPr>
            <a:lvl9pPr indent="-126903" lvl="8" marL="3886103"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9pPr>
          </a:lstStyle>
          <a:p/>
        </p:txBody>
      </p:sp>
      <p:sp>
        <p:nvSpPr>
          <p:cNvPr id="33" name="Shape 33"/>
          <p:cNvSpPr txBox="1"/>
          <p:nvPr>
            <p:ph idx="2" type="body"/>
          </p:nvPr>
        </p:nvSpPr>
        <p:spPr>
          <a:xfrm>
            <a:off x="6485467" y="1484315"/>
            <a:ext cx="5082116"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26959" lvl="3" marL="1600160"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4pPr>
            <a:lvl5pPr indent="-126949" lvl="4" marL="2057349"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5pPr>
            <a:lvl6pPr indent="-126937" lvl="5" marL="2514537"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6pPr>
            <a:lvl7pPr indent="-126925" lvl="6" marL="2971726"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7pPr>
            <a:lvl8pPr indent="-126913" lvl="7" marL="3428914"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8pPr>
            <a:lvl9pPr indent="-126903" lvl="8" marL="3886103"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9pPr>
          </a:lstStyle>
          <a:p/>
        </p:txBody>
      </p:sp>
      <p:sp>
        <p:nvSpPr>
          <p:cNvPr id="34" name="Shape 3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空白">
    <p:spTree>
      <p:nvGrpSpPr>
        <p:cNvPr id="35" name="Shape 35"/>
        <p:cNvGrpSpPr/>
        <p:nvPr/>
      </p:nvGrpSpPr>
      <p:grpSpPr>
        <a:xfrm>
          <a:off x="0" y="0"/>
          <a:ext cx="0" cy="0"/>
          <a:chOff x="0" y="0"/>
          <a:chExt cx="0" cy="0"/>
        </a:xfrm>
      </p:grpSpPr>
      <p:sp>
        <p:nvSpPr>
          <p:cNvPr id="36" name="Shape 3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只有標題">
    <p:spTree>
      <p:nvGrpSpPr>
        <p:cNvPr id="37" name="Shape 37"/>
        <p:cNvGrpSpPr/>
        <p:nvPr/>
      </p:nvGrpSpPr>
      <p:grpSpPr>
        <a:xfrm>
          <a:off x="0" y="0"/>
          <a:ext cx="0" cy="0"/>
          <a:chOff x="0" y="0"/>
          <a:chExt cx="0" cy="0"/>
        </a:xfrm>
      </p:grpSpPr>
      <p:sp>
        <p:nvSpPr>
          <p:cNvPr id="38" name="Shape 38"/>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39" name="Shape 3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比對">
    <p:spTree>
      <p:nvGrpSpPr>
        <p:cNvPr id="40" name="Shape 40"/>
        <p:cNvGrpSpPr/>
        <p:nvPr/>
      </p:nvGrpSpPr>
      <p:grpSpPr>
        <a:xfrm>
          <a:off x="0" y="0"/>
          <a:ext cx="0" cy="0"/>
          <a:chOff x="0" y="0"/>
          <a:chExt cx="0" cy="0"/>
        </a:xfrm>
      </p:grpSpPr>
      <p:sp>
        <p:nvSpPr>
          <p:cNvPr id="41" name="Shape 41"/>
          <p:cNvSpPr txBox="1"/>
          <p:nvPr>
            <p:ph type="title"/>
          </p:nvPr>
        </p:nvSpPr>
        <p:spPr>
          <a:xfrm>
            <a:off x="1847527" y="274638"/>
            <a:ext cx="9734872" cy="1143000"/>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42" name="Shape 42"/>
          <p:cNvSpPr txBox="1"/>
          <p:nvPr>
            <p:ph idx="1" type="body"/>
          </p:nvPr>
        </p:nvSpPr>
        <p:spPr>
          <a:xfrm>
            <a:off x="609600" y="1535112"/>
            <a:ext cx="5386917" cy="639762"/>
          </a:xfrm>
          <a:prstGeom prst="rect">
            <a:avLst/>
          </a:prstGeom>
          <a:noFill/>
          <a:ln>
            <a:noFill/>
          </a:ln>
        </p:spPr>
        <p:txBody>
          <a:bodyPr anchorCtr="0" anchor="b" bIns="91425" lIns="91425" rIns="91425" tIns="91425"/>
          <a:lstStyle>
            <a:lvl1pPr indent="0" lvl="0" marL="0" marR="0" rtl="0" algn="l">
              <a:spcBef>
                <a:spcPts val="480"/>
              </a:spcBef>
              <a:spcAft>
                <a:spcPts val="0"/>
              </a:spcAft>
              <a:buClr>
                <a:srgbClr val="555DAB"/>
              </a:buClr>
              <a:buFont typeface="Noto Sans Symbols"/>
              <a:buNone/>
              <a:defRPr b="1" i="0" sz="2400" u="none" cap="none" strike="noStrike">
                <a:solidFill>
                  <a:schemeClr val="dk1"/>
                </a:solidFill>
                <a:latin typeface="Trebuchet MS"/>
                <a:ea typeface="Trebuchet MS"/>
                <a:cs typeface="Trebuchet MS"/>
                <a:sym typeface="Trebuchet MS"/>
              </a:defRPr>
            </a:lvl1pPr>
            <a:lvl2pPr indent="-12689" lvl="1" marL="457189" marR="0" rtl="0" algn="l">
              <a:spcBef>
                <a:spcPts val="400"/>
              </a:spcBef>
              <a:spcAft>
                <a:spcPts val="0"/>
              </a:spcAft>
              <a:buClr>
                <a:srgbClr val="555DAB"/>
              </a:buClr>
              <a:buFont typeface="Noto Sans Symbols"/>
              <a:buNone/>
              <a:defRPr b="1" i="0" sz="2000" u="none" cap="none" strike="noStrike">
                <a:solidFill>
                  <a:schemeClr val="dk1"/>
                </a:solidFill>
                <a:latin typeface="Trebuchet MS"/>
                <a:ea typeface="Trebuchet MS"/>
                <a:cs typeface="Trebuchet MS"/>
                <a:sym typeface="Trebuchet MS"/>
              </a:defRPr>
            </a:lvl2pPr>
            <a:lvl3pPr indent="-12677" lvl="2" marL="914377" marR="0" rtl="0" algn="l">
              <a:spcBef>
                <a:spcPts val="360"/>
              </a:spcBef>
              <a:spcAft>
                <a:spcPts val="0"/>
              </a:spcAft>
              <a:buClr>
                <a:schemeClr val="dk1"/>
              </a:buClr>
              <a:buFont typeface="Trebuchet MS"/>
              <a:buNone/>
              <a:defRPr b="1" i="0" sz="1800" u="none" cap="none" strike="noStrike">
                <a:solidFill>
                  <a:schemeClr val="dk1"/>
                </a:solidFill>
                <a:latin typeface="Trebuchet MS"/>
                <a:ea typeface="Trebuchet MS"/>
                <a:cs typeface="Trebuchet MS"/>
                <a:sym typeface="Trebuchet MS"/>
              </a:defRPr>
            </a:lvl3pPr>
            <a:lvl4pPr indent="-12665" lvl="3" marL="1371566"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4pPr>
            <a:lvl5pPr indent="-12654" lvl="4" marL="1828754"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5pPr>
            <a:lvl6pPr indent="-12643" lvl="5" marL="2285943"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6pPr>
            <a:lvl7pPr indent="-12631" lvl="6" marL="2743131"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7pPr>
            <a:lvl8pPr indent="-12619" lvl="7" marL="3200320"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8pPr>
            <a:lvl9pPr indent="-12608" lvl="8" marL="3657509"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9pPr>
          </a:lstStyle>
          <a:p/>
        </p:txBody>
      </p:sp>
      <p:sp>
        <p:nvSpPr>
          <p:cNvPr id="43" name="Shape 43"/>
          <p:cNvSpPr txBox="1"/>
          <p:nvPr>
            <p:ph idx="2" type="body"/>
          </p:nvPr>
        </p:nvSpPr>
        <p:spPr>
          <a:xfrm>
            <a:off x="609600" y="2174875"/>
            <a:ext cx="5386917" cy="3951287"/>
          </a:xfrm>
          <a:prstGeom prst="rect">
            <a:avLst/>
          </a:prstGeom>
          <a:noFill/>
          <a:ln>
            <a:noFill/>
          </a:ln>
        </p:spPr>
        <p:txBody>
          <a:bodyPr anchorCtr="0" anchor="t" bIns="91425" lIns="91425" rIns="91425" tIns="91425"/>
          <a:lstStyle>
            <a:lvl1pPr indent="-190490" lvl="0" marL="342891"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1pPr>
            <a:lvl2pPr indent="-171431" lvl="1" marL="742932" marR="0" rtl="0" algn="l">
              <a:spcBef>
                <a:spcPts val="400"/>
              </a:spcBef>
              <a:spcAft>
                <a:spcPts val="0"/>
              </a:spcAft>
              <a:buClr>
                <a:srgbClr val="555DAB"/>
              </a:buClr>
              <a:buSzPct val="100000"/>
              <a:buFont typeface="Noto Sans Symbols"/>
              <a:buChar char="➢"/>
              <a:defRPr b="0" i="0" sz="2000" u="none" cap="none" strike="noStrike">
                <a:solidFill>
                  <a:schemeClr val="dk1"/>
                </a:solidFill>
                <a:latin typeface="Trebuchet MS"/>
                <a:ea typeface="Trebuchet MS"/>
                <a:cs typeface="Trebuchet MS"/>
                <a:sym typeface="Trebuchet MS"/>
              </a:defRPr>
            </a:lvl2pPr>
            <a:lvl3pPr indent="-126971" lvl="2" marL="1142971"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3pPr>
            <a:lvl4pPr indent="-139659" lvl="3" marL="1600160"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4pPr>
            <a:lvl5pPr indent="-139649" lvl="4" marL="2057349"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5pPr>
            <a:lvl6pPr indent="-139637" lvl="5" marL="2514537"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6pPr>
            <a:lvl7pPr indent="-139625" lvl="6" marL="2971726"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7pPr>
            <a:lvl8pPr indent="-139613" lvl="7" marL="3428914"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8pPr>
            <a:lvl9pPr indent="-139603" lvl="8" marL="3886103"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9pPr>
          </a:lstStyle>
          <a:p/>
        </p:txBody>
      </p:sp>
      <p:sp>
        <p:nvSpPr>
          <p:cNvPr id="44" name="Shape 44"/>
          <p:cNvSpPr txBox="1"/>
          <p:nvPr>
            <p:ph idx="3" type="body"/>
          </p:nvPr>
        </p:nvSpPr>
        <p:spPr>
          <a:xfrm>
            <a:off x="6193369" y="1535112"/>
            <a:ext cx="5389032" cy="639762"/>
          </a:xfrm>
          <a:prstGeom prst="rect">
            <a:avLst/>
          </a:prstGeom>
          <a:noFill/>
          <a:ln>
            <a:noFill/>
          </a:ln>
        </p:spPr>
        <p:txBody>
          <a:bodyPr anchorCtr="0" anchor="b" bIns="91425" lIns="91425" rIns="91425" tIns="91425"/>
          <a:lstStyle>
            <a:lvl1pPr indent="0" lvl="0" marL="0" marR="0" rtl="0" algn="l">
              <a:spcBef>
                <a:spcPts val="480"/>
              </a:spcBef>
              <a:spcAft>
                <a:spcPts val="0"/>
              </a:spcAft>
              <a:buClr>
                <a:srgbClr val="555DAB"/>
              </a:buClr>
              <a:buFont typeface="Noto Sans Symbols"/>
              <a:buNone/>
              <a:defRPr b="1" i="0" sz="2400" u="none" cap="none" strike="noStrike">
                <a:solidFill>
                  <a:schemeClr val="dk1"/>
                </a:solidFill>
                <a:latin typeface="Trebuchet MS"/>
                <a:ea typeface="Trebuchet MS"/>
                <a:cs typeface="Trebuchet MS"/>
                <a:sym typeface="Trebuchet MS"/>
              </a:defRPr>
            </a:lvl1pPr>
            <a:lvl2pPr indent="-12689" lvl="1" marL="457189" marR="0" rtl="0" algn="l">
              <a:spcBef>
                <a:spcPts val="400"/>
              </a:spcBef>
              <a:spcAft>
                <a:spcPts val="0"/>
              </a:spcAft>
              <a:buClr>
                <a:srgbClr val="555DAB"/>
              </a:buClr>
              <a:buFont typeface="Noto Sans Symbols"/>
              <a:buNone/>
              <a:defRPr b="1" i="0" sz="2000" u="none" cap="none" strike="noStrike">
                <a:solidFill>
                  <a:schemeClr val="dk1"/>
                </a:solidFill>
                <a:latin typeface="Trebuchet MS"/>
                <a:ea typeface="Trebuchet MS"/>
                <a:cs typeface="Trebuchet MS"/>
                <a:sym typeface="Trebuchet MS"/>
              </a:defRPr>
            </a:lvl2pPr>
            <a:lvl3pPr indent="-12677" lvl="2" marL="914377" marR="0" rtl="0" algn="l">
              <a:spcBef>
                <a:spcPts val="360"/>
              </a:spcBef>
              <a:spcAft>
                <a:spcPts val="0"/>
              </a:spcAft>
              <a:buClr>
                <a:schemeClr val="dk1"/>
              </a:buClr>
              <a:buFont typeface="Trebuchet MS"/>
              <a:buNone/>
              <a:defRPr b="1" i="0" sz="1800" u="none" cap="none" strike="noStrike">
                <a:solidFill>
                  <a:schemeClr val="dk1"/>
                </a:solidFill>
                <a:latin typeface="Trebuchet MS"/>
                <a:ea typeface="Trebuchet MS"/>
                <a:cs typeface="Trebuchet MS"/>
                <a:sym typeface="Trebuchet MS"/>
              </a:defRPr>
            </a:lvl3pPr>
            <a:lvl4pPr indent="-12665" lvl="3" marL="1371566"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4pPr>
            <a:lvl5pPr indent="-12654" lvl="4" marL="1828754"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5pPr>
            <a:lvl6pPr indent="-12643" lvl="5" marL="2285943"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6pPr>
            <a:lvl7pPr indent="-12631" lvl="6" marL="2743131"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7pPr>
            <a:lvl8pPr indent="-12619" lvl="7" marL="3200320"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8pPr>
            <a:lvl9pPr indent="-12608" lvl="8" marL="3657509" marR="0" rtl="0" algn="l">
              <a:spcBef>
                <a:spcPts val="320"/>
              </a:spcBef>
              <a:spcAft>
                <a:spcPts val="0"/>
              </a:spcAft>
              <a:buClr>
                <a:schemeClr val="dk1"/>
              </a:buClr>
              <a:buFont typeface="Trebuchet MS"/>
              <a:buNone/>
              <a:defRPr b="1" i="0" sz="1600" u="none" cap="none" strike="noStrike">
                <a:solidFill>
                  <a:schemeClr val="dk1"/>
                </a:solidFill>
                <a:latin typeface="Trebuchet MS"/>
                <a:ea typeface="Trebuchet MS"/>
                <a:cs typeface="Trebuchet MS"/>
                <a:sym typeface="Trebuchet MS"/>
              </a:defRPr>
            </a:lvl9pPr>
          </a:lstStyle>
          <a:p/>
        </p:txBody>
      </p:sp>
      <p:sp>
        <p:nvSpPr>
          <p:cNvPr id="45" name="Shape 45"/>
          <p:cNvSpPr txBox="1"/>
          <p:nvPr>
            <p:ph idx="4" type="body"/>
          </p:nvPr>
        </p:nvSpPr>
        <p:spPr>
          <a:xfrm>
            <a:off x="6193369" y="2174875"/>
            <a:ext cx="5389032" cy="3951287"/>
          </a:xfrm>
          <a:prstGeom prst="rect">
            <a:avLst/>
          </a:prstGeom>
          <a:noFill/>
          <a:ln>
            <a:noFill/>
          </a:ln>
        </p:spPr>
        <p:txBody>
          <a:bodyPr anchorCtr="0" anchor="t" bIns="91425" lIns="91425" rIns="91425" tIns="91425"/>
          <a:lstStyle>
            <a:lvl1pPr indent="-190490" lvl="0" marL="342891"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1pPr>
            <a:lvl2pPr indent="-171431" lvl="1" marL="742932" marR="0" rtl="0" algn="l">
              <a:spcBef>
                <a:spcPts val="400"/>
              </a:spcBef>
              <a:spcAft>
                <a:spcPts val="0"/>
              </a:spcAft>
              <a:buClr>
                <a:srgbClr val="555DAB"/>
              </a:buClr>
              <a:buSzPct val="100000"/>
              <a:buFont typeface="Noto Sans Symbols"/>
              <a:buChar char="➢"/>
              <a:defRPr b="0" i="0" sz="2000" u="none" cap="none" strike="noStrike">
                <a:solidFill>
                  <a:schemeClr val="dk1"/>
                </a:solidFill>
                <a:latin typeface="Trebuchet MS"/>
                <a:ea typeface="Trebuchet MS"/>
                <a:cs typeface="Trebuchet MS"/>
                <a:sym typeface="Trebuchet MS"/>
              </a:defRPr>
            </a:lvl2pPr>
            <a:lvl3pPr indent="-126971" lvl="2" marL="1142971" marR="0" rtl="0" algn="l">
              <a:spcBef>
                <a:spcPts val="360"/>
              </a:spcBef>
              <a:spcAft>
                <a:spcPts val="0"/>
              </a:spcAft>
              <a:buClr>
                <a:schemeClr val="dk1"/>
              </a:buClr>
              <a:buSzPct val="100000"/>
              <a:buFont typeface="Trebuchet MS"/>
              <a:buChar char="•"/>
              <a:defRPr b="0" i="0" sz="1800" u="none" cap="none" strike="noStrike">
                <a:solidFill>
                  <a:schemeClr val="dk1"/>
                </a:solidFill>
                <a:latin typeface="Trebuchet MS"/>
                <a:ea typeface="Trebuchet MS"/>
                <a:cs typeface="Trebuchet MS"/>
                <a:sym typeface="Trebuchet MS"/>
              </a:defRPr>
            </a:lvl3pPr>
            <a:lvl4pPr indent="-139659" lvl="3" marL="1600160"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4pPr>
            <a:lvl5pPr indent="-139649" lvl="4" marL="2057349"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5pPr>
            <a:lvl6pPr indent="-139637" lvl="5" marL="2514537"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6pPr>
            <a:lvl7pPr indent="-139625" lvl="6" marL="2971726"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7pPr>
            <a:lvl8pPr indent="-139613" lvl="7" marL="3428914"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8pPr>
            <a:lvl9pPr indent="-139603" lvl="8" marL="3886103" marR="0" rtl="0" algn="l">
              <a:spcBef>
                <a:spcPts val="320"/>
              </a:spcBef>
              <a:spcAft>
                <a:spcPts val="0"/>
              </a:spcAft>
              <a:buClr>
                <a:schemeClr val="dk1"/>
              </a:buClr>
              <a:buSzPct val="100000"/>
              <a:buFont typeface="Trebuchet MS"/>
              <a:buChar char="»"/>
              <a:defRPr b="0" i="0" sz="1600" u="none" cap="none" strike="noStrike">
                <a:solidFill>
                  <a:schemeClr val="dk1"/>
                </a:solidFill>
                <a:latin typeface="Trebuchet MS"/>
                <a:ea typeface="Trebuchet MS"/>
                <a:cs typeface="Trebuchet MS"/>
                <a:sym typeface="Trebuchet MS"/>
              </a:defRPr>
            </a:lvl9pPr>
          </a:lstStyle>
          <a:p/>
        </p:txBody>
      </p:sp>
      <p:sp>
        <p:nvSpPr>
          <p:cNvPr id="46" name="Shape 4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含標題的內容">
    <p:spTree>
      <p:nvGrpSpPr>
        <p:cNvPr id="47" name="Shape 47"/>
        <p:cNvGrpSpPr/>
        <p:nvPr/>
      </p:nvGrpSpPr>
      <p:grpSpPr>
        <a:xfrm>
          <a:off x="0" y="0"/>
          <a:ext cx="0" cy="0"/>
          <a:chOff x="0" y="0"/>
          <a:chExt cx="0" cy="0"/>
        </a:xfrm>
      </p:grpSpPr>
      <p:sp>
        <p:nvSpPr>
          <p:cNvPr id="48" name="Shape 48"/>
          <p:cNvSpPr txBox="1"/>
          <p:nvPr>
            <p:ph type="title"/>
          </p:nvPr>
        </p:nvSpPr>
        <p:spPr>
          <a:xfrm>
            <a:off x="609602" y="273048"/>
            <a:ext cx="4011084" cy="1162050"/>
          </a:xfrm>
          <a:prstGeom prst="rect">
            <a:avLst/>
          </a:prstGeom>
          <a:noFill/>
          <a:ln>
            <a:noFill/>
          </a:ln>
        </p:spPr>
        <p:txBody>
          <a:bodyPr anchorCtr="0" anchor="b" bIns="91425" lIns="91425" rIns="91425" tIns="91425"/>
          <a:lstStyle>
            <a:lvl1pPr indent="0" lvl="0" marL="0" marR="0" rtl="0" algn="l">
              <a:spcBef>
                <a:spcPts val="0"/>
              </a:spcBef>
              <a:spcAft>
                <a:spcPts val="0"/>
              </a:spcAft>
              <a:buNone/>
              <a:defRPr b="1" i="0" sz="2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49" name="Shape 49"/>
          <p:cNvSpPr txBox="1"/>
          <p:nvPr>
            <p:ph idx="1" type="body"/>
          </p:nvPr>
        </p:nvSpPr>
        <p:spPr>
          <a:xfrm>
            <a:off x="4766732" y="273053"/>
            <a:ext cx="6815666" cy="5853112"/>
          </a:xfrm>
          <a:prstGeom prst="rect">
            <a:avLst/>
          </a:prstGeom>
          <a:noFill/>
          <a:ln>
            <a:noFill/>
          </a:ln>
        </p:spPr>
        <p:txBody>
          <a:bodyPr anchorCtr="0" anchor="t" bIns="91425" lIns="91425" rIns="91425" tIns="91425"/>
          <a:lstStyle>
            <a:lvl1pPr indent="-139690" lvl="0" marL="342891" marR="0" rtl="0" algn="l">
              <a:spcBef>
                <a:spcPts val="640"/>
              </a:spcBef>
              <a:spcAft>
                <a:spcPts val="0"/>
              </a:spcAft>
              <a:buClr>
                <a:srgbClr val="555DAB"/>
              </a:buClr>
              <a:buSzPct val="100000"/>
              <a:buFont typeface="Noto Sans Symbols"/>
              <a:buChar char="❑"/>
              <a:defRPr b="0" i="0" sz="3200" u="none" cap="none" strike="noStrike">
                <a:solidFill>
                  <a:schemeClr val="dk1"/>
                </a:solidFill>
                <a:latin typeface="Trebuchet MS"/>
                <a:ea typeface="Trebuchet MS"/>
                <a:cs typeface="Trebuchet MS"/>
                <a:sym typeface="Trebuchet MS"/>
              </a:defRPr>
            </a:lvl1pPr>
            <a:lvl2pPr indent="-120631" lvl="1" marL="742932"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2pPr>
            <a:lvl3pPr indent="-88871" lvl="2" marL="1142971" marR="0" rtl="0" algn="l">
              <a:spcBef>
                <a:spcPts val="480"/>
              </a:spcBef>
              <a:spcAft>
                <a:spcPts val="0"/>
              </a:spcAft>
              <a:buClr>
                <a:schemeClr val="dk1"/>
              </a:buClr>
              <a:buSzPct val="100000"/>
              <a:buFont typeface="Trebuchet MS"/>
              <a:buChar char="•"/>
              <a:defRPr b="0" i="0" sz="24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50" name="Shape 50"/>
          <p:cNvSpPr txBox="1"/>
          <p:nvPr>
            <p:ph idx="2" type="body"/>
          </p:nvPr>
        </p:nvSpPr>
        <p:spPr>
          <a:xfrm>
            <a:off x="609602" y="1435101"/>
            <a:ext cx="4011084" cy="4691063"/>
          </a:xfrm>
          <a:prstGeom prst="rect">
            <a:avLst/>
          </a:prstGeom>
          <a:noFill/>
          <a:ln>
            <a:noFill/>
          </a:ln>
        </p:spPr>
        <p:txBody>
          <a:bodyPr anchorCtr="0" anchor="t" bIns="91425" lIns="91425" rIns="91425" tIns="91425"/>
          <a:lstStyle>
            <a:lvl1pPr indent="0" lvl="0" marL="0" marR="0" rtl="0" algn="l">
              <a:spcBef>
                <a:spcPts val="280"/>
              </a:spcBef>
              <a:spcAft>
                <a:spcPts val="0"/>
              </a:spcAft>
              <a:buClr>
                <a:srgbClr val="555DAB"/>
              </a:buClr>
              <a:buFont typeface="Noto Sans Symbols"/>
              <a:buNone/>
              <a:defRPr b="0" i="0" sz="1400" u="none" cap="none" strike="noStrike">
                <a:solidFill>
                  <a:schemeClr val="dk1"/>
                </a:solidFill>
                <a:latin typeface="Trebuchet MS"/>
                <a:ea typeface="Trebuchet MS"/>
                <a:cs typeface="Trebuchet MS"/>
                <a:sym typeface="Trebuchet MS"/>
              </a:defRPr>
            </a:lvl1pPr>
            <a:lvl2pPr indent="-12689" lvl="1" marL="457189" marR="0" rtl="0" algn="l">
              <a:spcBef>
                <a:spcPts val="240"/>
              </a:spcBef>
              <a:spcAft>
                <a:spcPts val="0"/>
              </a:spcAft>
              <a:buClr>
                <a:srgbClr val="555DAB"/>
              </a:buClr>
              <a:buFont typeface="Noto Sans Symbols"/>
              <a:buNone/>
              <a:defRPr b="0" i="0" sz="1200" u="none" cap="none" strike="noStrike">
                <a:solidFill>
                  <a:schemeClr val="dk1"/>
                </a:solidFill>
                <a:latin typeface="Trebuchet MS"/>
                <a:ea typeface="Trebuchet MS"/>
                <a:cs typeface="Trebuchet MS"/>
                <a:sym typeface="Trebuchet MS"/>
              </a:defRPr>
            </a:lvl2pPr>
            <a:lvl3pPr indent="-12677" lvl="2" marL="914377" marR="0" rtl="0" algn="l">
              <a:spcBef>
                <a:spcPts val="200"/>
              </a:spcBef>
              <a:spcAft>
                <a:spcPts val="0"/>
              </a:spcAft>
              <a:buClr>
                <a:schemeClr val="dk1"/>
              </a:buClr>
              <a:buFont typeface="Trebuchet MS"/>
              <a:buNone/>
              <a:defRPr b="0" i="0" sz="1000" u="none" cap="none" strike="noStrike">
                <a:solidFill>
                  <a:schemeClr val="dk1"/>
                </a:solidFill>
                <a:latin typeface="Trebuchet MS"/>
                <a:ea typeface="Trebuchet MS"/>
                <a:cs typeface="Trebuchet MS"/>
                <a:sym typeface="Trebuchet MS"/>
              </a:defRPr>
            </a:lvl3pPr>
            <a:lvl4pPr indent="-12665" lvl="3" marL="1371566"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4pPr>
            <a:lvl5pPr indent="-12654" lvl="4" marL="1828754"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5pPr>
            <a:lvl6pPr indent="-12643" lvl="5" marL="2285943"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6pPr>
            <a:lvl7pPr indent="-12631" lvl="6" marL="2743131"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7pPr>
            <a:lvl8pPr indent="-12619" lvl="7" marL="3200320"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8pPr>
            <a:lvl9pPr indent="-12608" lvl="8" marL="3657509"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9pPr>
          </a:lstStyle>
          <a:p/>
        </p:txBody>
      </p:sp>
      <p:sp>
        <p:nvSpPr>
          <p:cNvPr id="51" name="Shape 5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含標題的圖片">
    <p:spTree>
      <p:nvGrpSpPr>
        <p:cNvPr id="52" name="Shape 52"/>
        <p:cNvGrpSpPr/>
        <p:nvPr/>
      </p:nvGrpSpPr>
      <p:grpSpPr>
        <a:xfrm>
          <a:off x="0" y="0"/>
          <a:ext cx="0" cy="0"/>
          <a:chOff x="0" y="0"/>
          <a:chExt cx="0" cy="0"/>
        </a:xfrm>
      </p:grpSpPr>
      <p:sp>
        <p:nvSpPr>
          <p:cNvPr id="53" name="Shape 53"/>
          <p:cNvSpPr txBox="1"/>
          <p:nvPr>
            <p:ph type="title"/>
          </p:nvPr>
        </p:nvSpPr>
        <p:spPr>
          <a:xfrm>
            <a:off x="2389716" y="4800600"/>
            <a:ext cx="7315200" cy="566739"/>
          </a:xfrm>
          <a:prstGeom prst="rect">
            <a:avLst/>
          </a:prstGeom>
          <a:noFill/>
          <a:ln>
            <a:noFill/>
          </a:ln>
        </p:spPr>
        <p:txBody>
          <a:bodyPr anchorCtr="0" anchor="b" bIns="91425" lIns="91425" rIns="91425" tIns="91425"/>
          <a:lstStyle>
            <a:lvl1pPr indent="0" lvl="0" marL="0" marR="0" rtl="0" algn="l">
              <a:spcBef>
                <a:spcPts val="0"/>
              </a:spcBef>
              <a:spcAft>
                <a:spcPts val="0"/>
              </a:spcAft>
              <a:buNone/>
              <a:defRPr b="1" i="0" sz="2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54" name="Shape 54"/>
          <p:cNvSpPr/>
          <p:nvPr>
            <p:ph idx="2" type="pic"/>
          </p:nvPr>
        </p:nvSpPr>
        <p:spPr>
          <a:xfrm>
            <a:off x="2389716" y="612775"/>
            <a:ext cx="7315200" cy="4114800"/>
          </a:xfrm>
          <a:prstGeom prst="rect">
            <a:avLst/>
          </a:prstGeom>
          <a:noFill/>
          <a:ln>
            <a:noFill/>
          </a:ln>
        </p:spPr>
        <p:txBody>
          <a:bodyPr anchorCtr="0" anchor="t" bIns="91425" lIns="91425" rIns="91425" tIns="91425"/>
          <a:lstStyle>
            <a:lvl1pPr indent="0" lvl="0" marL="0" marR="0" rtl="0" algn="l">
              <a:spcBef>
                <a:spcPts val="640"/>
              </a:spcBef>
              <a:spcAft>
                <a:spcPts val="0"/>
              </a:spcAft>
              <a:buClr>
                <a:srgbClr val="555DAB"/>
              </a:buClr>
              <a:buFont typeface="Noto Sans Symbols"/>
              <a:buNone/>
              <a:defRPr b="0" i="0" sz="3200" u="none" cap="none" strike="noStrike">
                <a:solidFill>
                  <a:schemeClr val="dk1"/>
                </a:solidFill>
                <a:latin typeface="Trebuchet MS"/>
                <a:ea typeface="Trebuchet MS"/>
                <a:cs typeface="Trebuchet MS"/>
                <a:sym typeface="Trebuchet MS"/>
              </a:defRPr>
            </a:lvl1pPr>
            <a:lvl2pPr indent="-12689" lvl="1" marL="457189" marR="0" rtl="0" algn="l">
              <a:spcBef>
                <a:spcPts val="560"/>
              </a:spcBef>
              <a:spcAft>
                <a:spcPts val="0"/>
              </a:spcAft>
              <a:buClr>
                <a:srgbClr val="555DAB"/>
              </a:buClr>
              <a:buFont typeface="Noto Sans Symbols"/>
              <a:buNone/>
              <a:defRPr b="0" i="0" sz="2800" u="none" cap="none" strike="noStrike">
                <a:solidFill>
                  <a:schemeClr val="dk1"/>
                </a:solidFill>
                <a:latin typeface="Trebuchet MS"/>
                <a:ea typeface="Trebuchet MS"/>
                <a:cs typeface="Trebuchet MS"/>
                <a:sym typeface="Trebuchet MS"/>
              </a:defRPr>
            </a:lvl2pPr>
            <a:lvl3pPr indent="-12677" lvl="2" marL="914377" marR="0" rtl="0" algn="l">
              <a:spcBef>
                <a:spcPts val="480"/>
              </a:spcBef>
              <a:spcAft>
                <a:spcPts val="0"/>
              </a:spcAft>
              <a:buClr>
                <a:schemeClr val="dk1"/>
              </a:buClr>
              <a:buFont typeface="Trebuchet MS"/>
              <a:buNone/>
              <a:defRPr b="0" i="0" sz="2400" u="none" cap="none" strike="noStrike">
                <a:solidFill>
                  <a:schemeClr val="dk1"/>
                </a:solidFill>
                <a:latin typeface="Trebuchet MS"/>
                <a:ea typeface="Trebuchet MS"/>
                <a:cs typeface="Trebuchet MS"/>
                <a:sym typeface="Trebuchet MS"/>
              </a:defRPr>
            </a:lvl3pPr>
            <a:lvl4pPr indent="-12665" lvl="3" marL="1371566"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4pPr>
            <a:lvl5pPr indent="-12654" lvl="4" marL="1828754"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5pPr>
            <a:lvl6pPr indent="-12643" lvl="5" marL="2285943"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6pPr>
            <a:lvl7pPr indent="-12631" lvl="6" marL="2743131"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7pPr>
            <a:lvl8pPr indent="-12619" lvl="7" marL="3200320"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8pPr>
            <a:lvl9pPr indent="-12608" lvl="8" marL="3657509" marR="0" rtl="0" algn="l">
              <a:spcBef>
                <a:spcPts val="400"/>
              </a:spcBef>
              <a:spcAft>
                <a:spcPts val="0"/>
              </a:spcAft>
              <a:buClr>
                <a:schemeClr val="dk1"/>
              </a:buClr>
              <a:buFont typeface="Trebuchet MS"/>
              <a:buNone/>
              <a:defRPr b="0" i="0" sz="2000" u="none" cap="none" strike="noStrike">
                <a:solidFill>
                  <a:schemeClr val="dk1"/>
                </a:solidFill>
                <a:latin typeface="Trebuchet MS"/>
                <a:ea typeface="Trebuchet MS"/>
                <a:cs typeface="Trebuchet MS"/>
                <a:sym typeface="Trebuchet MS"/>
              </a:defRPr>
            </a:lvl9pPr>
          </a:lstStyle>
          <a:p/>
        </p:txBody>
      </p:sp>
      <p:sp>
        <p:nvSpPr>
          <p:cNvPr id="55" name="Shape 55"/>
          <p:cNvSpPr txBox="1"/>
          <p:nvPr>
            <p:ph idx="1" type="body"/>
          </p:nvPr>
        </p:nvSpPr>
        <p:spPr>
          <a:xfrm>
            <a:off x="2389716" y="5367337"/>
            <a:ext cx="7315200" cy="804862"/>
          </a:xfrm>
          <a:prstGeom prst="rect">
            <a:avLst/>
          </a:prstGeom>
          <a:noFill/>
          <a:ln>
            <a:noFill/>
          </a:ln>
        </p:spPr>
        <p:txBody>
          <a:bodyPr anchorCtr="0" anchor="t" bIns="91425" lIns="91425" rIns="91425" tIns="91425"/>
          <a:lstStyle>
            <a:lvl1pPr indent="0" lvl="0" marL="0" marR="0" rtl="0" algn="l">
              <a:spcBef>
                <a:spcPts val="280"/>
              </a:spcBef>
              <a:spcAft>
                <a:spcPts val="0"/>
              </a:spcAft>
              <a:buClr>
                <a:srgbClr val="555DAB"/>
              </a:buClr>
              <a:buFont typeface="Noto Sans Symbols"/>
              <a:buNone/>
              <a:defRPr b="0" i="0" sz="1400" u="none" cap="none" strike="noStrike">
                <a:solidFill>
                  <a:schemeClr val="dk1"/>
                </a:solidFill>
                <a:latin typeface="Trebuchet MS"/>
                <a:ea typeface="Trebuchet MS"/>
                <a:cs typeface="Trebuchet MS"/>
                <a:sym typeface="Trebuchet MS"/>
              </a:defRPr>
            </a:lvl1pPr>
            <a:lvl2pPr indent="-12689" lvl="1" marL="457189" marR="0" rtl="0" algn="l">
              <a:spcBef>
                <a:spcPts val="240"/>
              </a:spcBef>
              <a:spcAft>
                <a:spcPts val="0"/>
              </a:spcAft>
              <a:buClr>
                <a:srgbClr val="555DAB"/>
              </a:buClr>
              <a:buFont typeface="Noto Sans Symbols"/>
              <a:buNone/>
              <a:defRPr b="0" i="0" sz="1200" u="none" cap="none" strike="noStrike">
                <a:solidFill>
                  <a:schemeClr val="dk1"/>
                </a:solidFill>
                <a:latin typeface="Trebuchet MS"/>
                <a:ea typeface="Trebuchet MS"/>
                <a:cs typeface="Trebuchet MS"/>
                <a:sym typeface="Trebuchet MS"/>
              </a:defRPr>
            </a:lvl2pPr>
            <a:lvl3pPr indent="-12677" lvl="2" marL="914377" marR="0" rtl="0" algn="l">
              <a:spcBef>
                <a:spcPts val="200"/>
              </a:spcBef>
              <a:spcAft>
                <a:spcPts val="0"/>
              </a:spcAft>
              <a:buClr>
                <a:schemeClr val="dk1"/>
              </a:buClr>
              <a:buFont typeface="Trebuchet MS"/>
              <a:buNone/>
              <a:defRPr b="0" i="0" sz="1000" u="none" cap="none" strike="noStrike">
                <a:solidFill>
                  <a:schemeClr val="dk1"/>
                </a:solidFill>
                <a:latin typeface="Trebuchet MS"/>
                <a:ea typeface="Trebuchet MS"/>
                <a:cs typeface="Trebuchet MS"/>
                <a:sym typeface="Trebuchet MS"/>
              </a:defRPr>
            </a:lvl3pPr>
            <a:lvl4pPr indent="-12665" lvl="3" marL="1371566"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4pPr>
            <a:lvl5pPr indent="-12654" lvl="4" marL="1828754"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5pPr>
            <a:lvl6pPr indent="-12643" lvl="5" marL="2285943"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6pPr>
            <a:lvl7pPr indent="-12631" lvl="6" marL="2743131"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7pPr>
            <a:lvl8pPr indent="-12619" lvl="7" marL="3200320"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8pPr>
            <a:lvl9pPr indent="-12608" lvl="8" marL="3657509" marR="0" rtl="0" algn="l">
              <a:spcBef>
                <a:spcPts val="180"/>
              </a:spcBef>
              <a:spcAft>
                <a:spcPts val="0"/>
              </a:spcAft>
              <a:buClr>
                <a:schemeClr val="dk1"/>
              </a:buClr>
              <a:buFont typeface="Trebuchet MS"/>
              <a:buNone/>
              <a:defRPr b="0" i="0" sz="900" u="none" cap="none" strike="noStrike">
                <a:solidFill>
                  <a:schemeClr val="dk1"/>
                </a:solidFill>
                <a:latin typeface="Trebuchet MS"/>
                <a:ea typeface="Trebuchet MS"/>
                <a:cs typeface="Trebuchet MS"/>
                <a:sym typeface="Trebuchet MS"/>
              </a:defRPr>
            </a:lvl9pPr>
          </a:lstStyle>
          <a:p/>
        </p:txBody>
      </p:sp>
      <p:sp>
        <p:nvSpPr>
          <p:cNvPr id="56" name="Shape 5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00.png"/><Relationship Id="rId2" Type="http://schemas.openxmlformats.org/officeDocument/2006/relationships/image" Target="../media/image0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6"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pic>
        <p:nvPicPr>
          <p:cNvPr id="10" name="Shape 10"/>
          <p:cNvPicPr preferRelativeResize="0"/>
          <p:nvPr/>
        </p:nvPicPr>
        <p:blipFill rotWithShape="1">
          <a:blip r:embed="rId1">
            <a:alphaModFix/>
          </a:blip>
          <a:srcRect b="0" l="0" r="0" t="0"/>
          <a:stretch/>
        </p:blipFill>
        <p:spPr>
          <a:xfrm>
            <a:off x="0" y="-33111"/>
            <a:ext cx="1610829" cy="1610829"/>
          </a:xfrm>
          <a:prstGeom prst="rect">
            <a:avLst/>
          </a:prstGeom>
          <a:noFill/>
          <a:ln>
            <a:noFill/>
          </a:ln>
        </p:spPr>
      </p:pic>
      <p:sp>
        <p:nvSpPr>
          <p:cNvPr id="11" name="Shape 11"/>
          <p:cNvSpPr/>
          <p:nvPr/>
        </p:nvSpPr>
        <p:spPr>
          <a:xfrm>
            <a:off x="5712883" y="3429001"/>
            <a:ext cx="1871132" cy="1412874"/>
          </a:xfrm>
          <a:prstGeom prst="rect">
            <a:avLst/>
          </a:prstGeom>
          <a:solidFill>
            <a:schemeClr val="lt1"/>
          </a:solidFill>
          <a:ln>
            <a:noFill/>
          </a:ln>
        </p:spPr>
        <p:txBody>
          <a:bodyPr anchorCtr="0" anchor="ctr" bIns="45700" lIns="91425" rIns="91425"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12" name="Shape 12"/>
          <p:cNvSpPr txBox="1"/>
          <p:nvPr>
            <p:ph type="title"/>
          </p:nvPr>
        </p:nvSpPr>
        <p:spPr>
          <a:xfrm>
            <a:off x="2123018" y="260351"/>
            <a:ext cx="10068983" cy="827088"/>
          </a:xfrm>
          <a:prstGeom prst="rect">
            <a:avLst/>
          </a:prstGeom>
          <a:noFill/>
          <a:ln>
            <a:noFill/>
          </a:ln>
        </p:spPr>
        <p:txBody>
          <a:bodyPr anchorCtr="0" anchor="ctr" bIns="91425" lIns="91425" rIns="91425" tIns="91425"/>
          <a:lstStyle>
            <a:lvl1pPr indent="0" lvl="0" marL="0" marR="0" rtl="0" algn="l">
              <a:spcBef>
                <a:spcPts val="0"/>
              </a:spcBef>
              <a:spcAft>
                <a:spcPts val="0"/>
              </a:spcAft>
              <a:buNone/>
              <a:defRPr b="1" i="0" sz="4000" u="none" cap="none" strike="noStrike">
                <a:solidFill>
                  <a:srgbClr val="003399"/>
                </a:solidFill>
                <a:latin typeface="Tahoma"/>
                <a:ea typeface="Tahoma"/>
                <a:cs typeface="Tahoma"/>
                <a:sym typeface="Tahoma"/>
              </a:defRPr>
            </a:lvl1pPr>
            <a:lvl2pPr indent="0" lvl="1" marL="0" marR="0" rtl="0" algn="l">
              <a:spcBef>
                <a:spcPts val="0"/>
              </a:spcBef>
              <a:spcAft>
                <a:spcPts val="0"/>
              </a:spcAft>
              <a:buNone/>
              <a:defRPr b="1" i="0" sz="4000" u="none" cap="none" strike="noStrike">
                <a:solidFill>
                  <a:srgbClr val="003399"/>
                </a:solidFill>
                <a:latin typeface="Tahoma"/>
                <a:ea typeface="Tahoma"/>
                <a:cs typeface="Tahoma"/>
                <a:sym typeface="Tahoma"/>
              </a:defRPr>
            </a:lvl2pPr>
            <a:lvl3pPr indent="0" lvl="2" marL="0" marR="0" rtl="0" algn="l">
              <a:spcBef>
                <a:spcPts val="0"/>
              </a:spcBef>
              <a:spcAft>
                <a:spcPts val="0"/>
              </a:spcAft>
              <a:buNone/>
              <a:defRPr b="1" i="0" sz="4000" u="none" cap="none" strike="noStrike">
                <a:solidFill>
                  <a:srgbClr val="003399"/>
                </a:solidFill>
                <a:latin typeface="Tahoma"/>
                <a:ea typeface="Tahoma"/>
                <a:cs typeface="Tahoma"/>
                <a:sym typeface="Tahoma"/>
              </a:defRPr>
            </a:lvl3pPr>
            <a:lvl4pPr indent="0" lvl="3" marL="0" marR="0" rtl="0" algn="l">
              <a:spcBef>
                <a:spcPts val="0"/>
              </a:spcBef>
              <a:spcAft>
                <a:spcPts val="0"/>
              </a:spcAft>
              <a:buNone/>
              <a:defRPr b="1" i="0" sz="4000" u="none" cap="none" strike="noStrike">
                <a:solidFill>
                  <a:srgbClr val="003399"/>
                </a:solidFill>
                <a:latin typeface="Tahoma"/>
                <a:ea typeface="Tahoma"/>
                <a:cs typeface="Tahoma"/>
                <a:sym typeface="Tahoma"/>
              </a:defRPr>
            </a:lvl4pPr>
            <a:lvl5pPr indent="0" lvl="4" marL="0" marR="0" rtl="0" algn="l">
              <a:spcBef>
                <a:spcPts val="0"/>
              </a:spcBef>
              <a:spcAft>
                <a:spcPts val="0"/>
              </a:spcAft>
              <a:buNone/>
              <a:defRPr b="1" i="0" sz="4000" u="none" cap="none" strike="noStrike">
                <a:solidFill>
                  <a:srgbClr val="003399"/>
                </a:solidFill>
                <a:latin typeface="Tahoma"/>
                <a:ea typeface="Tahoma"/>
                <a:cs typeface="Tahoma"/>
                <a:sym typeface="Tahoma"/>
              </a:defRPr>
            </a:lvl5pPr>
            <a:lvl6pPr indent="-12689" lvl="5" marL="457189" marR="0" rtl="0" algn="l">
              <a:spcBef>
                <a:spcPts val="0"/>
              </a:spcBef>
              <a:spcAft>
                <a:spcPts val="0"/>
              </a:spcAft>
              <a:buNone/>
              <a:defRPr b="1" i="0" sz="4000" u="none" cap="none" strike="noStrike">
                <a:solidFill>
                  <a:srgbClr val="003399"/>
                </a:solidFill>
                <a:latin typeface="Tahoma"/>
                <a:ea typeface="Tahoma"/>
                <a:cs typeface="Tahoma"/>
                <a:sym typeface="Tahoma"/>
              </a:defRPr>
            </a:lvl6pPr>
            <a:lvl7pPr indent="-12677" lvl="6" marL="914377" marR="0" rtl="0" algn="l">
              <a:spcBef>
                <a:spcPts val="0"/>
              </a:spcBef>
              <a:spcAft>
                <a:spcPts val="0"/>
              </a:spcAft>
              <a:buNone/>
              <a:defRPr b="1" i="0" sz="4000" u="none" cap="none" strike="noStrike">
                <a:solidFill>
                  <a:srgbClr val="003399"/>
                </a:solidFill>
                <a:latin typeface="Tahoma"/>
                <a:ea typeface="Tahoma"/>
                <a:cs typeface="Tahoma"/>
                <a:sym typeface="Tahoma"/>
              </a:defRPr>
            </a:lvl7pPr>
            <a:lvl8pPr indent="-12665" lvl="7" marL="1371566" marR="0" rtl="0" algn="l">
              <a:spcBef>
                <a:spcPts val="0"/>
              </a:spcBef>
              <a:spcAft>
                <a:spcPts val="0"/>
              </a:spcAft>
              <a:buNone/>
              <a:defRPr b="1" i="0" sz="4000" u="none" cap="none" strike="noStrike">
                <a:solidFill>
                  <a:srgbClr val="003399"/>
                </a:solidFill>
                <a:latin typeface="Tahoma"/>
                <a:ea typeface="Tahoma"/>
                <a:cs typeface="Tahoma"/>
                <a:sym typeface="Tahoma"/>
              </a:defRPr>
            </a:lvl8pPr>
            <a:lvl9pPr indent="-12654" lvl="8" marL="1828754" marR="0" rtl="0" algn="l">
              <a:spcBef>
                <a:spcPts val="0"/>
              </a:spcBef>
              <a:spcAft>
                <a:spcPts val="0"/>
              </a:spcAft>
              <a:buNone/>
              <a:defRPr b="1" i="0" sz="4000" u="none" cap="none" strike="noStrike">
                <a:solidFill>
                  <a:srgbClr val="003399"/>
                </a:solidFill>
                <a:latin typeface="Tahoma"/>
                <a:ea typeface="Tahoma"/>
                <a:cs typeface="Tahoma"/>
                <a:sym typeface="Tahoma"/>
              </a:defRPr>
            </a:lvl9pPr>
          </a:lstStyle>
          <a:p/>
        </p:txBody>
      </p:sp>
      <p:sp>
        <p:nvSpPr>
          <p:cNvPr id="13" name="Shape 13"/>
          <p:cNvSpPr txBox="1"/>
          <p:nvPr>
            <p:ph idx="1" type="body"/>
          </p:nvPr>
        </p:nvSpPr>
        <p:spPr>
          <a:xfrm>
            <a:off x="1200153" y="1484315"/>
            <a:ext cx="10367433" cy="4611686"/>
          </a:xfrm>
          <a:prstGeom prst="rect">
            <a:avLst/>
          </a:prstGeom>
          <a:noFill/>
          <a:ln>
            <a:noFill/>
          </a:ln>
        </p:spPr>
        <p:txBody>
          <a:bodyPr anchorCtr="0" anchor="t" bIns="91425" lIns="91425" rIns="91425" tIns="91425"/>
          <a:lstStyle>
            <a:lvl1pPr indent="-165090" lvl="0" marL="342891" marR="0" rtl="0" algn="l">
              <a:spcBef>
                <a:spcPts val="560"/>
              </a:spcBef>
              <a:spcAft>
                <a:spcPts val="0"/>
              </a:spcAft>
              <a:buClr>
                <a:srgbClr val="555DAB"/>
              </a:buClr>
              <a:buSzPct val="100000"/>
              <a:buFont typeface="Noto Sans Symbols"/>
              <a:buChar char="❑"/>
              <a:defRPr b="0" i="0" sz="2800" u="none" cap="none" strike="noStrike">
                <a:solidFill>
                  <a:schemeClr val="dk1"/>
                </a:solidFill>
                <a:latin typeface="Trebuchet MS"/>
                <a:ea typeface="Trebuchet MS"/>
                <a:cs typeface="Trebuchet MS"/>
                <a:sym typeface="Trebuchet MS"/>
              </a:defRPr>
            </a:lvl1pPr>
            <a:lvl2pPr indent="-146031" lvl="1" marL="742932" marR="0" rtl="0" algn="l">
              <a:spcBef>
                <a:spcPts val="480"/>
              </a:spcBef>
              <a:spcAft>
                <a:spcPts val="0"/>
              </a:spcAft>
              <a:buClr>
                <a:srgbClr val="555DAB"/>
              </a:buClr>
              <a:buSzPct val="100000"/>
              <a:buFont typeface="Noto Sans Symbols"/>
              <a:buChar char="➢"/>
              <a:defRPr b="0" i="0" sz="2400" u="none" cap="none" strike="noStrike">
                <a:solidFill>
                  <a:schemeClr val="dk1"/>
                </a:solidFill>
                <a:latin typeface="Trebuchet MS"/>
                <a:ea typeface="Trebuchet MS"/>
                <a:cs typeface="Trebuchet MS"/>
                <a:sym typeface="Trebuchet MS"/>
              </a:defRPr>
            </a:lvl2pPr>
            <a:lvl3pPr indent="-114271" lvl="2" marL="1142971"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3pPr>
            <a:lvl4pPr indent="-114259" lvl="3" marL="1600160"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4pPr>
            <a:lvl5pPr indent="-114249" lvl="4" marL="2057349"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5pPr>
            <a:lvl6pPr indent="-114237" lvl="5" marL="2514537"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6pPr>
            <a:lvl7pPr indent="-114225" lvl="6" marL="2971726"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7pPr>
            <a:lvl8pPr indent="-114213" lvl="7" marL="3428914"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8pPr>
            <a:lvl9pPr indent="-114203" lvl="8" marL="3886103" marR="0" rtl="0" algn="l">
              <a:spcBef>
                <a:spcPts val="400"/>
              </a:spcBef>
              <a:spcAft>
                <a:spcPts val="0"/>
              </a:spcAft>
              <a:buClr>
                <a:schemeClr val="dk1"/>
              </a:buClr>
              <a:buSzPct val="100000"/>
              <a:buFont typeface="Trebuchet MS"/>
              <a:buChar char="»"/>
              <a:defRPr b="0" i="0" sz="2000" u="none" cap="none" strike="noStrike">
                <a:solidFill>
                  <a:schemeClr val="dk1"/>
                </a:solidFill>
                <a:latin typeface="Trebuchet MS"/>
                <a:ea typeface="Trebuchet MS"/>
                <a:cs typeface="Trebuchet MS"/>
                <a:sym typeface="Trebuchet MS"/>
              </a:defRPr>
            </a:lvl9pPr>
          </a:lstStyle>
          <a:p/>
        </p:txBody>
      </p:sp>
      <p:sp>
        <p:nvSpPr>
          <p:cNvPr id="14" name="Shape 14"/>
          <p:cNvSpPr txBox="1"/>
          <p:nvPr>
            <p:ph idx="12" type="sldNum"/>
          </p:nvPr>
        </p:nvSpPr>
        <p:spPr>
          <a:xfrm>
            <a:off x="9027585" y="6214471"/>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
        <p:nvSpPr>
          <p:cNvPr id="15" name="Shape 15"/>
          <p:cNvSpPr txBox="1"/>
          <p:nvPr/>
        </p:nvSpPr>
        <p:spPr>
          <a:xfrm>
            <a:off x="2245783" y="6600827"/>
            <a:ext cx="8805333" cy="246220"/>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0" i="0" lang="zh-TW" sz="1000" u="none" cap="none" strike="noStrike">
                <a:solidFill>
                  <a:srgbClr val="003399"/>
                </a:solidFill>
                <a:latin typeface="Verdana"/>
                <a:ea typeface="Verdana"/>
                <a:cs typeface="Verdana"/>
                <a:sym typeface="Verdana"/>
              </a:rPr>
              <a:t>©2016 Software Engineering Consortium</a:t>
            </a:r>
          </a:p>
        </p:txBody>
      </p:sp>
      <p:pic>
        <p:nvPicPr>
          <p:cNvPr id="16" name="Shape 16"/>
          <p:cNvPicPr preferRelativeResize="0"/>
          <p:nvPr/>
        </p:nvPicPr>
        <p:blipFill rotWithShape="1">
          <a:blip r:embed="rId2">
            <a:alphaModFix/>
          </a:blip>
          <a:srcRect b="0" l="0" r="0" t="0"/>
          <a:stretch/>
        </p:blipFill>
        <p:spPr>
          <a:xfrm>
            <a:off x="1871133" y="1125541"/>
            <a:ext cx="10320867" cy="2317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0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2.png"/><Relationship Id="rId4" Type="http://schemas.openxmlformats.org/officeDocument/2006/relationships/image" Target="../media/image0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5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6.png"/><Relationship Id="rId4" Type="http://schemas.openxmlformats.org/officeDocument/2006/relationships/image" Target="../media/image28.png"/><Relationship Id="rId5"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6.png"/><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06.png"/><Relationship Id="rId4" Type="http://schemas.openxmlformats.org/officeDocument/2006/relationships/image" Target="../media/image04.png"/><Relationship Id="rId5" Type="http://schemas.openxmlformats.org/officeDocument/2006/relationships/image" Target="../media/image07.png"/><Relationship Id="rId6" Type="http://schemas.openxmlformats.org/officeDocument/2006/relationships/image" Target="../media/image0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3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3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3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4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1.xml"/><Relationship Id="rId3" Type="http://schemas.openxmlformats.org/officeDocument/2006/relationships/image" Target="../media/image39.png"/><Relationship Id="rId4" Type="http://schemas.openxmlformats.org/officeDocument/2006/relationships/image" Target="../media/image4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2.xml"/><Relationship Id="rId3" Type="http://schemas.openxmlformats.org/officeDocument/2006/relationships/image" Target="../media/image44.png"/><Relationship Id="rId4" Type="http://schemas.openxmlformats.org/officeDocument/2006/relationships/image" Target="../media/image4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 Id="rId3" Type="http://schemas.openxmlformats.org/officeDocument/2006/relationships/image" Target="../media/image4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45.png"/><Relationship Id="rId4" Type="http://schemas.openxmlformats.org/officeDocument/2006/relationships/image" Target="../media/image5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5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5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4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50.png"/><Relationship Id="rId4" Type="http://schemas.openxmlformats.org/officeDocument/2006/relationships/image" Target="../media/image5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6.xml"/><Relationship Id="rId3" Type="http://schemas.openxmlformats.org/officeDocument/2006/relationships/image" Target="../media/image5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59.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 Id="rId3" Type="http://schemas.openxmlformats.org/officeDocument/2006/relationships/image" Target="../media/image5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4.xml"/><Relationship Id="rId3" Type="http://schemas.openxmlformats.org/officeDocument/2006/relationships/image" Target="../media/image5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ctrTitle"/>
          </p:nvPr>
        </p:nvSpPr>
        <p:spPr>
          <a:xfrm>
            <a:off x="4475167" y="1720850"/>
            <a:ext cx="5509269" cy="1636143"/>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3200" u="none" cap="none" strike="noStrike">
                <a:solidFill>
                  <a:srgbClr val="003399"/>
                </a:solidFill>
                <a:latin typeface="Tahoma"/>
                <a:ea typeface="Tahoma"/>
                <a:cs typeface="Tahoma"/>
                <a:sym typeface="Tahoma"/>
              </a:rPr>
              <a:t>資訊軟體人才培育推廣計畫</a:t>
            </a:r>
            <a:br>
              <a:rPr b="1" i="0" lang="zh-TW" sz="3200" u="none" cap="none" strike="noStrike">
                <a:solidFill>
                  <a:srgbClr val="003399"/>
                </a:solidFill>
                <a:latin typeface="Tahoma"/>
                <a:ea typeface="Tahoma"/>
                <a:cs typeface="Tahoma"/>
                <a:sym typeface="Tahoma"/>
              </a:rPr>
            </a:br>
          </a:p>
        </p:txBody>
      </p:sp>
      <p:sp>
        <p:nvSpPr>
          <p:cNvPr id="81" name="Shape 81"/>
          <p:cNvSpPr txBox="1"/>
          <p:nvPr>
            <p:ph idx="1" type="subTitle"/>
          </p:nvPr>
        </p:nvSpPr>
        <p:spPr>
          <a:xfrm>
            <a:off x="4489450" y="3789362"/>
            <a:ext cx="5638998" cy="14398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0" lvl="0" marL="0" marR="0" rtl="0" algn="l">
              <a:spcBef>
                <a:spcPts val="48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0" lvl="0" marL="0" marR="0" rtl="0" algn="l">
              <a:spcBef>
                <a:spcPts val="48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0" lvl="0" marL="0" marR="0" rtl="0" algn="l">
              <a:spcBef>
                <a:spcPts val="400"/>
              </a:spcBef>
              <a:spcAft>
                <a:spcPts val="0"/>
              </a:spcAft>
              <a:buClr>
                <a:srgbClr val="555DAB"/>
              </a:buClr>
              <a:buSzPct val="25000"/>
              <a:buFont typeface="Noto Sans Symbols"/>
              <a:buNone/>
            </a:pPr>
            <a:r>
              <a:rPr b="0" i="0" lang="zh-TW" sz="2000" u="none" cap="none" strike="noStrike">
                <a:solidFill>
                  <a:schemeClr val="dk1"/>
                </a:solidFill>
                <a:latin typeface="Trebuchet MS"/>
                <a:ea typeface="Trebuchet MS"/>
                <a:cs typeface="Trebuchet MS"/>
                <a:sym typeface="Trebuchet MS"/>
              </a:rPr>
              <a:t>2016年9月1日</a:t>
            </a:r>
          </a:p>
        </p:txBody>
      </p:sp>
      <p:sp>
        <p:nvSpPr>
          <p:cNvPr id="82" name="Shape 8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電腦中的記憶體配置(1)</a:t>
            </a:r>
          </a:p>
        </p:txBody>
      </p:sp>
      <p:graphicFrame>
        <p:nvGraphicFramePr>
          <p:cNvPr id="155" name="Shape 155"/>
          <p:cNvGraphicFramePr/>
          <p:nvPr/>
        </p:nvGraphicFramePr>
        <p:xfrm>
          <a:off x="1423987" y="2000250"/>
          <a:ext cx="3000000" cy="3000000"/>
        </p:xfrm>
        <a:graphic>
          <a:graphicData uri="http://schemas.openxmlformats.org/drawingml/2006/table">
            <a:tbl>
              <a:tblPr>
                <a:noFill/>
                <a:tableStyleId>{19C98B1D-524F-4916-9E73-F3BB453CDA0C}</a:tableStyleId>
              </a:tblPr>
              <a:tblGrid>
                <a:gridCol w="3114675"/>
                <a:gridCol w="3114675"/>
                <a:gridCol w="3114675"/>
              </a:tblGrid>
              <a:tr h="538175">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Code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1" i="0" sz="1800" u="none" cap="none" strike="noStrike">
                        <a:solidFill>
                          <a:schemeClr val="dk1"/>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Text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8175">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Data</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Initialized Data</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8175">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1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Heap</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Basic Service Set (BSS)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8175">
                <a:tc rowSpan="4">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400" u="none" cap="none" strike="noStrike">
                        <a:solidFill>
                          <a:srgbClr val="000000"/>
                        </a:solidFill>
                        <a:latin typeface="Times New Roman"/>
                        <a:ea typeface="Times New Roman"/>
                        <a:cs typeface="Times New Roman"/>
                        <a:sym typeface="Times New Roman"/>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Heap</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8175">
                <a:tc vMerge="1"/>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rowSpan="3">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800" u="none" cap="none" strike="noStrike">
                        <a:solidFill>
                          <a:schemeClr val="dk1"/>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8175">
                <a:tc vMerge="1"/>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vMerge="1"/>
              </a:tr>
              <a:tr h="538175">
                <a:tc vMerge="1"/>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vMerge="1"/>
              </a:tr>
              <a:tr h="538175">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Stack</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Stack</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cxnSp>
        <p:nvCxnSpPr>
          <p:cNvPr id="156" name="Shape 156"/>
          <p:cNvCxnSpPr/>
          <p:nvPr/>
        </p:nvCxnSpPr>
        <p:spPr>
          <a:xfrm rot="10800000">
            <a:off x="2928938" y="5300662"/>
            <a:ext cx="0" cy="442912"/>
          </a:xfrm>
          <a:prstGeom prst="straightConnector1">
            <a:avLst/>
          </a:prstGeom>
          <a:noFill/>
          <a:ln cap="flat" cmpd="sng" w="76200">
            <a:solidFill>
              <a:srgbClr val="262626"/>
            </a:solidFill>
            <a:prstDash val="solid"/>
            <a:round/>
            <a:headEnd len="med" w="med" type="none"/>
            <a:tailEnd len="lg" w="lg" type="triangle"/>
          </a:ln>
        </p:spPr>
      </p:cxnSp>
      <p:cxnSp>
        <p:nvCxnSpPr>
          <p:cNvPr id="157" name="Shape 157"/>
          <p:cNvCxnSpPr/>
          <p:nvPr/>
        </p:nvCxnSpPr>
        <p:spPr>
          <a:xfrm>
            <a:off x="2944813" y="3695700"/>
            <a:ext cx="0" cy="485775"/>
          </a:xfrm>
          <a:prstGeom prst="straightConnector1">
            <a:avLst/>
          </a:prstGeom>
          <a:noFill/>
          <a:ln cap="flat" cmpd="sng" w="76200">
            <a:solidFill>
              <a:schemeClr val="dk1"/>
            </a:solidFill>
            <a:prstDash val="solid"/>
            <a:round/>
            <a:headEnd len="med" w="med" type="none"/>
            <a:tailEnd len="lg" w="lg" type="triangle"/>
          </a:ln>
        </p:spPr>
      </p:cxnSp>
      <p:cxnSp>
        <p:nvCxnSpPr>
          <p:cNvPr id="158" name="Shape 158"/>
          <p:cNvCxnSpPr/>
          <p:nvPr/>
        </p:nvCxnSpPr>
        <p:spPr>
          <a:xfrm>
            <a:off x="9258300" y="4202112"/>
            <a:ext cx="0" cy="485775"/>
          </a:xfrm>
          <a:prstGeom prst="straightConnector1">
            <a:avLst/>
          </a:prstGeom>
          <a:noFill/>
          <a:ln cap="flat" cmpd="sng" w="76200">
            <a:solidFill>
              <a:schemeClr val="dk1"/>
            </a:solidFill>
            <a:prstDash val="solid"/>
            <a:round/>
            <a:headEnd len="med" w="med" type="none"/>
            <a:tailEnd len="lg" w="lg" type="triangle"/>
          </a:ln>
        </p:spPr>
      </p:cxnSp>
      <p:cxnSp>
        <p:nvCxnSpPr>
          <p:cNvPr id="159" name="Shape 159"/>
          <p:cNvCxnSpPr/>
          <p:nvPr/>
        </p:nvCxnSpPr>
        <p:spPr>
          <a:xfrm rot="10800000">
            <a:off x="9272588" y="5284787"/>
            <a:ext cx="0" cy="442912"/>
          </a:xfrm>
          <a:prstGeom prst="straightConnector1">
            <a:avLst/>
          </a:prstGeom>
          <a:noFill/>
          <a:ln cap="flat" cmpd="sng" w="76200">
            <a:solidFill>
              <a:srgbClr val="262626"/>
            </a:solidFill>
            <a:prstDash val="solid"/>
            <a:round/>
            <a:headEnd len="med" w="med" type="none"/>
            <a:tailEnd len="lg" w="lg" type="triangle"/>
          </a:ln>
        </p:spPr>
      </p:cxnSp>
      <p:sp>
        <p:nvSpPr>
          <p:cNvPr id="160" name="Shape 160"/>
          <p:cNvSpPr txBox="1"/>
          <p:nvPr/>
        </p:nvSpPr>
        <p:spPr>
          <a:xfrm>
            <a:off x="8040215" y="1556792"/>
            <a:ext cx="2592287"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2400" u="none" cap="none" strike="noStrike">
                <a:solidFill>
                  <a:srgbClr val="FF0000"/>
                </a:solidFill>
                <a:latin typeface="Arial"/>
                <a:ea typeface="Arial"/>
                <a:cs typeface="Arial"/>
                <a:sym typeface="Arial"/>
              </a:rPr>
              <a:t>Unix-based系統</a:t>
            </a:r>
          </a:p>
        </p:txBody>
      </p:sp>
      <p:sp>
        <p:nvSpPr>
          <p:cNvPr id="161" name="Shape 161"/>
          <p:cNvSpPr txBox="1"/>
          <p:nvPr/>
        </p:nvSpPr>
        <p:spPr>
          <a:xfrm>
            <a:off x="1919535" y="1556792"/>
            <a:ext cx="2290786"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Windows系統</a:t>
            </a:r>
          </a:p>
        </p:txBody>
      </p:sp>
      <p:cxnSp>
        <p:nvCxnSpPr>
          <p:cNvPr id="162" name="Shape 162"/>
          <p:cNvCxnSpPr/>
          <p:nvPr/>
        </p:nvCxnSpPr>
        <p:spPr>
          <a:xfrm>
            <a:off x="6719221" y="5743575"/>
            <a:ext cx="942975" cy="0"/>
          </a:xfrm>
          <a:prstGeom prst="straightConnector1">
            <a:avLst/>
          </a:prstGeom>
          <a:noFill/>
          <a:ln cap="flat" cmpd="sng" w="57150">
            <a:solidFill>
              <a:srgbClr val="FF0000"/>
            </a:solidFill>
            <a:prstDash val="solid"/>
            <a:round/>
            <a:headEnd len="med" w="med" type="none"/>
            <a:tailEnd len="lg" w="lg" type="triangle"/>
          </a:ln>
        </p:spPr>
      </p:cxnSp>
      <p:sp>
        <p:nvSpPr>
          <p:cNvPr id="163" name="Shape 163"/>
          <p:cNvSpPr txBox="1"/>
          <p:nvPr/>
        </p:nvSpPr>
        <p:spPr>
          <a:xfrm>
            <a:off x="5440314" y="5557837"/>
            <a:ext cx="1314725"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esp暫存器</a:t>
            </a:r>
          </a:p>
        </p:txBody>
      </p:sp>
      <p:cxnSp>
        <p:nvCxnSpPr>
          <p:cNvPr id="164" name="Shape 164"/>
          <p:cNvCxnSpPr/>
          <p:nvPr/>
        </p:nvCxnSpPr>
        <p:spPr>
          <a:xfrm rot="10800000">
            <a:off x="4571999" y="5773089"/>
            <a:ext cx="928687" cy="0"/>
          </a:xfrm>
          <a:prstGeom prst="straightConnector1">
            <a:avLst/>
          </a:prstGeom>
          <a:noFill/>
          <a:ln cap="flat" cmpd="sng" w="57150">
            <a:solidFill>
              <a:srgbClr val="FF0000"/>
            </a:solidFill>
            <a:prstDash val="solid"/>
            <a:round/>
            <a:headEnd len="med" w="med" type="none"/>
            <a:tailEnd len="lg" w="lg" type="triangle"/>
          </a:ln>
        </p:spPr>
      </p:cxnSp>
      <p:sp>
        <p:nvSpPr>
          <p:cNvPr id="165" name="Shape 165"/>
          <p:cNvSpPr txBox="1"/>
          <p:nvPr/>
        </p:nvSpPr>
        <p:spPr>
          <a:xfrm>
            <a:off x="10776520" y="2018458"/>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Low address</a:t>
            </a:r>
          </a:p>
        </p:txBody>
      </p:sp>
      <p:sp>
        <p:nvSpPr>
          <p:cNvPr id="166" name="Shape 166"/>
          <p:cNvSpPr txBox="1"/>
          <p:nvPr/>
        </p:nvSpPr>
        <p:spPr>
          <a:xfrm>
            <a:off x="10776520" y="6032321"/>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High address</a:t>
            </a:r>
          </a:p>
        </p:txBody>
      </p:sp>
      <p:sp>
        <p:nvSpPr>
          <p:cNvPr id="167" name="Shape 167"/>
          <p:cNvSpPr txBox="1"/>
          <p:nvPr/>
        </p:nvSpPr>
        <p:spPr>
          <a:xfrm>
            <a:off x="263352" y="6079351"/>
            <a:ext cx="1296143"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Low  address</a:t>
            </a:r>
          </a:p>
        </p:txBody>
      </p:sp>
      <p:sp>
        <p:nvSpPr>
          <p:cNvPr id="168" name="Shape 168"/>
          <p:cNvSpPr txBox="1"/>
          <p:nvPr/>
        </p:nvSpPr>
        <p:spPr>
          <a:xfrm>
            <a:off x="263352" y="2018458"/>
            <a:ext cx="1296143"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High  address</a:t>
            </a:r>
          </a:p>
        </p:txBody>
      </p:sp>
      <p:sp>
        <p:nvSpPr>
          <p:cNvPr id="169" name="Shape 16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電腦中的記憶體配置(2)</a:t>
            </a:r>
          </a:p>
        </p:txBody>
      </p:sp>
      <p:sp>
        <p:nvSpPr>
          <p:cNvPr id="176" name="Shape 176"/>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在windows和Unix作業系統中，配置給每個process的記憶體空間如圖所示。</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Text：存放程式碼指令的地方</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Initialized Data：存放全域變數與靜態變數，且在宣告變數時直接給定初始值。</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BSS：一樣是存放全域變數與靜態變數的區塊，但存放在這邊的變數並沒有在宣告時就給定初始值。</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stack：存放函數的參數、區域變數、return address</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heap：程式執行期間動態產生的變數</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C語言相關指令：malloc、free</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C++相關指令：new、delete</a:t>
            </a:r>
          </a:p>
        </p:txBody>
      </p:sp>
      <p:sp>
        <p:nvSpPr>
          <p:cNvPr id="177" name="Shape 17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sp>
        <p:nvSpPr>
          <p:cNvPr id="183" name="Shape 18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Stack記憶體分配</a:t>
            </a:r>
          </a:p>
        </p:txBody>
      </p:sp>
      <p:sp>
        <p:nvSpPr>
          <p:cNvPr id="184" name="Shape 184"/>
          <p:cNvSpPr txBox="1"/>
          <p:nvPr>
            <p:ph idx="1" type="body"/>
          </p:nvPr>
        </p:nvSpPr>
        <p:spPr>
          <a:xfrm>
            <a:off x="838200" y="1825625"/>
            <a:ext cx="5370513" cy="435133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當執行函數呼叫時，則會將callee(被呼叫的函數)執行所需資料放入stack的頂端</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當存取的資料超出所配置的空間，即導致stack overflow</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Heap overflow的概念和後果與stack overflow相近，但發生頻率較低。因此，這邊的說明著重stack overflow的解釋與預防。</a:t>
            </a:r>
          </a:p>
        </p:txBody>
      </p:sp>
      <p:graphicFrame>
        <p:nvGraphicFramePr>
          <p:cNvPr id="185" name="Shape 185"/>
          <p:cNvGraphicFramePr/>
          <p:nvPr/>
        </p:nvGraphicFramePr>
        <p:xfrm>
          <a:off x="9023350" y="1477720"/>
          <a:ext cx="3000000" cy="3000000"/>
        </p:xfrm>
        <a:graphic>
          <a:graphicData uri="http://schemas.openxmlformats.org/drawingml/2006/table">
            <a:tbl>
              <a:tblPr>
                <a:noFill/>
                <a:tableStyleId>{19C98B1D-524F-4916-9E73-F3BB453CDA0C}</a:tableStyleId>
              </a:tblPr>
              <a:tblGrid>
                <a:gridCol w="2743200"/>
              </a:tblGrid>
              <a:tr h="54135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0" i="0" lang="zh-TW" sz="2800" u="none" cap="none" strike="noStrike">
                          <a:solidFill>
                            <a:schemeClr val="dk1"/>
                          </a:solidFill>
                          <a:latin typeface="Trebuchet MS"/>
                          <a:ea typeface="Trebuchet MS"/>
                          <a:cs typeface="Trebuchet MS"/>
                          <a:sym typeface="Trebuchet MS"/>
                        </a:rPr>
                        <a:t>尚未配置的空間</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6244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800" u="none" cap="none" strike="noStrike">
                        <a:solidFill>
                          <a:srgbClr val="000000"/>
                        </a:solidFill>
                        <a:latin typeface="Trebuchet MS"/>
                        <a:ea typeface="Trebuchet MS"/>
                        <a:cs typeface="Trebuchet MS"/>
                        <a:sym typeface="Trebuchet MS"/>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777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0" i="0" lang="zh-TW" sz="2800" u="none" cap="none" strike="noStrike">
                          <a:solidFill>
                            <a:srgbClr val="000000"/>
                          </a:solidFill>
                          <a:latin typeface="Arial"/>
                          <a:ea typeface="Arial"/>
                          <a:cs typeface="Arial"/>
                          <a:sym typeface="Arial"/>
                        </a:rPr>
                        <a:t>f3( )</a:t>
                      </a:r>
                      <a:r>
                        <a:rPr b="0" i="0" lang="zh-TW" sz="2800" u="none" cap="none" strike="noStrike">
                          <a:solidFill>
                            <a:srgbClr val="000000"/>
                          </a:solidFill>
                          <a:latin typeface="Trebuchet MS"/>
                          <a:ea typeface="Trebuchet MS"/>
                          <a:cs typeface="Trebuchet MS"/>
                          <a:sym typeface="Trebuchet MS"/>
                        </a:rPr>
                        <a:t>的</a:t>
                      </a:r>
                      <a:r>
                        <a:rPr b="0" i="0" lang="zh-TW" sz="2800" u="none" cap="none" strike="noStrike">
                          <a:solidFill>
                            <a:srgbClr val="000000"/>
                          </a:solidFill>
                          <a:latin typeface="Arial"/>
                          <a:ea typeface="Arial"/>
                          <a:cs typeface="Arial"/>
                          <a:sym typeface="Arial"/>
                        </a:rPr>
                        <a:t>stack</a:t>
                      </a:r>
                    </a:p>
                    <a:p>
                      <a:pPr indent="0" lvl="0" marL="0" marR="0" rtl="0" algn="ctr">
                        <a:lnSpc>
                          <a:spcPct val="100000"/>
                        </a:lnSpc>
                        <a:spcBef>
                          <a:spcPts val="0"/>
                        </a:spcBef>
                        <a:spcAft>
                          <a:spcPts val="0"/>
                        </a:spcAft>
                        <a:buClr>
                          <a:srgbClr val="000000"/>
                        </a:buClr>
                        <a:buSzPct val="25000"/>
                        <a:buFont typeface="Arial"/>
                        <a:buNone/>
                      </a:pPr>
                      <a:r>
                        <a:rPr b="0" i="0" lang="zh-TW" sz="1800" u="none" cap="none" strike="noStrike">
                          <a:solidFill>
                            <a:srgbClr val="000000"/>
                          </a:solidFill>
                          <a:latin typeface="Arial"/>
                          <a:ea typeface="Arial"/>
                          <a:cs typeface="Arial"/>
                          <a:sym typeface="Arial"/>
                        </a:rPr>
                        <a:t>(含f3的return address)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1350">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0" i="0" lang="zh-TW" sz="2800" u="none" cap="none" strike="noStrike">
                          <a:solidFill>
                            <a:srgbClr val="000000"/>
                          </a:solidFill>
                          <a:latin typeface="Arial"/>
                          <a:ea typeface="Arial"/>
                          <a:cs typeface="Arial"/>
                          <a:sym typeface="Arial"/>
                        </a:rPr>
                        <a:t>f2( )</a:t>
                      </a:r>
                      <a:r>
                        <a:rPr b="0" i="0" lang="zh-TW" sz="2800" u="none" cap="none" strike="noStrike">
                          <a:solidFill>
                            <a:srgbClr val="000000"/>
                          </a:solidFill>
                          <a:latin typeface="Trebuchet MS"/>
                          <a:ea typeface="Trebuchet MS"/>
                          <a:cs typeface="Trebuchet MS"/>
                          <a:sym typeface="Trebuchet MS"/>
                        </a:rPr>
                        <a:t>的</a:t>
                      </a:r>
                      <a:r>
                        <a:rPr b="0" i="0" lang="zh-TW" sz="2800" u="none" cap="none" strike="noStrike">
                          <a:solidFill>
                            <a:srgbClr val="000000"/>
                          </a:solidFill>
                          <a:latin typeface="Arial"/>
                          <a:ea typeface="Arial"/>
                          <a:cs typeface="Arial"/>
                          <a:sym typeface="Arial"/>
                        </a:rPr>
                        <a:t>stack</a:t>
                      </a:r>
                    </a:p>
                    <a:p>
                      <a:pPr indent="0" lvl="0" marL="0" marR="0" rtl="0" algn="ctr">
                        <a:lnSpc>
                          <a:spcPct val="100000"/>
                        </a:lnSpc>
                        <a:spcBef>
                          <a:spcPts val="0"/>
                        </a:spcBef>
                        <a:spcAft>
                          <a:spcPts val="0"/>
                        </a:spcAft>
                        <a:buClr>
                          <a:srgbClr val="000000"/>
                        </a:buClr>
                        <a:buSzPct val="25000"/>
                        <a:buFont typeface="Arial"/>
                        <a:buNone/>
                      </a:pPr>
                      <a:r>
                        <a:rPr b="0" i="0" lang="zh-TW" sz="1800" u="none" cap="none" strike="noStrike">
                          <a:solidFill>
                            <a:srgbClr val="000000"/>
                          </a:solidFill>
                          <a:latin typeface="Arial"/>
                          <a:ea typeface="Arial"/>
                          <a:cs typeface="Arial"/>
                          <a:sym typeface="Arial"/>
                        </a:rPr>
                        <a:t>(含f2的return address)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9750">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0" i="0" lang="zh-TW" sz="2800" u="none" cap="none" strike="noStrike">
                          <a:solidFill>
                            <a:srgbClr val="000000"/>
                          </a:solidFill>
                          <a:latin typeface="Arial"/>
                          <a:ea typeface="Arial"/>
                          <a:cs typeface="Arial"/>
                          <a:sym typeface="Arial"/>
                        </a:rPr>
                        <a:t>f1( )</a:t>
                      </a:r>
                      <a:r>
                        <a:rPr b="0" i="0" lang="zh-TW" sz="2800" u="none" cap="none" strike="noStrike">
                          <a:solidFill>
                            <a:srgbClr val="000000"/>
                          </a:solidFill>
                          <a:latin typeface="Trebuchet MS"/>
                          <a:ea typeface="Trebuchet MS"/>
                          <a:cs typeface="Trebuchet MS"/>
                          <a:sym typeface="Trebuchet MS"/>
                        </a:rPr>
                        <a:t>的</a:t>
                      </a:r>
                      <a:r>
                        <a:rPr b="0" i="0" lang="zh-TW" sz="2800" u="none" cap="none" strike="noStrike">
                          <a:solidFill>
                            <a:srgbClr val="000000"/>
                          </a:solidFill>
                          <a:latin typeface="Arial"/>
                          <a:ea typeface="Arial"/>
                          <a:cs typeface="Arial"/>
                          <a:sym typeface="Arial"/>
                        </a:rPr>
                        <a:t>stack</a:t>
                      </a:r>
                    </a:p>
                    <a:p>
                      <a:pPr indent="0" lvl="0" marL="0" marR="0" rtl="0" algn="ctr">
                        <a:lnSpc>
                          <a:spcPct val="100000"/>
                        </a:lnSpc>
                        <a:spcBef>
                          <a:spcPts val="0"/>
                        </a:spcBef>
                        <a:spcAft>
                          <a:spcPts val="0"/>
                        </a:spcAft>
                        <a:buClr>
                          <a:srgbClr val="000000"/>
                        </a:buClr>
                        <a:buSzPct val="25000"/>
                        <a:buFont typeface="Arial"/>
                        <a:buNone/>
                      </a:pPr>
                      <a:r>
                        <a:rPr b="0" i="0" lang="zh-TW" sz="1800" u="none" cap="none" strike="noStrike">
                          <a:solidFill>
                            <a:srgbClr val="000000"/>
                          </a:solidFill>
                          <a:latin typeface="Arial"/>
                          <a:ea typeface="Arial"/>
                          <a:cs typeface="Arial"/>
                          <a:sym typeface="Arial"/>
                        </a:rPr>
                        <a:t>(含f3的return address)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1350">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0" i="0" lang="zh-TW" sz="2800" u="none" cap="none" strike="noStrike">
                          <a:solidFill>
                            <a:srgbClr val="000000"/>
                          </a:solidFill>
                          <a:latin typeface="Arial"/>
                          <a:ea typeface="Arial"/>
                          <a:cs typeface="Arial"/>
                          <a:sym typeface="Arial"/>
                        </a:rPr>
                        <a:t>Main( )</a:t>
                      </a:r>
                      <a:r>
                        <a:rPr b="0" i="0" lang="zh-TW" sz="2800" u="none" cap="none" strike="noStrike">
                          <a:solidFill>
                            <a:srgbClr val="000000"/>
                          </a:solidFill>
                          <a:latin typeface="Trebuchet MS"/>
                          <a:ea typeface="Trebuchet MS"/>
                          <a:cs typeface="Trebuchet MS"/>
                          <a:sym typeface="Trebuchet MS"/>
                        </a:rPr>
                        <a:t>的</a:t>
                      </a:r>
                      <a:r>
                        <a:rPr b="0" i="0" lang="zh-TW" sz="2800" u="none" cap="none" strike="noStrike">
                          <a:solidFill>
                            <a:srgbClr val="000000"/>
                          </a:solidFill>
                          <a:latin typeface="Arial"/>
                          <a:ea typeface="Arial"/>
                          <a:cs typeface="Arial"/>
                          <a:sym typeface="Arial"/>
                        </a:rPr>
                        <a:t>stack</a:t>
                      </a:r>
                    </a:p>
                    <a:p>
                      <a:pPr indent="0" lvl="0" marL="0" marR="0" rtl="0" algn="ctr">
                        <a:lnSpc>
                          <a:spcPct val="100000"/>
                        </a:lnSpc>
                        <a:spcBef>
                          <a:spcPts val="0"/>
                        </a:spcBef>
                        <a:spcAft>
                          <a:spcPts val="0"/>
                        </a:spcAft>
                        <a:buClr>
                          <a:srgbClr val="000000"/>
                        </a:buClr>
                        <a:buSzPct val="25000"/>
                        <a:buFont typeface="Arial"/>
                        <a:buNone/>
                      </a:pPr>
                      <a:r>
                        <a:rPr b="0" i="0" lang="zh-TW" sz="1800" u="none" cap="none" strike="noStrike">
                          <a:solidFill>
                            <a:srgbClr val="000000"/>
                          </a:solidFill>
                          <a:latin typeface="Arial"/>
                          <a:ea typeface="Arial"/>
                          <a:cs typeface="Arial"/>
                          <a:sym typeface="Arial"/>
                        </a:rPr>
                        <a:t>(含main的return address)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186" name="Shape 186"/>
          <p:cNvSpPr txBox="1"/>
          <p:nvPr/>
        </p:nvSpPr>
        <p:spPr>
          <a:xfrm>
            <a:off x="6816625" y="1794296"/>
            <a:ext cx="1787524" cy="415498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Main(void)</a:t>
            </a: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  …f1( );… }</a:t>
            </a:r>
          </a:p>
          <a:p>
            <a:pPr indent="0" lvl="0" marL="0" marR="0" rtl="0" algn="l">
              <a:spcBef>
                <a:spcPts val="0"/>
              </a:spcBef>
              <a:spcAft>
                <a:spcPts val="0"/>
              </a:spcAft>
              <a:buNone/>
            </a:pPr>
            <a:r>
              <a:t/>
            </a:r>
            <a:endParaRPr sz="2400">
              <a:solidFill>
                <a:schemeClr val="dk1"/>
              </a:solidFill>
              <a:latin typeface="Arial"/>
              <a:ea typeface="Arial"/>
              <a:cs typeface="Arial"/>
              <a:sym typeface="Arial"/>
            </a:endParaRP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f1( )</a:t>
            </a: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  …f2( );… }</a:t>
            </a:r>
          </a:p>
          <a:p>
            <a:pPr indent="0" lvl="0" marL="0" marR="0" rtl="0" algn="l">
              <a:spcBef>
                <a:spcPts val="0"/>
              </a:spcBef>
              <a:spcAft>
                <a:spcPts val="0"/>
              </a:spcAft>
              <a:buNone/>
            </a:pPr>
            <a:r>
              <a:t/>
            </a:r>
            <a:endParaRPr sz="2400">
              <a:solidFill>
                <a:schemeClr val="dk1"/>
              </a:solidFill>
              <a:latin typeface="Arial"/>
              <a:ea typeface="Arial"/>
              <a:cs typeface="Arial"/>
              <a:sym typeface="Arial"/>
            </a:endParaRP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f2( )</a:t>
            </a: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  …f3( );… }</a:t>
            </a:r>
          </a:p>
          <a:p>
            <a:pPr indent="0" lvl="0" marL="0" marR="0" rtl="0" algn="l">
              <a:spcBef>
                <a:spcPts val="0"/>
              </a:spcBef>
              <a:spcAft>
                <a:spcPts val="0"/>
              </a:spcAft>
              <a:buNone/>
            </a:pPr>
            <a:r>
              <a:t/>
            </a:r>
            <a:endParaRPr sz="2400">
              <a:solidFill>
                <a:schemeClr val="dk1"/>
              </a:solidFill>
              <a:latin typeface="Arial"/>
              <a:ea typeface="Arial"/>
              <a:cs typeface="Arial"/>
              <a:sym typeface="Arial"/>
            </a:endParaRP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f3( )</a:t>
            </a:r>
          </a:p>
          <a:p>
            <a:pPr indent="0" lvl="0" marL="0" marR="0" rtl="0" algn="l">
              <a:spcBef>
                <a:spcPts val="0"/>
              </a:spcBef>
              <a:spcAft>
                <a:spcPts val="0"/>
              </a:spcAft>
              <a:buSzPct val="25000"/>
              <a:buNone/>
            </a:pPr>
            <a:r>
              <a:rPr lang="zh-TW" sz="2400">
                <a:solidFill>
                  <a:schemeClr val="dk1"/>
                </a:solidFill>
                <a:latin typeface="Arial"/>
                <a:ea typeface="Arial"/>
                <a:cs typeface="Arial"/>
                <a:sym typeface="Arial"/>
              </a:rPr>
              <a:t>{  …  }</a:t>
            </a:r>
          </a:p>
        </p:txBody>
      </p:sp>
      <p:cxnSp>
        <p:nvCxnSpPr>
          <p:cNvPr id="187" name="Shape 187"/>
          <p:cNvCxnSpPr/>
          <p:nvPr/>
        </p:nvCxnSpPr>
        <p:spPr>
          <a:xfrm rot="10800000">
            <a:off x="10337800" y="2573461"/>
            <a:ext cx="0" cy="1071561"/>
          </a:xfrm>
          <a:prstGeom prst="straightConnector1">
            <a:avLst/>
          </a:prstGeom>
          <a:noFill/>
          <a:ln cap="flat" cmpd="sng" w="76200">
            <a:solidFill>
              <a:schemeClr val="dk1"/>
            </a:solidFill>
            <a:prstDash val="solid"/>
            <a:round/>
            <a:headEnd len="med" w="med" type="none"/>
            <a:tailEnd len="lg" w="lg" type="triangle"/>
          </a:ln>
        </p:spPr>
      </p:cxnSp>
      <p:sp>
        <p:nvSpPr>
          <p:cNvPr id="188" name="Shape 188"/>
          <p:cNvSpPr/>
          <p:nvPr/>
        </p:nvSpPr>
        <p:spPr>
          <a:xfrm>
            <a:off x="6718200" y="1722858"/>
            <a:ext cx="1970088" cy="4226421"/>
          </a:xfrm>
          <a:prstGeom prst="rect">
            <a:avLst/>
          </a:prstGeom>
          <a:no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9" name="Shape 18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Overflow攻擊(1)</a:t>
            </a:r>
          </a:p>
        </p:txBody>
      </p:sp>
      <p:sp>
        <p:nvSpPr>
          <p:cNvPr id="195" name="Shape 195"/>
          <p:cNvSpPr/>
          <p:nvPr/>
        </p:nvSpPr>
        <p:spPr>
          <a:xfrm>
            <a:off x="6486525" y="1700807"/>
            <a:ext cx="5226099" cy="3206310"/>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96" name="Shape 196"/>
          <p:cNvSpPr txBox="1"/>
          <p:nvPr/>
        </p:nvSpPr>
        <p:spPr>
          <a:xfrm>
            <a:off x="7475538" y="1320800"/>
            <a:ext cx="4051300" cy="36988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檢查username和password是否正確</a:t>
            </a:r>
          </a:p>
        </p:txBody>
      </p:sp>
      <p:sp>
        <p:nvSpPr>
          <p:cNvPr id="197" name="Shape 197"/>
          <p:cNvSpPr/>
          <p:nvPr/>
        </p:nvSpPr>
        <p:spPr>
          <a:xfrm>
            <a:off x="6486525" y="4986130"/>
            <a:ext cx="5226099" cy="1340121"/>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198" name="Shape 198"/>
          <p:cNvPicPr preferRelativeResize="0"/>
          <p:nvPr/>
        </p:nvPicPr>
        <p:blipFill rotWithShape="1">
          <a:blip r:embed="rId3">
            <a:alphaModFix/>
          </a:blip>
          <a:srcRect b="0" l="0" r="0" t="0"/>
          <a:stretch/>
        </p:blipFill>
        <p:spPr>
          <a:xfrm>
            <a:off x="6613697" y="5085183"/>
            <a:ext cx="4810894" cy="1123804"/>
          </a:xfrm>
          <a:prstGeom prst="rect">
            <a:avLst/>
          </a:prstGeom>
          <a:noFill/>
          <a:ln>
            <a:noFill/>
          </a:ln>
        </p:spPr>
      </p:pic>
      <p:pic>
        <p:nvPicPr>
          <p:cNvPr id="199" name="Shape 199"/>
          <p:cNvPicPr preferRelativeResize="0"/>
          <p:nvPr/>
        </p:nvPicPr>
        <p:blipFill rotWithShape="1">
          <a:blip r:embed="rId4">
            <a:alphaModFix/>
          </a:blip>
          <a:srcRect b="0" l="0" r="0" t="0"/>
          <a:stretch/>
        </p:blipFill>
        <p:spPr>
          <a:xfrm>
            <a:off x="6600056" y="1743343"/>
            <a:ext cx="4782053" cy="3098771"/>
          </a:xfrm>
          <a:prstGeom prst="rect">
            <a:avLst/>
          </a:prstGeom>
          <a:noFill/>
          <a:ln>
            <a:noFill/>
          </a:ln>
        </p:spPr>
      </p:pic>
      <p:cxnSp>
        <p:nvCxnSpPr>
          <p:cNvPr id="200" name="Shape 200"/>
          <p:cNvCxnSpPr/>
          <p:nvPr/>
        </p:nvCxnSpPr>
        <p:spPr>
          <a:xfrm>
            <a:off x="6096000" y="1484783"/>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pic>
        <p:nvPicPr>
          <p:cNvPr id="201" name="Shape 201"/>
          <p:cNvPicPr preferRelativeResize="0"/>
          <p:nvPr/>
        </p:nvPicPr>
        <p:blipFill rotWithShape="1">
          <a:blip r:embed="rId5">
            <a:alphaModFix/>
          </a:blip>
          <a:srcRect b="0" l="0" r="0" t="0"/>
          <a:stretch/>
        </p:blipFill>
        <p:spPr>
          <a:xfrm>
            <a:off x="767408" y="2203715"/>
            <a:ext cx="4958783" cy="4465644"/>
          </a:xfrm>
          <a:prstGeom prst="rect">
            <a:avLst/>
          </a:prstGeom>
          <a:noFill/>
          <a:ln>
            <a:noFill/>
          </a:ln>
        </p:spPr>
      </p:pic>
      <p:sp>
        <p:nvSpPr>
          <p:cNvPr id="202" name="Shape 202"/>
          <p:cNvSpPr txBox="1"/>
          <p:nvPr/>
        </p:nvSpPr>
        <p:spPr>
          <a:xfrm>
            <a:off x="661900" y="1435367"/>
            <a:ext cx="5370513" cy="435133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範例程式： SOF.c</a:t>
            </a:r>
          </a:p>
        </p:txBody>
      </p:sp>
      <p:sp>
        <p:nvSpPr>
          <p:cNvPr id="203" name="Shape 203"/>
          <p:cNvSpPr txBox="1"/>
          <p:nvPr/>
        </p:nvSpPr>
        <p:spPr>
          <a:xfrm>
            <a:off x="3287687" y="6309319"/>
            <a:ext cx="9000999"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main( )和check( )並無呼叫hacker( )函數，若能使hacker( )內容顯現，則可表示攻擊成功</a:t>
            </a:r>
          </a:p>
        </p:txBody>
      </p:sp>
      <p:sp>
        <p:nvSpPr>
          <p:cNvPr id="204" name="Shape 20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cxnSp>
        <p:nvCxnSpPr>
          <p:cNvPr id="205" name="Shape 205"/>
          <p:cNvCxnSpPr/>
          <p:nvPr/>
        </p:nvCxnSpPr>
        <p:spPr>
          <a:xfrm>
            <a:off x="7824192" y="2564903"/>
            <a:ext cx="2879999" cy="0"/>
          </a:xfrm>
          <a:prstGeom prst="straightConnector1">
            <a:avLst/>
          </a:prstGeom>
          <a:noFill/>
          <a:ln cap="flat" cmpd="sng" w="25400">
            <a:solidFill>
              <a:srgbClr val="FF0000"/>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0" name="Shape 210"/>
        <p:cNvGrpSpPr/>
        <p:nvPr/>
      </p:nvGrpSpPr>
      <p:grpSpPr>
        <a:xfrm>
          <a:off x="0" y="0"/>
          <a:ext cx="0" cy="0"/>
          <a:chOff x="0" y="0"/>
          <a:chExt cx="0" cy="0"/>
        </a:xfrm>
      </p:grpSpPr>
      <p:sp>
        <p:nvSpPr>
          <p:cNvPr id="211" name="Shape 21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Overflow攻擊(2)</a:t>
            </a:r>
          </a:p>
        </p:txBody>
      </p:sp>
      <p:graphicFrame>
        <p:nvGraphicFramePr>
          <p:cNvPr id="212" name="Shape 212"/>
          <p:cNvGraphicFramePr/>
          <p:nvPr/>
        </p:nvGraphicFramePr>
        <p:xfrm>
          <a:off x="119335" y="2037349"/>
          <a:ext cx="3000000" cy="3000000"/>
        </p:xfrm>
        <a:graphic>
          <a:graphicData uri="http://schemas.openxmlformats.org/drawingml/2006/table">
            <a:tbl>
              <a:tblPr bandRow="1" firstRow="1">
                <a:noFill/>
                <a:tableStyleId>{864F760D-5C9D-42F0-9127-A2E314506433}</a:tableStyleId>
              </a:tblPr>
              <a:tblGrid>
                <a:gridCol w="3228975"/>
              </a:tblGrid>
              <a:tr h="16830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sz="1800" u="none" cap="none" strike="noStrike">
                        <a:solidFill>
                          <a:schemeClr val="dk1"/>
                        </a:solidFill>
                        <a:latin typeface="Trebuchet MS"/>
                        <a:ea typeface="Trebuchet MS"/>
                        <a:cs typeface="Trebuchet MS"/>
                        <a:sym typeface="Trebuchet MS"/>
                      </a:endParaRPr>
                    </a:p>
                    <a:p>
                      <a:pPr indent="0" lvl="0" marL="0" marR="0" rtl="0" algn="ctr">
                        <a:spcBef>
                          <a:spcPts val="0"/>
                        </a:spcBef>
                        <a:buSzPct val="25000"/>
                        <a:buNone/>
                      </a:pPr>
                      <a:r>
                        <a:t/>
                      </a:r>
                      <a:endParaRPr b="0" sz="1800" u="none" cap="none" strike="noStrike">
                        <a:solidFill>
                          <a:schemeClr val="dk1"/>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1000">
                <a:tc>
                  <a:txBody>
                    <a:bodyPr>
                      <a:noAutofit/>
                    </a:bodyPr>
                    <a:lstStyle/>
                    <a:p>
                      <a:pPr indent="0" lvl="0" marL="0" marR="0" rtl="0" algn="ctr">
                        <a:spcBef>
                          <a:spcPts val="0"/>
                        </a:spcBef>
                        <a:buSzPct val="25000"/>
                        <a:buNone/>
                      </a:pPr>
                      <a:r>
                        <a:rPr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1000">
                <a:tc>
                  <a:txBody>
                    <a:bodyPr>
                      <a:noAutofit/>
                    </a:bodyPr>
                    <a:lstStyle/>
                    <a:p>
                      <a:pPr indent="0" lvl="0" marL="0" marR="0" rtl="0" algn="ctr">
                        <a:spcBef>
                          <a:spcPts val="0"/>
                        </a:spcBef>
                        <a:buSzPct val="25000"/>
                        <a:buNone/>
                      </a:pPr>
                      <a:r>
                        <a:rPr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10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10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10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213" name="Shape 213"/>
          <p:cNvSpPr txBox="1"/>
          <p:nvPr/>
        </p:nvSpPr>
        <p:spPr>
          <a:xfrm>
            <a:off x="335360" y="1556791"/>
            <a:ext cx="3024335" cy="40010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000">
                <a:solidFill>
                  <a:srgbClr val="FF0000"/>
                </a:solidFill>
                <a:latin typeface="Arial"/>
                <a:ea typeface="Arial"/>
                <a:cs typeface="Arial"/>
                <a:sym typeface="Arial"/>
              </a:rPr>
              <a:t>呼叫check( )前的Stack</a:t>
            </a:r>
          </a:p>
        </p:txBody>
      </p:sp>
      <p:graphicFrame>
        <p:nvGraphicFramePr>
          <p:cNvPr id="214" name="Shape 214"/>
          <p:cNvGraphicFramePr/>
          <p:nvPr/>
        </p:nvGraphicFramePr>
        <p:xfrm>
          <a:off x="5375919" y="2038476"/>
          <a:ext cx="3000000" cy="3000000"/>
        </p:xfrm>
        <a:graphic>
          <a:graphicData uri="http://schemas.openxmlformats.org/drawingml/2006/table">
            <a:tbl>
              <a:tblPr bandRow="1" firstRow="1">
                <a:noFill/>
                <a:tableStyleId>{864F760D-5C9D-42F0-9127-A2E314506433}</a:tableStyleId>
              </a:tblPr>
              <a:tblGrid>
                <a:gridCol w="3312375"/>
              </a:tblGrid>
              <a:tr h="5451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0" lang="zh-TW" sz="1800" u="none" cap="none" strike="noStrike">
                          <a:solidFill>
                            <a:schemeClr val="dk1"/>
                          </a:solidFill>
                        </a:rPr>
                        <a:t>check ()所需資料，包含</a:t>
                      </a:r>
                      <a:r>
                        <a:rPr b="1" lang="zh-TW" sz="1800" u="none" cap="none" strike="noStrike">
                          <a:solidFill>
                            <a:srgbClr val="FF0000"/>
                          </a:solidFill>
                        </a:rPr>
                        <a:t>Uname[]和Upass[]的儲存空間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lang="zh-TW" sz="1800" u="none" cap="none" strike="noStrike">
                          <a:solidFill>
                            <a:schemeClr val="dk1"/>
                          </a:solidFill>
                        </a:rPr>
                        <a:t>EBP: main( )的frame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lnSpc>
                          <a:spcPct val="100000"/>
                        </a:lnSpc>
                        <a:spcBef>
                          <a:spcPts val="0"/>
                        </a:spcBef>
                        <a:spcAft>
                          <a:spcPts val="0"/>
                        </a:spcAft>
                        <a:buClr>
                          <a:srgbClr val="FF0000"/>
                        </a:buClr>
                        <a:buSzPct val="25000"/>
                        <a:buFont typeface="Trebuchet MS"/>
                        <a:buNone/>
                      </a:pPr>
                      <a:r>
                        <a:rPr b="1" lang="zh-TW" sz="1800" u="none" cap="none" strike="noStrike">
                          <a:solidFill>
                            <a:srgbClr val="FF0000"/>
                          </a:solidFill>
                        </a:rPr>
                        <a:t>check()的Return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spcBef>
                          <a:spcPts val="0"/>
                        </a:spcBef>
                        <a:buSzPct val="25000"/>
                        <a:buNone/>
                      </a:pPr>
                      <a:r>
                        <a:rPr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spcBef>
                          <a:spcPts val="0"/>
                        </a:spcBef>
                        <a:buSzPct val="25000"/>
                        <a:buNone/>
                      </a:pPr>
                      <a:r>
                        <a:rPr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451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215" name="Shape 215"/>
          <p:cNvSpPr txBox="1"/>
          <p:nvPr/>
        </p:nvSpPr>
        <p:spPr>
          <a:xfrm>
            <a:off x="5519935" y="1556791"/>
            <a:ext cx="3024335" cy="40010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000">
                <a:solidFill>
                  <a:srgbClr val="FF0000"/>
                </a:solidFill>
                <a:latin typeface="Arial"/>
                <a:ea typeface="Arial"/>
                <a:cs typeface="Arial"/>
                <a:sym typeface="Arial"/>
              </a:rPr>
              <a:t>check( )執行時的Stack</a:t>
            </a:r>
          </a:p>
        </p:txBody>
      </p:sp>
      <p:graphicFrame>
        <p:nvGraphicFramePr>
          <p:cNvPr id="216" name="Shape 216"/>
          <p:cNvGraphicFramePr/>
          <p:nvPr/>
        </p:nvGraphicFramePr>
        <p:xfrm>
          <a:off x="8843689" y="2021303"/>
          <a:ext cx="3000000" cy="3000000"/>
        </p:xfrm>
        <a:graphic>
          <a:graphicData uri="http://schemas.openxmlformats.org/drawingml/2006/table">
            <a:tbl>
              <a:tblPr bandRow="1" firstRow="1">
                <a:noFill/>
                <a:tableStyleId>{864F760D-5C9D-42F0-9127-A2E314506433}</a:tableStyleId>
              </a:tblPr>
              <a:tblGrid>
                <a:gridCol w="3228975"/>
              </a:tblGrid>
              <a:tr h="1689025">
                <a:tc>
                  <a:txBody>
                    <a:bodyPr>
                      <a:noAutofit/>
                    </a:bodyPr>
                    <a:lstStyle/>
                    <a:p>
                      <a:pPr indent="0" lvl="0" marL="0" marR="0" rtl="0" algn="ctr">
                        <a:spcBef>
                          <a:spcPts val="0"/>
                        </a:spcBef>
                        <a:buSzPct val="25000"/>
                        <a:buNone/>
                      </a:pPr>
                      <a:r>
                        <a:t/>
                      </a:r>
                      <a:endParaRPr b="0" sz="1800" u="none" cap="none" strike="noStrike">
                        <a:solidFill>
                          <a:schemeClr val="dk1"/>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3000">
                <a:tc>
                  <a:txBody>
                    <a:bodyPr>
                      <a:noAutofit/>
                    </a:bodyPr>
                    <a:lstStyle/>
                    <a:p>
                      <a:pPr indent="0" lvl="0" marL="0" marR="0" rtl="0" algn="ctr">
                        <a:spcBef>
                          <a:spcPts val="0"/>
                        </a:spcBef>
                        <a:buSzPct val="25000"/>
                        <a:buNone/>
                      </a:pPr>
                      <a:r>
                        <a:rPr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3000">
                <a:tc>
                  <a:txBody>
                    <a:bodyPr>
                      <a:noAutofit/>
                    </a:bodyPr>
                    <a:lstStyle/>
                    <a:p>
                      <a:pPr indent="0" lvl="0" marL="0" marR="0" rtl="0" algn="ctr">
                        <a:spcBef>
                          <a:spcPts val="0"/>
                        </a:spcBef>
                        <a:buSzPct val="25000"/>
                        <a:buNone/>
                      </a:pPr>
                      <a:r>
                        <a:rPr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30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30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63000">
                <a:tc>
                  <a:txBody>
                    <a:bodyPr>
                      <a:noAutofit/>
                    </a:bodyPr>
                    <a:lstStyle/>
                    <a:p>
                      <a:pPr indent="0" lvl="0" marL="0" marR="0" rtl="0" algn="ctr">
                        <a:spcBef>
                          <a:spcPts val="0"/>
                        </a:spcBef>
                        <a:buSzPct val="25000"/>
                        <a:buNone/>
                      </a:pPr>
                      <a:r>
                        <a:rPr lang="zh-TW" sz="1800" u="none" cap="none" strike="noStrike"/>
                        <a:t>……</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217" name="Shape 217"/>
          <p:cNvSpPr txBox="1"/>
          <p:nvPr/>
        </p:nvSpPr>
        <p:spPr>
          <a:xfrm>
            <a:off x="9048328" y="1556791"/>
            <a:ext cx="2880320" cy="40010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000">
                <a:solidFill>
                  <a:srgbClr val="FF0000"/>
                </a:solidFill>
                <a:latin typeface="Arial"/>
                <a:ea typeface="Arial"/>
                <a:cs typeface="Arial"/>
                <a:sym typeface="Arial"/>
              </a:rPr>
              <a:t>check( )執行後的Stack</a:t>
            </a:r>
          </a:p>
        </p:txBody>
      </p:sp>
      <p:sp>
        <p:nvSpPr>
          <p:cNvPr id="218" name="Shape 218"/>
          <p:cNvSpPr/>
          <p:nvPr/>
        </p:nvSpPr>
        <p:spPr>
          <a:xfrm>
            <a:off x="5087889" y="2060848"/>
            <a:ext cx="216022" cy="1688121"/>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219" name="Shape 219"/>
          <p:cNvSpPr/>
          <p:nvPr/>
        </p:nvSpPr>
        <p:spPr>
          <a:xfrm flipH="1">
            <a:off x="3359695" y="3789039"/>
            <a:ext cx="204279" cy="1544106"/>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220" name="Shape 220"/>
          <p:cNvSpPr txBox="1"/>
          <p:nvPr/>
        </p:nvSpPr>
        <p:spPr>
          <a:xfrm>
            <a:off x="3443450" y="2704853"/>
            <a:ext cx="1932470"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Check()的stack</a:t>
            </a:r>
          </a:p>
        </p:txBody>
      </p:sp>
      <p:sp>
        <p:nvSpPr>
          <p:cNvPr id="221" name="Shape 221"/>
          <p:cNvSpPr txBox="1"/>
          <p:nvPr/>
        </p:nvSpPr>
        <p:spPr>
          <a:xfrm>
            <a:off x="3406791" y="4365103"/>
            <a:ext cx="1681097" cy="369332"/>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lang="zh-TW" sz="1800">
                <a:solidFill>
                  <a:srgbClr val="FF0000"/>
                </a:solidFill>
                <a:latin typeface="Arial"/>
                <a:ea typeface="Arial"/>
                <a:cs typeface="Arial"/>
                <a:sym typeface="Arial"/>
              </a:rPr>
              <a:t>main()的stack</a:t>
            </a:r>
          </a:p>
        </p:txBody>
      </p:sp>
      <p:sp>
        <p:nvSpPr>
          <p:cNvPr id="222" name="Shape 22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nvSpPr>
        <p:spPr>
          <a:xfrm>
            <a:off x="6096000" y="1384273"/>
            <a:ext cx="6096000" cy="1512852"/>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400">
                <a:solidFill>
                  <a:schemeClr val="dk1"/>
                </a:solidFill>
                <a:latin typeface="Trebuchet MS"/>
                <a:ea typeface="Trebuchet MS"/>
                <a:cs typeface="Trebuchet MS"/>
                <a:sym typeface="Trebuchet MS"/>
              </a:rPr>
              <a:t>可攻擊成功的輸入字串</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輸入第一個字串為32個”1”+”ZZZZ”</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輸入第二個字串為9個”2” </a:t>
            </a:r>
          </a:p>
          <a:p>
            <a:pPr indent="-355589" lvl="1" marL="800089" marR="0" rtl="0" algn="l">
              <a:spcBef>
                <a:spcPts val="400"/>
              </a:spcBef>
              <a:spcAft>
                <a:spcPts val="0"/>
              </a:spcAft>
              <a:buClr>
                <a:srgbClr val="555DAB"/>
              </a:buClr>
              <a:buSzPct val="100000"/>
              <a:buFont typeface="Noto Sans Symbols"/>
              <a:buChar char="➢"/>
            </a:pPr>
            <a:r>
              <a:rPr b="0" i="0" lang="zh-TW" sz="2000" u="none" cap="none" strike="noStrike">
                <a:solidFill>
                  <a:srgbClr val="FF0000"/>
                </a:solidFill>
                <a:latin typeface="Trebuchet MS"/>
                <a:ea typeface="Trebuchet MS"/>
                <a:cs typeface="Trebuchet MS"/>
                <a:sym typeface="Trebuchet MS"/>
              </a:rPr>
              <a:t>Check()的return address變成hacker初始位址</a:t>
            </a:r>
          </a:p>
          <a:p>
            <a:pPr indent="-342891" lvl="0" marL="342891" marR="0" rtl="0" algn="l">
              <a:spcBef>
                <a:spcPts val="560"/>
              </a:spcBef>
              <a:spcAft>
                <a:spcPts val="0"/>
              </a:spcAft>
              <a:buClr>
                <a:srgbClr val="555DAB"/>
              </a:buClr>
              <a:buFont typeface="Noto Sans Symbols"/>
              <a:buNone/>
            </a:pPr>
            <a:r>
              <a:t/>
            </a:r>
            <a:endParaRPr sz="2800">
              <a:solidFill>
                <a:schemeClr val="dk1"/>
              </a:solidFill>
              <a:latin typeface="Trebuchet MS"/>
              <a:ea typeface="Trebuchet MS"/>
              <a:cs typeface="Trebuchet MS"/>
              <a:sym typeface="Trebuchet MS"/>
            </a:endParaRPr>
          </a:p>
        </p:txBody>
      </p:sp>
      <p:sp>
        <p:nvSpPr>
          <p:cNvPr id="228" name="Shape 228"/>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Overflow攻擊(3)</a:t>
            </a:r>
          </a:p>
        </p:txBody>
      </p:sp>
      <p:graphicFrame>
        <p:nvGraphicFramePr>
          <p:cNvPr id="229" name="Shape 229"/>
          <p:cNvGraphicFramePr/>
          <p:nvPr/>
        </p:nvGraphicFramePr>
        <p:xfrm>
          <a:off x="1287304" y="2924943"/>
          <a:ext cx="3000000" cy="3000000"/>
        </p:xfrm>
        <a:graphic>
          <a:graphicData uri="http://schemas.openxmlformats.org/drawingml/2006/table">
            <a:tbl>
              <a:tblPr bandRow="1" firstRow="1">
                <a:noFill/>
                <a:tableStyleId>{864F760D-5C9D-42F0-9127-A2E314506433}</a:tableStyleId>
              </a:tblPr>
              <a:tblGrid>
                <a:gridCol w="3240350"/>
              </a:tblGrid>
              <a:tr h="2088225">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1" sz="1800" u="none" cap="none" strike="noStrike">
                        <a:solidFill>
                          <a:srgbClr val="FF0000"/>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60050">
                <a:tc>
                  <a:txBody>
                    <a:bodyPr>
                      <a:noAutofit/>
                    </a:bodyPr>
                    <a:lstStyle/>
                    <a:p>
                      <a:pPr indent="0" lvl="0" marL="0" marR="0" rtl="0" algn="ctr">
                        <a:spcBef>
                          <a:spcPts val="0"/>
                        </a:spcBef>
                        <a:buSzPct val="25000"/>
                        <a:buNone/>
                      </a:pPr>
                      <a:r>
                        <a:rPr b="1"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54325">
                <a:tc>
                  <a:txBody>
                    <a:bodyPr>
                      <a:noAutofit/>
                    </a:bodyPr>
                    <a:lstStyle/>
                    <a:p>
                      <a:pPr indent="0" lvl="0" marL="0" marR="0" rtl="0" algn="ctr">
                        <a:spcBef>
                          <a:spcPts val="0"/>
                        </a:spcBef>
                        <a:buSzPct val="25000"/>
                        <a:buNone/>
                      </a:pPr>
                      <a:r>
                        <a:rPr b="1"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486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1"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17150">
                <a:tc>
                  <a:txBody>
                    <a:bodyPr>
                      <a:noAutofit/>
                    </a:bodyPr>
                    <a:lstStyle/>
                    <a:p>
                      <a:pPr indent="0" lvl="0" marL="0" marR="0" rtl="0" algn="ctr">
                        <a:spcBef>
                          <a:spcPts val="0"/>
                        </a:spcBef>
                        <a:buSzPct val="25000"/>
                        <a:buNone/>
                      </a:pPr>
                      <a:r>
                        <a:rPr lang="zh-TW" sz="1800" u="none" cap="none" strike="noStrike"/>
                        <a:t>… … … …</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230" name="Shape 230"/>
          <p:cNvSpPr/>
          <p:nvPr/>
        </p:nvSpPr>
        <p:spPr>
          <a:xfrm>
            <a:off x="999270" y="2947824"/>
            <a:ext cx="219427" cy="2088232"/>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231" name="Shape 231"/>
          <p:cNvSpPr/>
          <p:nvPr/>
        </p:nvSpPr>
        <p:spPr>
          <a:xfrm>
            <a:off x="999271" y="5053503"/>
            <a:ext cx="219427" cy="983797"/>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232" name="Shape 232"/>
          <p:cNvSpPr txBox="1"/>
          <p:nvPr/>
        </p:nvSpPr>
        <p:spPr>
          <a:xfrm>
            <a:off x="-38151" y="3717032"/>
            <a:ext cx="1065506" cy="646331"/>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check( )</a:t>
            </a:r>
          </a:p>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的stack</a:t>
            </a:r>
          </a:p>
        </p:txBody>
      </p:sp>
      <p:sp>
        <p:nvSpPr>
          <p:cNvPr id="233" name="Shape 233"/>
          <p:cNvSpPr txBox="1"/>
          <p:nvPr/>
        </p:nvSpPr>
        <p:spPr>
          <a:xfrm>
            <a:off x="-96688" y="5229200"/>
            <a:ext cx="1124043" cy="646331"/>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main( )</a:t>
            </a:r>
          </a:p>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的stack</a:t>
            </a:r>
          </a:p>
        </p:txBody>
      </p:sp>
      <p:sp>
        <p:nvSpPr>
          <p:cNvPr id="234" name="Shape 234"/>
          <p:cNvSpPr txBox="1"/>
          <p:nvPr/>
        </p:nvSpPr>
        <p:spPr>
          <a:xfrm>
            <a:off x="1352701" y="3025056"/>
            <a:ext cx="3155068" cy="1938991"/>
          </a:xfrm>
          <a:prstGeom prst="rect">
            <a:avLst/>
          </a:prstGeom>
          <a:solidFill>
            <a:schemeClr val="lt1"/>
          </a:solidFill>
          <a:ln>
            <a:noFill/>
          </a:ln>
        </p:spPr>
        <p:txBody>
          <a:bodyPr anchorCtr="0" anchor="t" bIns="0" lIns="0" rIns="0" tIns="0">
            <a:noAutofit/>
          </a:bodyPr>
          <a:lstStyle/>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2   2   2   2   2   2   2   2   2   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1   1   1   1   1   1   1   1   1   1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y   y   y   y</a:t>
            </a:r>
          </a:p>
        </p:txBody>
      </p:sp>
      <p:grpSp>
        <p:nvGrpSpPr>
          <p:cNvPr id="235" name="Shape 235"/>
          <p:cNvGrpSpPr/>
          <p:nvPr/>
        </p:nvGrpSpPr>
        <p:grpSpPr>
          <a:xfrm>
            <a:off x="1290707" y="3287517"/>
            <a:ext cx="4504596" cy="529125"/>
            <a:chOff x="1462807" y="3287517"/>
            <a:chExt cx="4504596" cy="529125"/>
          </a:xfrm>
        </p:grpSpPr>
        <p:sp>
          <p:nvSpPr>
            <p:cNvPr id="236" name="Shape 236"/>
            <p:cNvSpPr/>
            <p:nvPr/>
          </p:nvSpPr>
          <p:spPr>
            <a:xfrm>
              <a:off x="4679871" y="3370580"/>
              <a:ext cx="1287532"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Upass[20]</a:t>
              </a:r>
            </a:p>
          </p:txBody>
        </p:sp>
        <p:sp>
          <p:nvSpPr>
            <p:cNvPr id="237" name="Shape 237"/>
            <p:cNvSpPr/>
            <p:nvPr/>
          </p:nvSpPr>
          <p:spPr>
            <a:xfrm>
              <a:off x="1462807" y="328751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grpSp>
      <p:grpSp>
        <p:nvGrpSpPr>
          <p:cNvPr id="238" name="Shape 238"/>
          <p:cNvGrpSpPr/>
          <p:nvPr/>
        </p:nvGrpSpPr>
        <p:grpSpPr>
          <a:xfrm>
            <a:off x="1290707" y="3858857"/>
            <a:ext cx="4608511" cy="529125"/>
            <a:chOff x="1462807" y="3858857"/>
            <a:chExt cx="4608511" cy="529125"/>
          </a:xfrm>
        </p:grpSpPr>
        <p:sp>
          <p:nvSpPr>
            <p:cNvPr id="239" name="Shape 239"/>
            <p:cNvSpPr/>
            <p:nvPr/>
          </p:nvSpPr>
          <p:spPr>
            <a:xfrm>
              <a:off x="4706842" y="3874635"/>
              <a:ext cx="1364476"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Uname[20]</a:t>
              </a:r>
            </a:p>
          </p:txBody>
        </p:sp>
        <p:sp>
          <p:nvSpPr>
            <p:cNvPr id="240" name="Shape 240"/>
            <p:cNvSpPr/>
            <p:nvPr/>
          </p:nvSpPr>
          <p:spPr>
            <a:xfrm>
              <a:off x="1462807" y="385885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grpSp>
      <p:grpSp>
        <p:nvGrpSpPr>
          <p:cNvPr id="241" name="Shape 241"/>
          <p:cNvGrpSpPr/>
          <p:nvPr/>
        </p:nvGrpSpPr>
        <p:grpSpPr>
          <a:xfrm>
            <a:off x="1938778" y="4643844"/>
            <a:ext cx="4201145" cy="369332"/>
            <a:chOff x="2110878" y="4643844"/>
            <a:chExt cx="4201145" cy="369332"/>
          </a:xfrm>
        </p:grpSpPr>
        <p:sp>
          <p:nvSpPr>
            <p:cNvPr id="242" name="Shape 242"/>
            <p:cNvSpPr/>
            <p:nvPr/>
          </p:nvSpPr>
          <p:spPr>
            <a:xfrm>
              <a:off x="2110878" y="4725144"/>
              <a:ext cx="1296143" cy="247941"/>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43" name="Shape 243"/>
            <p:cNvSpPr/>
            <p:nvPr/>
          </p:nvSpPr>
          <p:spPr>
            <a:xfrm>
              <a:off x="3456092" y="4643844"/>
              <a:ext cx="2855931" cy="369332"/>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538CD5"/>
                  </a:solidFill>
                  <a:latin typeface="Arial"/>
                  <a:ea typeface="Arial"/>
                  <a:cs typeface="Arial"/>
                  <a:sym typeface="Arial"/>
                </a:rPr>
                <a:t>Check()的return</a:t>
              </a:r>
              <a:r>
                <a:rPr b="1" lang="zh-TW" sz="1800">
                  <a:solidFill>
                    <a:srgbClr val="FF0000"/>
                  </a:solidFill>
                  <a:latin typeface="Arial"/>
                  <a:ea typeface="Arial"/>
                  <a:cs typeface="Arial"/>
                  <a:sym typeface="Arial"/>
                </a:rPr>
                <a:t> </a:t>
              </a:r>
              <a:r>
                <a:rPr b="1" lang="zh-TW" sz="1800">
                  <a:solidFill>
                    <a:srgbClr val="538CD5"/>
                  </a:solidFill>
                  <a:latin typeface="Arial"/>
                  <a:ea typeface="Arial"/>
                  <a:cs typeface="Arial"/>
                  <a:sym typeface="Arial"/>
                </a:rPr>
                <a:t>address</a:t>
              </a:r>
            </a:p>
          </p:txBody>
        </p:sp>
      </p:grpSp>
      <p:graphicFrame>
        <p:nvGraphicFramePr>
          <p:cNvPr id="244" name="Shape 244"/>
          <p:cNvGraphicFramePr/>
          <p:nvPr/>
        </p:nvGraphicFramePr>
        <p:xfrm>
          <a:off x="6960096" y="2924943"/>
          <a:ext cx="3000000" cy="3000000"/>
        </p:xfrm>
        <a:graphic>
          <a:graphicData uri="http://schemas.openxmlformats.org/drawingml/2006/table">
            <a:tbl>
              <a:tblPr bandRow="1" firstRow="1">
                <a:noFill/>
                <a:tableStyleId>{864F760D-5C9D-42F0-9127-A2E314506433}</a:tableStyleId>
              </a:tblPr>
              <a:tblGrid>
                <a:gridCol w="3240350"/>
              </a:tblGrid>
              <a:tr h="2088225">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1" sz="1800" u="none" cap="none" strike="noStrike">
                        <a:solidFill>
                          <a:srgbClr val="FF0000"/>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60050">
                <a:tc>
                  <a:txBody>
                    <a:bodyPr>
                      <a:noAutofit/>
                    </a:bodyPr>
                    <a:lstStyle/>
                    <a:p>
                      <a:pPr indent="0" lvl="0" marL="0" marR="0" rtl="0" algn="ctr">
                        <a:spcBef>
                          <a:spcPts val="0"/>
                        </a:spcBef>
                        <a:buSzPct val="25000"/>
                        <a:buNone/>
                      </a:pPr>
                      <a:r>
                        <a:rPr b="1"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54325">
                <a:tc>
                  <a:txBody>
                    <a:bodyPr>
                      <a:noAutofit/>
                    </a:bodyPr>
                    <a:lstStyle/>
                    <a:p>
                      <a:pPr indent="0" lvl="0" marL="0" marR="0" rtl="0" algn="ctr">
                        <a:spcBef>
                          <a:spcPts val="0"/>
                        </a:spcBef>
                        <a:buSzPct val="25000"/>
                        <a:buNone/>
                      </a:pPr>
                      <a:r>
                        <a:rPr b="1"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486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1"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17150">
                <a:tc>
                  <a:txBody>
                    <a:bodyPr>
                      <a:noAutofit/>
                    </a:bodyPr>
                    <a:lstStyle/>
                    <a:p>
                      <a:pPr indent="0" lvl="0" marL="0" marR="0" rtl="0" algn="ctr">
                        <a:spcBef>
                          <a:spcPts val="0"/>
                        </a:spcBef>
                        <a:buSzPct val="25000"/>
                        <a:buNone/>
                      </a:pPr>
                      <a:r>
                        <a:rPr lang="zh-TW" sz="1800" u="none" cap="none" strike="noStrike"/>
                        <a:t>… … … …</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245" name="Shape 245"/>
          <p:cNvSpPr/>
          <p:nvPr/>
        </p:nvSpPr>
        <p:spPr>
          <a:xfrm>
            <a:off x="10180561" y="3370580"/>
            <a:ext cx="1287532"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Upass[20]</a:t>
            </a:r>
          </a:p>
        </p:txBody>
      </p:sp>
      <p:sp>
        <p:nvSpPr>
          <p:cNvPr id="246" name="Shape 246"/>
          <p:cNvSpPr txBox="1"/>
          <p:nvPr/>
        </p:nvSpPr>
        <p:spPr>
          <a:xfrm>
            <a:off x="7025492" y="3025056"/>
            <a:ext cx="3155068" cy="1938991"/>
          </a:xfrm>
          <a:prstGeom prst="rect">
            <a:avLst/>
          </a:prstGeom>
          <a:solidFill>
            <a:schemeClr val="lt1"/>
          </a:solidFill>
          <a:ln>
            <a:noFill/>
          </a:ln>
        </p:spPr>
        <p:txBody>
          <a:bodyPr anchorCtr="0" anchor="t" bIns="0" lIns="0" rIns="0" tIns="0">
            <a:noAutofit/>
          </a:bodyPr>
          <a:lstStyle/>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2   2   2   2   2   2   2   2   2   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x   x   x   x   x   x   x   x   x   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1   1   1   1   1   1   1   1   1   1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1   1   1   1   1   1   1   1   1   1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1   1   1   1   1   1   1   1   1   1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  1   1   </a:t>
            </a:r>
            <a:r>
              <a:rPr b="1" lang="zh-TW" sz="1800">
                <a:solidFill>
                  <a:srgbClr val="FF0000"/>
                </a:solidFill>
                <a:latin typeface="Arial"/>
                <a:ea typeface="Arial"/>
                <a:cs typeface="Arial"/>
                <a:sym typeface="Arial"/>
              </a:rPr>
              <a:t>Z   Z   Z   Z</a:t>
            </a:r>
          </a:p>
        </p:txBody>
      </p:sp>
      <p:sp>
        <p:nvSpPr>
          <p:cNvPr id="247" name="Shape 247"/>
          <p:cNvSpPr/>
          <p:nvPr/>
        </p:nvSpPr>
        <p:spPr>
          <a:xfrm>
            <a:off x="10207534" y="3874635"/>
            <a:ext cx="1364476"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Uname[20]</a:t>
            </a:r>
          </a:p>
        </p:txBody>
      </p:sp>
      <p:sp>
        <p:nvSpPr>
          <p:cNvPr id="248" name="Shape 248"/>
          <p:cNvSpPr/>
          <p:nvPr/>
        </p:nvSpPr>
        <p:spPr>
          <a:xfrm>
            <a:off x="6963497" y="328751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49" name="Shape 249"/>
          <p:cNvSpPr/>
          <p:nvPr/>
        </p:nvSpPr>
        <p:spPr>
          <a:xfrm>
            <a:off x="6963497" y="385885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0" name="Shape 250"/>
          <p:cNvSpPr/>
          <p:nvPr/>
        </p:nvSpPr>
        <p:spPr>
          <a:xfrm>
            <a:off x="7611570" y="4676016"/>
            <a:ext cx="1340361" cy="247941"/>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251" name="Shape 251"/>
          <p:cNvSpPr/>
          <p:nvPr/>
        </p:nvSpPr>
        <p:spPr>
          <a:xfrm>
            <a:off x="8956782" y="4643844"/>
            <a:ext cx="3019193" cy="369332"/>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538CD5"/>
                </a:solidFill>
                <a:latin typeface="Arial"/>
                <a:ea typeface="Arial"/>
                <a:cs typeface="Arial"/>
                <a:sym typeface="Arial"/>
              </a:rPr>
              <a:t>hacker()的初始位址</a:t>
            </a:r>
          </a:p>
        </p:txBody>
      </p:sp>
      <p:cxnSp>
        <p:nvCxnSpPr>
          <p:cNvPr id="252" name="Shape 252"/>
          <p:cNvCxnSpPr/>
          <p:nvPr/>
        </p:nvCxnSpPr>
        <p:spPr>
          <a:xfrm>
            <a:off x="6096000" y="1484783"/>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253" name="Shape 25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254" name="Shape 254"/>
          <p:cNvSpPr txBox="1"/>
          <p:nvPr/>
        </p:nvSpPr>
        <p:spPr>
          <a:xfrm>
            <a:off x="551383" y="1374788"/>
            <a:ext cx="5760638" cy="1512852"/>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400">
                <a:solidFill>
                  <a:schemeClr val="dk1"/>
                </a:solidFill>
                <a:latin typeface="Trebuchet MS"/>
                <a:ea typeface="Trebuchet MS"/>
                <a:cs typeface="Trebuchet MS"/>
                <a:sym typeface="Trebuchet MS"/>
              </a:rPr>
              <a:t>可正常執行的輸入字串</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輸入第一個字串為10個”1”</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輸入第二個字串為9個”2” </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Check()的return address正確</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9" name="Shape 259"/>
        <p:cNvGrpSpPr/>
        <p:nvPr/>
      </p:nvGrpSpPr>
      <p:grpSpPr>
        <a:xfrm>
          <a:off x="0" y="0"/>
          <a:ext cx="0" cy="0"/>
          <a:chOff x="0" y="0"/>
          <a:chExt cx="0" cy="0"/>
        </a:xfrm>
      </p:grpSpPr>
      <p:sp>
        <p:nvSpPr>
          <p:cNvPr id="260" name="Shape 260"/>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Overflow攻擊(4)</a:t>
            </a:r>
          </a:p>
        </p:txBody>
      </p:sp>
      <p:sp>
        <p:nvSpPr>
          <p:cNvPr id="261" name="Shape 26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以GCC編譯SOF.c，產生SOF.o 	</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-o 後面所指定的是編譯後產生的執行檔檔名</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編譯器通常會提供stack smashing的保護，為了方便示範，可藉由加入-fno-stack-protector將此保護機制關閉。</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將SOF.o載入GDB</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-q (或 -quiet)表示安靜模式，加了此參數後，開啟GDB時不會在螢幕顯示其簡介或版本資訊。</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pic>
        <p:nvPicPr>
          <p:cNvPr id="262" name="Shape 262"/>
          <p:cNvPicPr preferRelativeResize="0"/>
          <p:nvPr/>
        </p:nvPicPr>
        <p:blipFill rotWithShape="1">
          <a:blip r:embed="rId3">
            <a:alphaModFix/>
          </a:blip>
          <a:srcRect b="0" l="0" r="0" t="0"/>
          <a:stretch/>
        </p:blipFill>
        <p:spPr>
          <a:xfrm>
            <a:off x="2087556" y="2142669"/>
            <a:ext cx="10062226" cy="278218"/>
          </a:xfrm>
          <a:prstGeom prst="rect">
            <a:avLst/>
          </a:prstGeom>
          <a:noFill/>
          <a:ln>
            <a:noFill/>
          </a:ln>
        </p:spPr>
      </p:pic>
      <p:pic>
        <p:nvPicPr>
          <p:cNvPr id="263" name="Shape 263"/>
          <p:cNvPicPr preferRelativeResize="0"/>
          <p:nvPr/>
        </p:nvPicPr>
        <p:blipFill rotWithShape="1">
          <a:blip r:embed="rId4">
            <a:alphaModFix/>
          </a:blip>
          <a:srcRect b="0" l="0" r="0" t="0"/>
          <a:stretch/>
        </p:blipFill>
        <p:spPr>
          <a:xfrm>
            <a:off x="2123018" y="4509119"/>
            <a:ext cx="9132930" cy="532623"/>
          </a:xfrm>
          <a:prstGeom prst="rect">
            <a:avLst/>
          </a:prstGeom>
          <a:noFill/>
          <a:ln>
            <a:noFill/>
          </a:ln>
        </p:spPr>
      </p:pic>
      <p:sp>
        <p:nvSpPr>
          <p:cNvPr id="264" name="Shape 26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pic>
        <p:nvPicPr>
          <p:cNvPr id="270" name="Shape 270"/>
          <p:cNvPicPr preferRelativeResize="0"/>
          <p:nvPr/>
        </p:nvPicPr>
        <p:blipFill rotWithShape="1">
          <a:blip r:embed="rId3">
            <a:alphaModFix/>
          </a:blip>
          <a:srcRect b="0" l="0" r="0" t="0"/>
          <a:stretch/>
        </p:blipFill>
        <p:spPr>
          <a:xfrm>
            <a:off x="1415479" y="3789039"/>
            <a:ext cx="10729192" cy="1159471"/>
          </a:xfrm>
          <a:prstGeom prst="rect">
            <a:avLst/>
          </a:prstGeom>
          <a:noFill/>
          <a:ln>
            <a:noFill/>
          </a:ln>
        </p:spPr>
      </p:pic>
      <p:sp>
        <p:nvSpPr>
          <p:cNvPr id="271" name="Shape 27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Overflow攻擊(5)</a:t>
            </a:r>
          </a:p>
        </p:txBody>
      </p:sp>
      <p:sp>
        <p:nvSpPr>
          <p:cNvPr id="272" name="Shape 272"/>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在GDB中正常執行SOF.o</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r(或run) 表示開始執行，後面可接輸入的參數</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輸入字串1: 10個”1”</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輸入字串2: 9個”2”</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273" name="Shape 273"/>
          <p:cNvSpPr/>
          <p:nvPr/>
        </p:nvSpPr>
        <p:spPr>
          <a:xfrm>
            <a:off x="1343471" y="4365103"/>
            <a:ext cx="1368151" cy="322734"/>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4" name="Shape 274"/>
          <p:cNvSpPr txBox="1"/>
          <p:nvPr/>
        </p:nvSpPr>
        <p:spPr>
          <a:xfrm>
            <a:off x="2855640" y="4263478"/>
            <a:ext cx="5183505"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程式正常執行</a:t>
            </a:r>
          </a:p>
        </p:txBody>
      </p:sp>
      <p:sp>
        <p:nvSpPr>
          <p:cNvPr id="275" name="Shape 27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9" name="Shape 279"/>
        <p:cNvGrpSpPr/>
        <p:nvPr/>
      </p:nvGrpSpPr>
      <p:grpSpPr>
        <a:xfrm>
          <a:off x="0" y="0"/>
          <a:ext cx="0" cy="0"/>
          <a:chOff x="0" y="0"/>
          <a:chExt cx="0" cy="0"/>
        </a:xfrm>
      </p:grpSpPr>
      <p:pic>
        <p:nvPicPr>
          <p:cNvPr id="280" name="Shape 280"/>
          <p:cNvPicPr preferRelativeResize="0"/>
          <p:nvPr/>
        </p:nvPicPr>
        <p:blipFill rotWithShape="1">
          <a:blip r:embed="rId3">
            <a:alphaModFix/>
          </a:blip>
          <a:srcRect b="0" l="0" r="0" t="0"/>
          <a:stretch/>
        </p:blipFill>
        <p:spPr>
          <a:xfrm>
            <a:off x="5951983" y="1268759"/>
            <a:ext cx="6162544" cy="5760640"/>
          </a:xfrm>
          <a:prstGeom prst="rect">
            <a:avLst/>
          </a:prstGeom>
          <a:noFill/>
          <a:ln>
            <a:noFill/>
          </a:ln>
        </p:spPr>
      </p:pic>
      <p:sp>
        <p:nvSpPr>
          <p:cNvPr id="281" name="Shape 28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Overflow攻擊(6)</a:t>
            </a:r>
          </a:p>
        </p:txBody>
      </p:sp>
      <p:sp>
        <p:nvSpPr>
          <p:cNvPr id="282" name="Shape 282"/>
          <p:cNvSpPr/>
          <p:nvPr/>
        </p:nvSpPr>
        <p:spPr>
          <a:xfrm>
            <a:off x="6135971" y="4904232"/>
            <a:ext cx="4792381" cy="25296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3" name="Shape 283"/>
          <p:cNvSpPr/>
          <p:nvPr/>
        </p:nvSpPr>
        <p:spPr>
          <a:xfrm>
            <a:off x="6134100" y="4616200"/>
            <a:ext cx="5709022" cy="262873"/>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4" name="Shape 284"/>
          <p:cNvSpPr txBox="1"/>
          <p:nvPr/>
        </p:nvSpPr>
        <p:spPr>
          <a:xfrm>
            <a:off x="1762199" y="5127110"/>
            <a:ext cx="4373773" cy="83099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Check()的return address為0x080484a2</a:t>
            </a:r>
          </a:p>
        </p:txBody>
      </p:sp>
      <p:sp>
        <p:nvSpPr>
          <p:cNvPr id="285" name="Shape 285"/>
          <p:cNvSpPr txBox="1"/>
          <p:nvPr/>
        </p:nvSpPr>
        <p:spPr>
          <a:xfrm>
            <a:off x="1475071" y="4269032"/>
            <a:ext cx="4660899" cy="461664"/>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main( )呼叫check( )</a:t>
            </a:r>
          </a:p>
        </p:txBody>
      </p:sp>
      <p:sp>
        <p:nvSpPr>
          <p:cNvPr id="286" name="Shape 286"/>
          <p:cNvSpPr txBox="1"/>
          <p:nvPr>
            <p:ph idx="1" type="body"/>
          </p:nvPr>
        </p:nvSpPr>
        <p:spPr>
          <a:xfrm>
            <a:off x="1200154" y="1484315"/>
            <a:ext cx="4680467"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反組譯main()，以了解</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呼叫check()的指令所在位置</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check()執行結束回到main()的return address</a:t>
            </a:r>
          </a:p>
        </p:txBody>
      </p:sp>
      <p:sp>
        <p:nvSpPr>
          <p:cNvPr id="287" name="Shape 28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1" name="Shape 291"/>
        <p:cNvGrpSpPr/>
        <p:nvPr/>
      </p:nvGrpSpPr>
      <p:grpSpPr>
        <a:xfrm>
          <a:off x="0" y="0"/>
          <a:ext cx="0" cy="0"/>
          <a:chOff x="0" y="0"/>
          <a:chExt cx="0" cy="0"/>
        </a:xfrm>
      </p:grpSpPr>
      <p:pic>
        <p:nvPicPr>
          <p:cNvPr id="292" name="Shape 292"/>
          <p:cNvPicPr preferRelativeResize="0"/>
          <p:nvPr/>
        </p:nvPicPr>
        <p:blipFill rotWithShape="1">
          <a:blip r:embed="rId3">
            <a:alphaModFix/>
          </a:blip>
          <a:srcRect b="0" l="0" r="0" t="0"/>
          <a:stretch/>
        </p:blipFill>
        <p:spPr>
          <a:xfrm>
            <a:off x="818160" y="2420888"/>
            <a:ext cx="8590207" cy="3398733"/>
          </a:xfrm>
          <a:prstGeom prst="rect">
            <a:avLst/>
          </a:prstGeom>
          <a:noFill/>
          <a:ln>
            <a:noFill/>
          </a:ln>
        </p:spPr>
      </p:pic>
      <p:sp>
        <p:nvSpPr>
          <p:cNvPr id="293" name="Shape 29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Overflow攻擊(7)</a:t>
            </a:r>
          </a:p>
        </p:txBody>
      </p:sp>
      <p:sp>
        <p:nvSpPr>
          <p:cNvPr id="294" name="Shape 294"/>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反組譯hacker()，以取得其初始位址</a:t>
            </a:r>
          </a:p>
        </p:txBody>
      </p:sp>
      <p:sp>
        <p:nvSpPr>
          <p:cNvPr id="295" name="Shape 295"/>
          <p:cNvSpPr/>
          <p:nvPr/>
        </p:nvSpPr>
        <p:spPr>
          <a:xfrm>
            <a:off x="1200153" y="3105150"/>
            <a:ext cx="5581646" cy="341722"/>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96" name="Shape 296"/>
          <p:cNvSpPr txBox="1"/>
          <p:nvPr/>
        </p:nvSpPr>
        <p:spPr>
          <a:xfrm>
            <a:off x="7957093" y="2958716"/>
            <a:ext cx="3309937" cy="83099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hacker函數起始位址的值為0x080484c7</a:t>
            </a:r>
          </a:p>
        </p:txBody>
      </p:sp>
      <p:sp>
        <p:nvSpPr>
          <p:cNvPr id="297" name="Shape 29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963083" y="2900044"/>
            <a:ext cx="10363200" cy="13620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SECURE PROGRAMMING IN C-</a:t>
            </a:r>
            <a:br>
              <a:rPr b="1" i="0" lang="zh-TW" sz="4000" u="none" cap="none" strike="noStrike">
                <a:solidFill>
                  <a:srgbClr val="003399"/>
                </a:solidFill>
                <a:latin typeface="Tahoma"/>
                <a:ea typeface="Tahoma"/>
                <a:cs typeface="Tahoma"/>
                <a:sym typeface="Tahoma"/>
              </a:rPr>
            </a:br>
            <a:r>
              <a:rPr b="1" i="0" lang="zh-TW" sz="4000" u="none" cap="none" strike="noStrike">
                <a:solidFill>
                  <a:srgbClr val="003399"/>
                </a:solidFill>
                <a:latin typeface="Tahoma"/>
                <a:ea typeface="Tahoma"/>
                <a:cs typeface="Tahoma"/>
                <a:sym typeface="Tahoma"/>
              </a:rPr>
              <a:t>                         BUFFER OVERFLOW</a:t>
            </a:r>
          </a:p>
        </p:txBody>
      </p:sp>
      <p:sp>
        <p:nvSpPr>
          <p:cNvPr id="89" name="Shape 8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1" name="Shape 301"/>
        <p:cNvGrpSpPr/>
        <p:nvPr/>
      </p:nvGrpSpPr>
      <p:grpSpPr>
        <a:xfrm>
          <a:off x="0" y="0"/>
          <a:ext cx="0" cy="0"/>
          <a:chOff x="0" y="0"/>
          <a:chExt cx="0" cy="0"/>
        </a:xfrm>
      </p:grpSpPr>
      <p:pic>
        <p:nvPicPr>
          <p:cNvPr id="302" name="Shape 302"/>
          <p:cNvPicPr preferRelativeResize="0"/>
          <p:nvPr/>
        </p:nvPicPr>
        <p:blipFill rotWithShape="1">
          <a:blip r:embed="rId3">
            <a:alphaModFix/>
          </a:blip>
          <a:srcRect b="0" l="0" r="0" t="0"/>
          <a:stretch/>
        </p:blipFill>
        <p:spPr>
          <a:xfrm>
            <a:off x="94329" y="2016677"/>
            <a:ext cx="5296116" cy="4556867"/>
          </a:xfrm>
          <a:prstGeom prst="rect">
            <a:avLst/>
          </a:prstGeom>
          <a:noFill/>
          <a:ln>
            <a:noFill/>
          </a:ln>
        </p:spPr>
      </p:pic>
      <p:pic>
        <p:nvPicPr>
          <p:cNvPr id="303" name="Shape 303"/>
          <p:cNvPicPr preferRelativeResize="0"/>
          <p:nvPr/>
        </p:nvPicPr>
        <p:blipFill rotWithShape="1">
          <a:blip r:embed="rId4">
            <a:alphaModFix/>
          </a:blip>
          <a:srcRect b="0" l="0" r="0" t="0"/>
          <a:stretch/>
        </p:blipFill>
        <p:spPr>
          <a:xfrm>
            <a:off x="5859391" y="2106385"/>
            <a:ext cx="6226309" cy="2549455"/>
          </a:xfrm>
          <a:prstGeom prst="rect">
            <a:avLst/>
          </a:prstGeom>
          <a:noFill/>
          <a:ln>
            <a:noFill/>
          </a:ln>
        </p:spPr>
      </p:pic>
      <p:sp>
        <p:nvSpPr>
          <p:cNvPr id="304" name="Shape 30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Overflow攻擊(8)</a:t>
            </a:r>
          </a:p>
        </p:txBody>
      </p:sp>
      <p:sp>
        <p:nvSpPr>
          <p:cNvPr id="305" name="Shape 30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反組譯check()</a:t>
            </a:r>
          </a:p>
        </p:txBody>
      </p:sp>
      <p:cxnSp>
        <p:nvCxnSpPr>
          <p:cNvPr id="306" name="Shape 306"/>
          <p:cNvCxnSpPr/>
          <p:nvPr/>
        </p:nvCxnSpPr>
        <p:spPr>
          <a:xfrm>
            <a:off x="5519935" y="1925423"/>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307" name="Shape 307"/>
          <p:cNvSpPr/>
          <p:nvPr/>
        </p:nvSpPr>
        <p:spPr>
          <a:xfrm>
            <a:off x="5881889" y="3933055"/>
            <a:ext cx="3382462" cy="523099"/>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08" name="Shape 308"/>
          <p:cNvSpPr txBox="1"/>
          <p:nvPr/>
        </p:nvSpPr>
        <p:spPr>
          <a:xfrm>
            <a:off x="5638221" y="4869160"/>
            <a:ext cx="6434442" cy="1200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位在0x08048540的指令執行return動作，故可讓程式的執行停在0x0804853f，以觀察stack內容</a:t>
            </a:r>
          </a:p>
        </p:txBody>
      </p:sp>
      <p:sp>
        <p:nvSpPr>
          <p:cNvPr id="309" name="Shape 30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pic>
        <p:nvPicPr>
          <p:cNvPr id="314" name="Shape 314"/>
          <p:cNvPicPr preferRelativeResize="0"/>
          <p:nvPr/>
        </p:nvPicPr>
        <p:blipFill rotWithShape="1">
          <a:blip r:embed="rId3">
            <a:alphaModFix/>
          </a:blip>
          <a:srcRect b="0" l="0" r="0" t="0"/>
          <a:stretch/>
        </p:blipFill>
        <p:spPr>
          <a:xfrm>
            <a:off x="911424" y="3389819"/>
            <a:ext cx="10784405" cy="2966531"/>
          </a:xfrm>
          <a:prstGeom prst="rect">
            <a:avLst/>
          </a:prstGeom>
          <a:noFill/>
          <a:ln>
            <a:noFill/>
          </a:ln>
        </p:spPr>
      </p:pic>
      <p:sp>
        <p:nvSpPr>
          <p:cNvPr id="315" name="Shape 31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Overflow攻擊(9)</a:t>
            </a:r>
          </a:p>
        </p:txBody>
      </p:sp>
      <p:sp>
        <p:nvSpPr>
          <p:cNvPr id="316" name="Shape 316"/>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為了解check()在return回main()之前的stack內容，以觀察return address所在位置，必須插入中斷點(break point)。</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若要使程式繼續執行，可以c (或continue)繼續執行，直到下一個中斷點或程式結束。</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317" name="Shape 317"/>
          <p:cNvSpPr/>
          <p:nvPr/>
        </p:nvSpPr>
        <p:spPr>
          <a:xfrm>
            <a:off x="820041" y="4853342"/>
            <a:ext cx="5635998" cy="36004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8" name="Shape 318"/>
          <p:cNvSpPr txBox="1"/>
          <p:nvPr/>
        </p:nvSpPr>
        <p:spPr>
          <a:xfrm>
            <a:off x="6744768" y="4732266"/>
            <a:ext cx="5111545" cy="83099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以相同輸入再次執行，可發現程式執行到中斷點即停住。</a:t>
            </a:r>
          </a:p>
        </p:txBody>
      </p:sp>
      <p:sp>
        <p:nvSpPr>
          <p:cNvPr id="319" name="Shape 31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3" name="Shape 323"/>
        <p:cNvGrpSpPr/>
        <p:nvPr/>
      </p:nvGrpSpPr>
      <p:grpSpPr>
        <a:xfrm>
          <a:off x="0" y="0"/>
          <a:ext cx="0" cy="0"/>
          <a:chOff x="0" y="0"/>
          <a:chExt cx="0" cy="0"/>
        </a:xfrm>
      </p:grpSpPr>
      <p:pic>
        <p:nvPicPr>
          <p:cNvPr id="324" name="Shape 324"/>
          <p:cNvPicPr preferRelativeResize="0"/>
          <p:nvPr/>
        </p:nvPicPr>
        <p:blipFill rotWithShape="1">
          <a:blip r:embed="rId3">
            <a:alphaModFix/>
          </a:blip>
          <a:srcRect b="0" l="0" r="0" t="0"/>
          <a:stretch/>
        </p:blipFill>
        <p:spPr>
          <a:xfrm>
            <a:off x="575262" y="2614851"/>
            <a:ext cx="10921337" cy="3820019"/>
          </a:xfrm>
          <a:prstGeom prst="rect">
            <a:avLst/>
          </a:prstGeom>
          <a:noFill/>
          <a:ln>
            <a:noFill/>
          </a:ln>
        </p:spPr>
      </p:pic>
      <p:sp>
        <p:nvSpPr>
          <p:cNvPr id="325" name="Shape 32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Overflow攻擊(10)</a:t>
            </a:r>
          </a:p>
        </p:txBody>
      </p:sp>
      <p:sp>
        <p:nvSpPr>
          <p:cNvPr id="326" name="Shape 326"/>
          <p:cNvSpPr/>
          <p:nvPr/>
        </p:nvSpPr>
        <p:spPr>
          <a:xfrm>
            <a:off x="9869486" y="5263698"/>
            <a:ext cx="1603235" cy="252094"/>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7" name="Shape 327"/>
          <p:cNvSpPr txBox="1"/>
          <p:nvPr/>
        </p:nvSpPr>
        <p:spPr>
          <a:xfrm>
            <a:off x="6744071" y="6453335"/>
            <a:ext cx="5182131" cy="461664"/>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預計回到主程式的return address</a:t>
            </a:r>
          </a:p>
        </p:txBody>
      </p:sp>
      <p:sp>
        <p:nvSpPr>
          <p:cNvPr id="328" name="Shape 328"/>
          <p:cNvSpPr txBox="1"/>
          <p:nvPr/>
        </p:nvSpPr>
        <p:spPr>
          <a:xfrm>
            <a:off x="3259463" y="3639746"/>
            <a:ext cx="7084640" cy="4572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顯示stack最頂端的32 筆資料(每筆資料1個word)</a:t>
            </a:r>
          </a:p>
        </p:txBody>
      </p:sp>
      <p:cxnSp>
        <p:nvCxnSpPr>
          <p:cNvPr id="329" name="Shape 329"/>
          <p:cNvCxnSpPr/>
          <p:nvPr/>
        </p:nvCxnSpPr>
        <p:spPr>
          <a:xfrm>
            <a:off x="1559495" y="4071794"/>
            <a:ext cx="1752600" cy="0"/>
          </a:xfrm>
          <a:prstGeom prst="straightConnector1">
            <a:avLst/>
          </a:prstGeom>
          <a:noFill/>
          <a:ln cap="flat" cmpd="sng" w="25400">
            <a:solidFill>
              <a:srgbClr val="FF0000"/>
            </a:solidFill>
            <a:prstDash val="solid"/>
            <a:round/>
            <a:headEnd len="med" w="med" type="none"/>
            <a:tailEnd len="med" w="med" type="none"/>
          </a:ln>
        </p:spPr>
      </p:cxnSp>
      <p:sp>
        <p:nvSpPr>
          <p:cNvPr id="330" name="Shape 330"/>
          <p:cNvSpPr txBox="1"/>
          <p:nvPr/>
        </p:nvSpPr>
        <p:spPr>
          <a:xfrm>
            <a:off x="191343" y="6381328"/>
            <a:ext cx="5832648" cy="461664"/>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註: 1和2的ASCII code分別為31</a:t>
            </a:r>
            <a:r>
              <a:rPr b="1" baseline="-25000" lang="zh-TW" sz="2400">
                <a:solidFill>
                  <a:srgbClr val="FF0000"/>
                </a:solidFill>
                <a:latin typeface="Arial"/>
                <a:ea typeface="Arial"/>
                <a:cs typeface="Arial"/>
                <a:sym typeface="Arial"/>
              </a:rPr>
              <a:t>16</a:t>
            </a:r>
            <a:r>
              <a:rPr b="1" lang="zh-TW" sz="2400">
                <a:solidFill>
                  <a:srgbClr val="FF0000"/>
                </a:solidFill>
                <a:latin typeface="Arial"/>
                <a:ea typeface="Arial"/>
                <a:cs typeface="Arial"/>
                <a:sym typeface="Arial"/>
              </a:rPr>
              <a:t>和32</a:t>
            </a:r>
            <a:r>
              <a:rPr b="1" baseline="-25000" lang="zh-TW" sz="2400">
                <a:solidFill>
                  <a:srgbClr val="FF0000"/>
                </a:solidFill>
                <a:latin typeface="Arial"/>
                <a:ea typeface="Arial"/>
                <a:cs typeface="Arial"/>
                <a:sym typeface="Arial"/>
              </a:rPr>
              <a:t>16</a:t>
            </a:r>
          </a:p>
        </p:txBody>
      </p:sp>
      <p:cxnSp>
        <p:nvCxnSpPr>
          <p:cNvPr id="331" name="Shape 331"/>
          <p:cNvCxnSpPr/>
          <p:nvPr/>
        </p:nvCxnSpPr>
        <p:spPr>
          <a:xfrm>
            <a:off x="11496615" y="5465117"/>
            <a:ext cx="144000" cy="862206"/>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332" name="Shape 332"/>
          <p:cNvSpPr/>
          <p:nvPr/>
        </p:nvSpPr>
        <p:spPr>
          <a:xfrm>
            <a:off x="9858300" y="4662110"/>
            <a:ext cx="1614421" cy="277617"/>
          </a:xfrm>
          <a:prstGeom prst="rect">
            <a:avLst/>
          </a:prstGeom>
          <a:noFill/>
          <a:ln cap="flat" cmpd="sng" w="38100">
            <a:solidFill>
              <a:srgbClr val="00B05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3" name="Shape 333"/>
          <p:cNvSpPr/>
          <p:nvPr/>
        </p:nvSpPr>
        <p:spPr>
          <a:xfrm>
            <a:off x="2801516" y="4961060"/>
            <a:ext cx="1638300" cy="266699"/>
          </a:xfrm>
          <a:prstGeom prst="rect">
            <a:avLst/>
          </a:prstGeom>
          <a:noFill/>
          <a:ln cap="flat" cmpd="sng" w="38100">
            <a:solidFill>
              <a:srgbClr val="00B05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4" name="Shape 334"/>
          <p:cNvSpPr/>
          <p:nvPr/>
        </p:nvSpPr>
        <p:spPr>
          <a:xfrm>
            <a:off x="6160478" y="4961060"/>
            <a:ext cx="583594" cy="266699"/>
          </a:xfrm>
          <a:prstGeom prst="rect">
            <a:avLst/>
          </a:prstGeom>
          <a:noFill/>
          <a:ln cap="flat" cmpd="sng" w="38100">
            <a:solidFill>
              <a:srgbClr val="00B05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5" name="Shape 335"/>
          <p:cNvSpPr/>
          <p:nvPr/>
        </p:nvSpPr>
        <p:spPr>
          <a:xfrm>
            <a:off x="7536160" y="4384996"/>
            <a:ext cx="1584175" cy="264194"/>
          </a:xfrm>
          <a:prstGeom prst="rect">
            <a:avLst/>
          </a:prstGeom>
          <a:noFill/>
          <a:ln cap="flat" cmpd="sng" w="38100">
            <a:solidFill>
              <a:srgbClr val="0070C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6" name="Shape 336"/>
          <p:cNvSpPr/>
          <p:nvPr/>
        </p:nvSpPr>
        <p:spPr>
          <a:xfrm>
            <a:off x="9869488" y="4384996"/>
            <a:ext cx="1578115" cy="277113"/>
          </a:xfrm>
          <a:prstGeom prst="rect">
            <a:avLst/>
          </a:prstGeom>
          <a:noFill/>
          <a:ln cap="flat" cmpd="sng" w="38100">
            <a:solidFill>
              <a:srgbClr val="0070C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7" name="Shape 337"/>
          <p:cNvSpPr/>
          <p:nvPr/>
        </p:nvSpPr>
        <p:spPr>
          <a:xfrm>
            <a:off x="4063760" y="4673028"/>
            <a:ext cx="376055" cy="266699"/>
          </a:xfrm>
          <a:prstGeom prst="rect">
            <a:avLst/>
          </a:prstGeom>
          <a:noFill/>
          <a:ln cap="flat" cmpd="sng" w="38100">
            <a:solidFill>
              <a:srgbClr val="0070C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38" name="Shape 338"/>
          <p:cNvCxnSpPr/>
          <p:nvPr/>
        </p:nvCxnSpPr>
        <p:spPr>
          <a:xfrm>
            <a:off x="1972168" y="2872828"/>
            <a:ext cx="1583432" cy="0"/>
          </a:xfrm>
          <a:prstGeom prst="straightConnector1">
            <a:avLst/>
          </a:prstGeom>
          <a:noFill/>
          <a:ln cap="flat" cmpd="sng" w="25400">
            <a:solidFill>
              <a:srgbClr val="00B050"/>
            </a:solidFill>
            <a:prstDash val="solid"/>
            <a:round/>
            <a:headEnd len="med" w="med" type="none"/>
            <a:tailEnd len="med" w="med" type="none"/>
          </a:ln>
        </p:spPr>
      </p:cxnSp>
      <p:cxnSp>
        <p:nvCxnSpPr>
          <p:cNvPr id="339" name="Shape 339"/>
          <p:cNvCxnSpPr/>
          <p:nvPr/>
        </p:nvCxnSpPr>
        <p:spPr>
          <a:xfrm>
            <a:off x="3647728" y="2872828"/>
            <a:ext cx="1284213" cy="0"/>
          </a:xfrm>
          <a:prstGeom prst="straightConnector1">
            <a:avLst/>
          </a:prstGeom>
          <a:noFill/>
          <a:ln cap="flat" cmpd="sng" w="25400">
            <a:solidFill>
              <a:srgbClr val="0070C0"/>
            </a:solidFill>
            <a:prstDash val="solid"/>
            <a:round/>
            <a:headEnd len="med" w="med" type="none"/>
            <a:tailEnd len="med" w="med" type="none"/>
          </a:ln>
        </p:spPr>
      </p:cxnSp>
      <p:sp>
        <p:nvSpPr>
          <p:cNvPr id="340" name="Shape 340"/>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以相同輸入字串重新執行，並以 “x/32wx $esp”顯示stack最頂端的32筆資料</a:t>
            </a:r>
          </a:p>
        </p:txBody>
      </p:sp>
      <p:sp>
        <p:nvSpPr>
          <p:cNvPr id="341" name="Shape 34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cxnSp>
        <p:nvCxnSpPr>
          <p:cNvPr id="342" name="Shape 342"/>
          <p:cNvCxnSpPr/>
          <p:nvPr/>
        </p:nvCxnSpPr>
        <p:spPr>
          <a:xfrm>
            <a:off x="5575975" y="5229200"/>
            <a:ext cx="576000" cy="0"/>
          </a:xfrm>
          <a:prstGeom prst="straightConnector1">
            <a:avLst/>
          </a:prstGeom>
          <a:noFill/>
          <a:ln cap="flat" cmpd="sng" w="25400">
            <a:solidFill>
              <a:srgbClr val="538CD5"/>
            </a:solidFill>
            <a:prstDash val="solid"/>
            <a:round/>
            <a:headEnd len="med" w="med" type="none"/>
            <a:tailEnd len="med" w="med" type="none"/>
          </a:ln>
        </p:spPr>
      </p:cxnSp>
      <p:cxnSp>
        <p:nvCxnSpPr>
          <p:cNvPr id="343" name="Shape 343"/>
          <p:cNvCxnSpPr/>
          <p:nvPr/>
        </p:nvCxnSpPr>
        <p:spPr>
          <a:xfrm>
            <a:off x="7896200" y="5226464"/>
            <a:ext cx="1223999" cy="0"/>
          </a:xfrm>
          <a:prstGeom prst="straightConnector1">
            <a:avLst/>
          </a:prstGeom>
          <a:noFill/>
          <a:ln cap="flat" cmpd="sng" w="25400">
            <a:solidFill>
              <a:srgbClr val="538CD5"/>
            </a:solidFill>
            <a:prstDash val="solid"/>
            <a:round/>
            <a:headEnd len="med" w="med" type="none"/>
            <a:tailEnd len="med" w="med" type="none"/>
          </a:ln>
        </p:spPr>
      </p:cxnSp>
      <p:cxnSp>
        <p:nvCxnSpPr>
          <p:cNvPr id="344" name="Shape 344"/>
          <p:cNvCxnSpPr/>
          <p:nvPr/>
        </p:nvCxnSpPr>
        <p:spPr>
          <a:xfrm>
            <a:off x="10272464" y="5229200"/>
            <a:ext cx="1223999" cy="0"/>
          </a:xfrm>
          <a:prstGeom prst="straightConnector1">
            <a:avLst/>
          </a:prstGeom>
          <a:noFill/>
          <a:ln cap="flat" cmpd="sng" w="25400">
            <a:solidFill>
              <a:srgbClr val="538CD5"/>
            </a:solidFill>
            <a:prstDash val="solid"/>
            <a:round/>
            <a:headEnd len="med" w="med" type="none"/>
            <a:tailEnd len="med" w="med" type="none"/>
          </a:ln>
        </p:spPr>
      </p:cxnSp>
      <p:cxnSp>
        <p:nvCxnSpPr>
          <p:cNvPr id="345" name="Shape 345"/>
          <p:cNvCxnSpPr/>
          <p:nvPr/>
        </p:nvCxnSpPr>
        <p:spPr>
          <a:xfrm>
            <a:off x="3215816" y="5515792"/>
            <a:ext cx="1223999" cy="0"/>
          </a:xfrm>
          <a:prstGeom prst="straightConnector1">
            <a:avLst/>
          </a:prstGeom>
          <a:noFill/>
          <a:ln cap="flat" cmpd="sng" w="25400">
            <a:solidFill>
              <a:srgbClr val="538CD5"/>
            </a:solidFill>
            <a:prstDash val="solid"/>
            <a:round/>
            <a:headEnd len="med" w="med" type="none"/>
            <a:tailEnd len="med" w="med" type="none"/>
          </a:ln>
        </p:spPr>
      </p:cxnSp>
      <p:cxnSp>
        <p:nvCxnSpPr>
          <p:cNvPr id="346" name="Shape 346"/>
          <p:cNvCxnSpPr/>
          <p:nvPr/>
        </p:nvCxnSpPr>
        <p:spPr>
          <a:xfrm>
            <a:off x="5577782" y="5515792"/>
            <a:ext cx="1223999" cy="0"/>
          </a:xfrm>
          <a:prstGeom prst="straightConnector1">
            <a:avLst/>
          </a:prstGeom>
          <a:noFill/>
          <a:ln cap="flat" cmpd="sng" w="25400">
            <a:solidFill>
              <a:srgbClr val="538CD5"/>
            </a:solidFill>
            <a:prstDash val="solid"/>
            <a:round/>
            <a:headEnd len="med" w="med" type="none"/>
            <a:tailEnd len="med" w="med" type="none"/>
          </a:ln>
        </p:spPr>
      </p:cxnSp>
      <p:cxnSp>
        <p:nvCxnSpPr>
          <p:cNvPr id="347" name="Shape 347"/>
          <p:cNvCxnSpPr/>
          <p:nvPr/>
        </p:nvCxnSpPr>
        <p:spPr>
          <a:xfrm>
            <a:off x="7896335" y="5515792"/>
            <a:ext cx="1223999" cy="0"/>
          </a:xfrm>
          <a:prstGeom prst="straightConnector1">
            <a:avLst/>
          </a:prstGeom>
          <a:noFill/>
          <a:ln cap="flat" cmpd="sng" w="25400">
            <a:solidFill>
              <a:srgbClr val="538CD5"/>
            </a:solidFill>
            <a:prstDash val="solid"/>
            <a:round/>
            <a:headEnd len="med" w="med" type="none"/>
            <a:tailEnd len="med" w="med"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1" name="Shape 351"/>
        <p:cNvGrpSpPr/>
        <p:nvPr/>
      </p:nvGrpSpPr>
      <p:grpSpPr>
        <a:xfrm>
          <a:off x="0" y="0"/>
          <a:ext cx="0" cy="0"/>
          <a:chOff x="0" y="0"/>
          <a:chExt cx="0" cy="0"/>
        </a:xfrm>
      </p:grpSpPr>
      <p:sp>
        <p:nvSpPr>
          <p:cNvPr id="352" name="Shape 35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Overflow攻擊(11)</a:t>
            </a:r>
          </a:p>
        </p:txBody>
      </p:sp>
      <p:graphicFrame>
        <p:nvGraphicFramePr>
          <p:cNvPr id="353" name="Shape 353"/>
          <p:cNvGraphicFramePr/>
          <p:nvPr/>
        </p:nvGraphicFramePr>
        <p:xfrm>
          <a:off x="1459404" y="2924943"/>
          <a:ext cx="3000000" cy="3000000"/>
        </p:xfrm>
        <a:graphic>
          <a:graphicData uri="http://schemas.openxmlformats.org/drawingml/2006/table">
            <a:tbl>
              <a:tblPr bandRow="1" firstRow="1">
                <a:noFill/>
                <a:tableStyleId>{864F760D-5C9D-42F0-9127-A2E314506433}</a:tableStyleId>
              </a:tblPr>
              <a:tblGrid>
                <a:gridCol w="3240350"/>
              </a:tblGrid>
              <a:tr h="2088225">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1" sz="1800" u="none" cap="none" strike="noStrike">
                        <a:solidFill>
                          <a:srgbClr val="FF0000"/>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60050">
                <a:tc>
                  <a:txBody>
                    <a:bodyPr>
                      <a:noAutofit/>
                    </a:bodyPr>
                    <a:lstStyle/>
                    <a:p>
                      <a:pPr indent="0" lvl="0" marL="0" marR="0" rtl="0" algn="ctr">
                        <a:spcBef>
                          <a:spcPts val="0"/>
                        </a:spcBef>
                        <a:buSzPct val="25000"/>
                        <a:buNone/>
                      </a:pPr>
                      <a:r>
                        <a:rPr b="1"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54325">
                <a:tc>
                  <a:txBody>
                    <a:bodyPr>
                      <a:noAutofit/>
                    </a:bodyPr>
                    <a:lstStyle/>
                    <a:p>
                      <a:pPr indent="0" lvl="0" marL="0" marR="0" rtl="0" algn="ctr">
                        <a:spcBef>
                          <a:spcPts val="0"/>
                        </a:spcBef>
                        <a:buSzPct val="25000"/>
                        <a:buNone/>
                      </a:pPr>
                      <a:r>
                        <a:rPr b="1"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486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1"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17150">
                <a:tc>
                  <a:txBody>
                    <a:bodyPr>
                      <a:noAutofit/>
                    </a:bodyPr>
                    <a:lstStyle/>
                    <a:p>
                      <a:pPr indent="0" lvl="0" marL="0" marR="0" rtl="0" algn="ctr">
                        <a:spcBef>
                          <a:spcPts val="0"/>
                        </a:spcBef>
                        <a:buSzPct val="25000"/>
                        <a:buNone/>
                      </a:pPr>
                      <a:r>
                        <a:rPr lang="zh-TW" sz="1800" u="none" cap="none" strike="noStrike"/>
                        <a:t>… … … …</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354" name="Shape 354"/>
          <p:cNvSpPr/>
          <p:nvPr/>
        </p:nvSpPr>
        <p:spPr>
          <a:xfrm>
            <a:off x="1171370" y="2947824"/>
            <a:ext cx="219427" cy="2088232"/>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355" name="Shape 355"/>
          <p:cNvSpPr/>
          <p:nvPr/>
        </p:nvSpPr>
        <p:spPr>
          <a:xfrm>
            <a:off x="1171371" y="5053503"/>
            <a:ext cx="219427" cy="983797"/>
          </a:xfrm>
          <a:prstGeom prst="leftBrace">
            <a:avLst>
              <a:gd fmla="val 8333" name="adj1"/>
              <a:gd fmla="val 50000" name="adj2"/>
            </a:avLst>
          </a:prstGeom>
          <a:solidFill>
            <a:schemeClr val="lt1"/>
          </a:soli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i="0" sz="1600" u="none" strike="noStrike">
              <a:solidFill>
                <a:schemeClr val="accent1"/>
              </a:solidFill>
              <a:latin typeface="Times New Roman"/>
              <a:ea typeface="Times New Roman"/>
              <a:cs typeface="Times New Roman"/>
              <a:sym typeface="Times New Roman"/>
            </a:endParaRPr>
          </a:p>
        </p:txBody>
      </p:sp>
      <p:sp>
        <p:nvSpPr>
          <p:cNvPr id="356" name="Shape 356"/>
          <p:cNvSpPr txBox="1"/>
          <p:nvPr/>
        </p:nvSpPr>
        <p:spPr>
          <a:xfrm>
            <a:off x="133948" y="3717032"/>
            <a:ext cx="1065506" cy="646331"/>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check( )</a:t>
            </a:r>
          </a:p>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的stack</a:t>
            </a:r>
          </a:p>
        </p:txBody>
      </p:sp>
      <p:sp>
        <p:nvSpPr>
          <p:cNvPr id="357" name="Shape 357"/>
          <p:cNvSpPr txBox="1"/>
          <p:nvPr/>
        </p:nvSpPr>
        <p:spPr>
          <a:xfrm>
            <a:off x="75411" y="5229200"/>
            <a:ext cx="1124043" cy="646331"/>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main( )</a:t>
            </a:r>
          </a:p>
          <a:p>
            <a:pPr indent="0" lvl="0" marL="0" marR="0" rtl="0" algn="r">
              <a:spcBef>
                <a:spcPts val="0"/>
              </a:spcBef>
              <a:spcAft>
                <a:spcPts val="0"/>
              </a:spcAft>
              <a:buSzPct val="25000"/>
              <a:buNone/>
            </a:pPr>
            <a:r>
              <a:rPr b="1" lang="zh-TW" sz="1800">
                <a:solidFill>
                  <a:schemeClr val="dk1"/>
                </a:solidFill>
                <a:latin typeface="Arial"/>
                <a:ea typeface="Arial"/>
                <a:cs typeface="Arial"/>
                <a:sym typeface="Arial"/>
              </a:rPr>
              <a:t>的stack</a:t>
            </a:r>
          </a:p>
        </p:txBody>
      </p:sp>
      <p:sp>
        <p:nvSpPr>
          <p:cNvPr id="358" name="Shape 358"/>
          <p:cNvSpPr txBox="1"/>
          <p:nvPr/>
        </p:nvSpPr>
        <p:spPr>
          <a:xfrm>
            <a:off x="1524801" y="3025056"/>
            <a:ext cx="3155068" cy="1938991"/>
          </a:xfrm>
          <a:prstGeom prst="rect">
            <a:avLst/>
          </a:prstGeom>
          <a:solidFill>
            <a:schemeClr val="lt1"/>
          </a:solidFill>
          <a:ln>
            <a:noFill/>
          </a:ln>
        </p:spPr>
        <p:txBody>
          <a:bodyPr anchorCtr="0" anchor="t" bIns="0" lIns="0" rIns="0" tIns="0">
            <a:noAutofit/>
          </a:bodyPr>
          <a:lstStyle/>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xx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32 32 32 32 32 32 32 32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32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31 31 31 31 31 31 xx xx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xx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xx </a:t>
            </a:r>
            <a:r>
              <a:rPr b="1" lang="zh-TW" sz="1800">
                <a:solidFill>
                  <a:srgbClr val="00B050"/>
                </a:solidFill>
                <a:latin typeface="Arial"/>
                <a:ea typeface="Arial"/>
                <a:cs typeface="Arial"/>
                <a:sym typeface="Arial"/>
              </a:rPr>
              <a:t>a2 84 04 08</a:t>
            </a:r>
          </a:p>
        </p:txBody>
      </p:sp>
      <p:grpSp>
        <p:nvGrpSpPr>
          <p:cNvPr id="359" name="Shape 359"/>
          <p:cNvGrpSpPr/>
          <p:nvPr/>
        </p:nvGrpSpPr>
        <p:grpSpPr>
          <a:xfrm>
            <a:off x="1462807" y="3287517"/>
            <a:ext cx="4504596" cy="529125"/>
            <a:chOff x="1462807" y="3287517"/>
            <a:chExt cx="4504596" cy="529125"/>
          </a:xfrm>
        </p:grpSpPr>
        <p:sp>
          <p:nvSpPr>
            <p:cNvPr id="360" name="Shape 360"/>
            <p:cNvSpPr/>
            <p:nvPr/>
          </p:nvSpPr>
          <p:spPr>
            <a:xfrm>
              <a:off x="4679871" y="3370580"/>
              <a:ext cx="1287532"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Upass[20]</a:t>
              </a:r>
            </a:p>
          </p:txBody>
        </p:sp>
        <p:sp>
          <p:nvSpPr>
            <p:cNvPr id="361" name="Shape 361"/>
            <p:cNvSpPr/>
            <p:nvPr/>
          </p:nvSpPr>
          <p:spPr>
            <a:xfrm>
              <a:off x="1462807" y="328751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grpSp>
      <p:grpSp>
        <p:nvGrpSpPr>
          <p:cNvPr id="362" name="Shape 362"/>
          <p:cNvGrpSpPr/>
          <p:nvPr/>
        </p:nvGrpSpPr>
        <p:grpSpPr>
          <a:xfrm>
            <a:off x="1462807" y="3858857"/>
            <a:ext cx="4608511" cy="529125"/>
            <a:chOff x="1462807" y="3858857"/>
            <a:chExt cx="4608511" cy="529125"/>
          </a:xfrm>
        </p:grpSpPr>
        <p:sp>
          <p:nvSpPr>
            <p:cNvPr id="363" name="Shape 363"/>
            <p:cNvSpPr/>
            <p:nvPr/>
          </p:nvSpPr>
          <p:spPr>
            <a:xfrm>
              <a:off x="4706842" y="3874635"/>
              <a:ext cx="1364476"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Uname[20]</a:t>
              </a:r>
            </a:p>
          </p:txBody>
        </p:sp>
        <p:sp>
          <p:nvSpPr>
            <p:cNvPr id="364" name="Shape 364"/>
            <p:cNvSpPr/>
            <p:nvPr/>
          </p:nvSpPr>
          <p:spPr>
            <a:xfrm>
              <a:off x="1462807" y="385885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grpSp>
      <p:grpSp>
        <p:nvGrpSpPr>
          <p:cNvPr id="365" name="Shape 365"/>
          <p:cNvGrpSpPr/>
          <p:nvPr/>
        </p:nvGrpSpPr>
        <p:grpSpPr>
          <a:xfrm>
            <a:off x="2110878" y="4643844"/>
            <a:ext cx="4201145" cy="369332"/>
            <a:chOff x="2110878" y="4643844"/>
            <a:chExt cx="4201145" cy="369332"/>
          </a:xfrm>
        </p:grpSpPr>
        <p:sp>
          <p:nvSpPr>
            <p:cNvPr id="366" name="Shape 366"/>
            <p:cNvSpPr/>
            <p:nvPr/>
          </p:nvSpPr>
          <p:spPr>
            <a:xfrm>
              <a:off x="2110878" y="4676016"/>
              <a:ext cx="1296143" cy="247941"/>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367" name="Shape 367"/>
            <p:cNvSpPr/>
            <p:nvPr/>
          </p:nvSpPr>
          <p:spPr>
            <a:xfrm>
              <a:off x="3456092" y="4643844"/>
              <a:ext cx="2855931" cy="369332"/>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538CD5"/>
                  </a:solidFill>
                  <a:latin typeface="Arial"/>
                  <a:ea typeface="Arial"/>
                  <a:cs typeface="Arial"/>
                  <a:sym typeface="Arial"/>
                </a:rPr>
                <a:t>Check()的return</a:t>
              </a:r>
              <a:r>
                <a:rPr b="1" lang="zh-TW" sz="1800">
                  <a:solidFill>
                    <a:srgbClr val="FF0000"/>
                  </a:solidFill>
                  <a:latin typeface="Arial"/>
                  <a:ea typeface="Arial"/>
                  <a:cs typeface="Arial"/>
                  <a:sym typeface="Arial"/>
                </a:rPr>
                <a:t> </a:t>
              </a:r>
              <a:r>
                <a:rPr b="1" lang="zh-TW" sz="1800">
                  <a:solidFill>
                    <a:srgbClr val="538CD5"/>
                  </a:solidFill>
                  <a:latin typeface="Arial"/>
                  <a:ea typeface="Arial"/>
                  <a:cs typeface="Arial"/>
                  <a:sym typeface="Arial"/>
                </a:rPr>
                <a:t>address</a:t>
              </a:r>
            </a:p>
          </p:txBody>
        </p:sp>
      </p:grpSp>
      <p:graphicFrame>
        <p:nvGraphicFramePr>
          <p:cNvPr id="368" name="Shape 368"/>
          <p:cNvGraphicFramePr/>
          <p:nvPr/>
        </p:nvGraphicFramePr>
        <p:xfrm>
          <a:off x="7176120" y="2924943"/>
          <a:ext cx="3000000" cy="3000000"/>
        </p:xfrm>
        <a:graphic>
          <a:graphicData uri="http://schemas.openxmlformats.org/drawingml/2006/table">
            <a:tbl>
              <a:tblPr bandRow="1" firstRow="1">
                <a:noFill/>
                <a:tableStyleId>{864F760D-5C9D-42F0-9127-A2E314506433}</a:tableStyleId>
              </a:tblPr>
              <a:tblGrid>
                <a:gridCol w="3240350"/>
              </a:tblGrid>
              <a:tr h="2088225">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1" sz="1800" u="none" cap="none" strike="noStrike">
                        <a:solidFill>
                          <a:srgbClr val="FF0000"/>
                        </a:solidFill>
                      </a:endParaRP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60050">
                <a:tc>
                  <a:txBody>
                    <a:bodyPr>
                      <a:noAutofit/>
                    </a:bodyPr>
                    <a:lstStyle/>
                    <a:p>
                      <a:pPr indent="0" lvl="0" marL="0" marR="0" rtl="0" algn="ctr">
                        <a:spcBef>
                          <a:spcPts val="0"/>
                        </a:spcBef>
                        <a:buSzPct val="25000"/>
                        <a:buNone/>
                      </a:pPr>
                      <a:r>
                        <a:rPr b="1" lang="zh-TW" sz="1800" u="none" cap="none" strike="noStrike"/>
                        <a:t>main()所需資料的儲存空間</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54325">
                <a:tc>
                  <a:txBody>
                    <a:bodyPr>
                      <a:noAutofit/>
                    </a:bodyPr>
                    <a:lstStyle/>
                    <a:p>
                      <a:pPr indent="0" lvl="0" marL="0" marR="0" rtl="0" algn="ctr">
                        <a:spcBef>
                          <a:spcPts val="0"/>
                        </a:spcBef>
                        <a:buSzPct val="25000"/>
                        <a:buNone/>
                      </a:pPr>
                      <a:r>
                        <a:rPr b="1" lang="zh-TW" sz="1800" u="none" cap="none" strike="noStrike">
                          <a:solidFill>
                            <a:schemeClr val="dk1"/>
                          </a:solidFill>
                        </a:rPr>
                        <a:t>EBP: OS的frame pointer</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48600">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rPr b="1" lang="zh-TW" sz="1800" u="none" cap="none" strike="noStrike"/>
                        <a:t>main()的Return address</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17150">
                <a:tc>
                  <a:txBody>
                    <a:bodyPr>
                      <a:noAutofit/>
                    </a:bodyPr>
                    <a:lstStyle/>
                    <a:p>
                      <a:pPr indent="0" lvl="0" marL="0" marR="0" rtl="0" algn="ctr">
                        <a:spcBef>
                          <a:spcPts val="0"/>
                        </a:spcBef>
                        <a:buSzPct val="25000"/>
                        <a:buNone/>
                      </a:pPr>
                      <a:r>
                        <a:rPr lang="zh-TW" sz="1800" u="none" cap="none" strike="noStrike"/>
                        <a:t>… … … …</a:t>
                      </a:r>
                    </a:p>
                  </a:txBody>
                  <a:tcPr marT="45725" marB="45725" marR="91450" marL="91450" anchor="ctr">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369" name="Shape 369"/>
          <p:cNvSpPr/>
          <p:nvPr/>
        </p:nvSpPr>
        <p:spPr>
          <a:xfrm>
            <a:off x="10396585" y="3370580"/>
            <a:ext cx="1287532"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Upass[20]</a:t>
            </a:r>
          </a:p>
        </p:txBody>
      </p:sp>
      <p:sp>
        <p:nvSpPr>
          <p:cNvPr id="370" name="Shape 370"/>
          <p:cNvSpPr txBox="1"/>
          <p:nvPr/>
        </p:nvSpPr>
        <p:spPr>
          <a:xfrm>
            <a:off x="7241517" y="3025056"/>
            <a:ext cx="3155068" cy="1938991"/>
          </a:xfrm>
          <a:prstGeom prst="rect">
            <a:avLst/>
          </a:prstGeom>
          <a:solidFill>
            <a:schemeClr val="lt1"/>
          </a:solidFill>
          <a:ln>
            <a:noFill/>
          </a:ln>
        </p:spPr>
        <p:txBody>
          <a:bodyPr anchorCtr="0" anchor="t" bIns="0" lIns="0" rIns="0" tIns="0">
            <a:noAutofit/>
          </a:bodyPr>
          <a:lstStyle/>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xx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32 32 32 32 32 32 32 32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xx 32 xx xx xx xx xx xx xx xx</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31 31 31 31 31 31 31 31 31 31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31 31 31 31 31 31 31 31 31 31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31 31 31 31 31 31 31 31 31 31 </a:t>
            </a:r>
          </a:p>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31 31 </a:t>
            </a:r>
            <a:r>
              <a:rPr b="1" lang="zh-TW" sz="1800">
                <a:solidFill>
                  <a:srgbClr val="FF0000"/>
                </a:solidFill>
                <a:latin typeface="Arial"/>
                <a:ea typeface="Arial"/>
                <a:cs typeface="Arial"/>
                <a:sym typeface="Arial"/>
              </a:rPr>
              <a:t>c7 84 04 08</a:t>
            </a:r>
          </a:p>
        </p:txBody>
      </p:sp>
      <p:sp>
        <p:nvSpPr>
          <p:cNvPr id="371" name="Shape 371"/>
          <p:cNvSpPr/>
          <p:nvPr/>
        </p:nvSpPr>
        <p:spPr>
          <a:xfrm>
            <a:off x="10423557" y="3874635"/>
            <a:ext cx="1364476" cy="369332"/>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1" lang="zh-TW" sz="1800">
                <a:solidFill>
                  <a:srgbClr val="538CD5"/>
                </a:solidFill>
                <a:latin typeface="Arial"/>
                <a:ea typeface="Arial"/>
                <a:cs typeface="Arial"/>
                <a:sym typeface="Arial"/>
              </a:rPr>
              <a:t>Uname[20]</a:t>
            </a:r>
          </a:p>
        </p:txBody>
      </p:sp>
      <p:sp>
        <p:nvSpPr>
          <p:cNvPr id="372" name="Shape 372"/>
          <p:cNvSpPr/>
          <p:nvPr/>
        </p:nvSpPr>
        <p:spPr>
          <a:xfrm>
            <a:off x="7179521" y="328751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373" name="Shape 373"/>
          <p:cNvSpPr/>
          <p:nvPr/>
        </p:nvSpPr>
        <p:spPr>
          <a:xfrm>
            <a:off x="7179521" y="3858857"/>
            <a:ext cx="3187355" cy="529125"/>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374" name="Shape 374"/>
          <p:cNvSpPr/>
          <p:nvPr/>
        </p:nvSpPr>
        <p:spPr>
          <a:xfrm>
            <a:off x="7827593" y="4676016"/>
            <a:ext cx="1296143" cy="247941"/>
          </a:xfrm>
          <a:prstGeom prst="rect">
            <a:avLst/>
          </a:prstGeom>
          <a:noFill/>
          <a:ln cap="flat" cmpd="sng" w="25400">
            <a:solidFill>
              <a:schemeClr val="accent1"/>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Arial"/>
              <a:buNone/>
            </a:pPr>
            <a:r>
              <a:t/>
            </a:r>
            <a:endParaRPr b="1" i="0" sz="1600" u="none" cap="none" strike="noStrike">
              <a:solidFill>
                <a:schemeClr val="dk1"/>
              </a:solidFill>
              <a:latin typeface="Times New Roman"/>
              <a:ea typeface="Times New Roman"/>
              <a:cs typeface="Times New Roman"/>
              <a:sym typeface="Times New Roman"/>
            </a:endParaRPr>
          </a:p>
        </p:txBody>
      </p:sp>
      <p:sp>
        <p:nvSpPr>
          <p:cNvPr id="375" name="Shape 375"/>
          <p:cNvSpPr/>
          <p:nvPr/>
        </p:nvSpPr>
        <p:spPr>
          <a:xfrm>
            <a:off x="9172807" y="4643844"/>
            <a:ext cx="2855931" cy="369332"/>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538CD5"/>
                </a:solidFill>
                <a:latin typeface="Arial"/>
                <a:ea typeface="Arial"/>
                <a:cs typeface="Arial"/>
                <a:sym typeface="Arial"/>
              </a:rPr>
              <a:t>hacker ()的起始位址</a:t>
            </a:r>
          </a:p>
        </p:txBody>
      </p:sp>
      <p:cxnSp>
        <p:nvCxnSpPr>
          <p:cNvPr id="376" name="Shape 376"/>
          <p:cNvCxnSpPr/>
          <p:nvPr/>
        </p:nvCxnSpPr>
        <p:spPr>
          <a:xfrm>
            <a:off x="6312023" y="1484783"/>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377" name="Shape 377"/>
          <p:cNvSpPr/>
          <p:nvPr/>
        </p:nvSpPr>
        <p:spPr>
          <a:xfrm>
            <a:off x="31679" y="6488667"/>
            <a:ext cx="4675162" cy="369332"/>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chemeClr val="dk1"/>
                </a:solidFill>
                <a:latin typeface="Arial"/>
                <a:ea typeface="Arial"/>
                <a:cs typeface="Arial"/>
                <a:sym typeface="Arial"/>
              </a:rPr>
              <a:t>註：資料在記憶體中排列方式為little endian</a:t>
            </a:r>
          </a:p>
        </p:txBody>
      </p:sp>
      <p:sp>
        <p:nvSpPr>
          <p:cNvPr id="378" name="Shape 37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379" name="Shape 379"/>
          <p:cNvSpPr txBox="1"/>
          <p:nvPr/>
        </p:nvSpPr>
        <p:spPr>
          <a:xfrm>
            <a:off x="551383" y="1374788"/>
            <a:ext cx="5760638" cy="1512852"/>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400">
                <a:solidFill>
                  <a:schemeClr val="dk1"/>
                </a:solidFill>
                <a:latin typeface="Trebuchet MS"/>
                <a:ea typeface="Trebuchet MS"/>
                <a:cs typeface="Trebuchet MS"/>
                <a:sym typeface="Trebuchet MS"/>
              </a:rPr>
              <a:t>可正常執行的輸入字串</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輸入第一個字串為10個”1”</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輸入第二個字串為9個”2” </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rgbClr val="00B050"/>
                </a:solidFill>
                <a:latin typeface="Trebuchet MS"/>
                <a:ea typeface="Trebuchet MS"/>
                <a:cs typeface="Trebuchet MS"/>
                <a:sym typeface="Trebuchet MS"/>
              </a:rPr>
              <a:t>Check()的return address仍為080484a2</a:t>
            </a:r>
            <a:r>
              <a:rPr b="0" baseline="-25000" i="0" lang="zh-TW" sz="2000" u="none" cap="none" strike="noStrike">
                <a:solidFill>
                  <a:srgbClr val="00B050"/>
                </a:solidFill>
                <a:latin typeface="Trebuchet MS"/>
                <a:ea typeface="Trebuchet MS"/>
                <a:cs typeface="Trebuchet MS"/>
                <a:sym typeface="Trebuchet MS"/>
              </a:rPr>
              <a:t>16</a:t>
            </a:r>
          </a:p>
          <a:p>
            <a:pPr indent="-342891" lvl="0" marL="342891" marR="0" rtl="0" algn="l">
              <a:spcBef>
                <a:spcPts val="560"/>
              </a:spcBef>
              <a:spcAft>
                <a:spcPts val="0"/>
              </a:spcAft>
              <a:buClr>
                <a:srgbClr val="555DAB"/>
              </a:buClr>
              <a:buFont typeface="Noto Sans Symbols"/>
              <a:buNone/>
            </a:pPr>
            <a:r>
              <a:t/>
            </a:r>
            <a:endParaRPr sz="2800">
              <a:solidFill>
                <a:schemeClr val="dk1"/>
              </a:solidFill>
              <a:latin typeface="Trebuchet MS"/>
              <a:ea typeface="Trebuchet MS"/>
              <a:cs typeface="Trebuchet MS"/>
              <a:sym typeface="Trebuchet MS"/>
            </a:endParaRPr>
          </a:p>
        </p:txBody>
      </p:sp>
      <p:sp>
        <p:nvSpPr>
          <p:cNvPr id="380" name="Shape 380"/>
          <p:cNvSpPr txBox="1"/>
          <p:nvPr/>
        </p:nvSpPr>
        <p:spPr>
          <a:xfrm>
            <a:off x="6371162" y="1384273"/>
            <a:ext cx="5760638" cy="1512852"/>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400">
                <a:solidFill>
                  <a:schemeClr val="dk1"/>
                </a:solidFill>
                <a:latin typeface="Trebuchet MS"/>
                <a:ea typeface="Trebuchet MS"/>
                <a:cs typeface="Trebuchet MS"/>
                <a:sym typeface="Trebuchet MS"/>
              </a:rPr>
              <a:t>可攻擊成功的輸入字串</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輸入第一個字串為32個”1</a:t>
            </a:r>
            <a:r>
              <a:rPr b="0" baseline="-25000" i="0" lang="zh-TW" sz="2000" u="none" cap="none" strike="noStrike">
                <a:solidFill>
                  <a:schemeClr val="dk1"/>
                </a:solidFill>
                <a:latin typeface="Trebuchet MS"/>
                <a:ea typeface="Trebuchet MS"/>
                <a:cs typeface="Trebuchet MS"/>
                <a:sym typeface="Trebuchet MS"/>
              </a:rPr>
              <a:t>10</a:t>
            </a:r>
            <a:r>
              <a:rPr b="0" i="0" lang="zh-TW" sz="2000" u="none" cap="none" strike="noStrike">
                <a:solidFill>
                  <a:schemeClr val="dk1"/>
                </a:solidFill>
                <a:latin typeface="Trebuchet MS"/>
                <a:ea typeface="Trebuchet MS"/>
                <a:cs typeface="Trebuchet MS"/>
                <a:sym typeface="Trebuchet MS"/>
              </a:rPr>
              <a:t>”+”080484c7</a:t>
            </a:r>
            <a:r>
              <a:rPr b="0" baseline="-25000" i="0" lang="zh-TW" sz="2000" u="none" cap="none" strike="noStrike">
                <a:solidFill>
                  <a:schemeClr val="dk1"/>
                </a:solidFill>
                <a:latin typeface="Trebuchet MS"/>
                <a:ea typeface="Trebuchet MS"/>
                <a:cs typeface="Trebuchet MS"/>
                <a:sym typeface="Trebuchet MS"/>
              </a:rPr>
              <a:t>16</a:t>
            </a:r>
            <a:r>
              <a:rPr b="0" i="0" lang="zh-TW" sz="2000" u="none" cap="none" strike="noStrike">
                <a:solidFill>
                  <a:schemeClr val="dk1"/>
                </a:solidFill>
                <a:latin typeface="Trebuchet MS"/>
                <a:ea typeface="Trebuchet MS"/>
                <a:cs typeface="Trebuchet MS"/>
                <a:sym typeface="Trebuchet MS"/>
              </a:rPr>
              <a:t>”</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輸入第二個字串為9個”2” </a:t>
            </a:r>
          </a:p>
          <a:p>
            <a:pPr indent="-298431" lvl="1" marL="742932" marR="0" rtl="0" algn="l">
              <a:spcBef>
                <a:spcPts val="400"/>
              </a:spcBef>
              <a:spcAft>
                <a:spcPts val="0"/>
              </a:spcAft>
              <a:buClr>
                <a:srgbClr val="555DAB"/>
              </a:buClr>
              <a:buSzPct val="100000"/>
              <a:buFont typeface="Noto Sans Symbols"/>
              <a:buChar char="➢"/>
            </a:pPr>
            <a:r>
              <a:rPr b="0" i="0" lang="zh-TW" sz="2000" u="none" cap="none" strike="noStrike">
                <a:solidFill>
                  <a:srgbClr val="FF0000"/>
                </a:solidFill>
                <a:latin typeface="Trebuchet MS"/>
                <a:ea typeface="Trebuchet MS"/>
                <a:cs typeface="Trebuchet MS"/>
                <a:sym typeface="Trebuchet MS"/>
              </a:rPr>
              <a:t>Check()的return address變成080484c7</a:t>
            </a:r>
            <a:r>
              <a:rPr b="0" baseline="-25000" i="0" lang="zh-TW" sz="2000" u="none" cap="none" strike="noStrike">
                <a:solidFill>
                  <a:srgbClr val="FF0000"/>
                </a:solidFill>
                <a:latin typeface="Trebuchet MS"/>
                <a:ea typeface="Trebuchet MS"/>
                <a:cs typeface="Trebuchet MS"/>
                <a:sym typeface="Trebuchet MS"/>
              </a:rPr>
              <a:t>16</a:t>
            </a:r>
          </a:p>
          <a:p>
            <a:pPr indent="-342891" lvl="0" marL="342891" marR="0" rtl="0" algn="l">
              <a:spcBef>
                <a:spcPts val="560"/>
              </a:spcBef>
              <a:spcAft>
                <a:spcPts val="0"/>
              </a:spcAft>
              <a:buClr>
                <a:srgbClr val="555DAB"/>
              </a:buClr>
              <a:buFont typeface="Noto Sans Symbols"/>
              <a:buNone/>
            </a:pPr>
            <a:r>
              <a:t/>
            </a:r>
            <a:endParaRPr sz="2800">
              <a:solidFill>
                <a:schemeClr val="dk1"/>
              </a:solidFill>
              <a:latin typeface="Trebuchet MS"/>
              <a:ea typeface="Trebuchet MS"/>
              <a:cs typeface="Trebuchet MS"/>
              <a:sym typeface="Trebuchet M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5" name="Shape 385"/>
        <p:cNvGrpSpPr/>
        <p:nvPr/>
      </p:nvGrpSpPr>
      <p:grpSpPr>
        <a:xfrm>
          <a:off x="0" y="0"/>
          <a:ext cx="0" cy="0"/>
          <a:chOff x="0" y="0"/>
          <a:chExt cx="0" cy="0"/>
        </a:xfrm>
      </p:grpSpPr>
      <p:pic>
        <p:nvPicPr>
          <p:cNvPr id="386" name="Shape 386"/>
          <p:cNvPicPr preferRelativeResize="0"/>
          <p:nvPr/>
        </p:nvPicPr>
        <p:blipFill rotWithShape="1">
          <a:blip r:embed="rId3">
            <a:alphaModFix/>
          </a:blip>
          <a:srcRect b="0" l="0" r="0" t="0"/>
          <a:stretch/>
        </p:blipFill>
        <p:spPr>
          <a:xfrm>
            <a:off x="360636" y="4658567"/>
            <a:ext cx="10717643" cy="1104604"/>
          </a:xfrm>
          <a:prstGeom prst="rect">
            <a:avLst/>
          </a:prstGeom>
          <a:noFill/>
          <a:ln>
            <a:noFill/>
          </a:ln>
        </p:spPr>
      </p:pic>
      <p:sp>
        <p:nvSpPr>
          <p:cNvPr id="387" name="Shape 38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Overflow攻擊(12)</a:t>
            </a:r>
          </a:p>
        </p:txBody>
      </p:sp>
      <p:sp>
        <p:nvSpPr>
          <p:cNvPr id="388" name="Shape 388"/>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由於080484C7包含ASCII code無法顯示的控制字元，無法以鍵盤正常輸入。所以必須將輸入字串置於input.bin中，再以此檔案作為執行SOF.0的參數。</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編輯16進位輸入檔 input.bin </a:t>
            </a:r>
          </a:p>
        </p:txBody>
      </p:sp>
      <p:sp>
        <p:nvSpPr>
          <p:cNvPr id="389" name="Shape 389"/>
          <p:cNvSpPr/>
          <p:nvPr/>
        </p:nvSpPr>
        <p:spPr>
          <a:xfrm>
            <a:off x="1751003" y="4569123"/>
            <a:ext cx="6923420" cy="1235074"/>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90" name="Shape 390"/>
          <p:cNvSpPr txBox="1"/>
          <p:nvPr/>
        </p:nvSpPr>
        <p:spPr>
          <a:xfrm>
            <a:off x="3503542" y="4030708"/>
            <a:ext cx="3590924" cy="4619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輸入資料的16進位表示</a:t>
            </a:r>
          </a:p>
        </p:txBody>
      </p:sp>
      <p:sp>
        <p:nvSpPr>
          <p:cNvPr id="391" name="Shape 391"/>
          <p:cNvSpPr/>
          <p:nvPr/>
        </p:nvSpPr>
        <p:spPr>
          <a:xfrm>
            <a:off x="8722047" y="4569123"/>
            <a:ext cx="2295784" cy="1235074"/>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92" name="Shape 392"/>
          <p:cNvSpPr txBox="1"/>
          <p:nvPr/>
        </p:nvSpPr>
        <p:spPr>
          <a:xfrm>
            <a:off x="8491860" y="4005064"/>
            <a:ext cx="3148756" cy="4619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輸入資料的ASCII表示</a:t>
            </a:r>
          </a:p>
        </p:txBody>
      </p:sp>
      <p:sp>
        <p:nvSpPr>
          <p:cNvPr id="393" name="Shape 393"/>
          <p:cNvSpPr/>
          <p:nvPr/>
        </p:nvSpPr>
        <p:spPr>
          <a:xfrm>
            <a:off x="3487580" y="5209703"/>
            <a:ext cx="473455" cy="265435"/>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94" name="Shape 394"/>
          <p:cNvSpPr txBox="1"/>
          <p:nvPr/>
        </p:nvSpPr>
        <p:spPr>
          <a:xfrm>
            <a:off x="3312964" y="5475137"/>
            <a:ext cx="916878" cy="33855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600">
                <a:solidFill>
                  <a:srgbClr val="FF0000"/>
                </a:solidFill>
                <a:latin typeface="Arial"/>
                <a:ea typeface="Arial"/>
                <a:cs typeface="Arial"/>
                <a:sym typeface="Arial"/>
              </a:rPr>
              <a:t>SPACE</a:t>
            </a:r>
          </a:p>
        </p:txBody>
      </p:sp>
      <p:sp>
        <p:nvSpPr>
          <p:cNvPr id="395" name="Shape 39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0" name="Shape 400"/>
        <p:cNvGrpSpPr/>
        <p:nvPr/>
      </p:nvGrpSpPr>
      <p:grpSpPr>
        <a:xfrm>
          <a:off x="0" y="0"/>
          <a:ext cx="0" cy="0"/>
          <a:chOff x="0" y="0"/>
          <a:chExt cx="0" cy="0"/>
        </a:xfrm>
      </p:grpSpPr>
      <p:pic>
        <p:nvPicPr>
          <p:cNvPr id="401" name="Shape 401"/>
          <p:cNvPicPr preferRelativeResize="0"/>
          <p:nvPr/>
        </p:nvPicPr>
        <p:blipFill rotWithShape="1">
          <a:blip r:embed="rId3">
            <a:alphaModFix/>
          </a:blip>
          <a:srcRect b="0" l="0" r="0" t="0"/>
          <a:stretch/>
        </p:blipFill>
        <p:spPr>
          <a:xfrm>
            <a:off x="1134404" y="2327347"/>
            <a:ext cx="10938260" cy="4125988"/>
          </a:xfrm>
          <a:prstGeom prst="rect">
            <a:avLst/>
          </a:prstGeom>
          <a:noFill/>
          <a:ln>
            <a:noFill/>
          </a:ln>
        </p:spPr>
      </p:pic>
      <p:sp>
        <p:nvSpPr>
          <p:cNvPr id="402" name="Shape 40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Overflow攻擊(13)</a:t>
            </a:r>
          </a:p>
        </p:txBody>
      </p:sp>
      <p:sp>
        <p:nvSpPr>
          <p:cNvPr id="403" name="Shape 403"/>
          <p:cNvSpPr/>
          <p:nvPr/>
        </p:nvSpPr>
        <p:spPr>
          <a:xfrm>
            <a:off x="983432" y="5126423"/>
            <a:ext cx="816505" cy="384307"/>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04" name="Shape 404"/>
          <p:cNvSpPr txBox="1"/>
          <p:nvPr/>
        </p:nvSpPr>
        <p:spPr>
          <a:xfrm>
            <a:off x="1848599" y="5150519"/>
            <a:ext cx="5183505"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執行到hacker，表示攻擊成功</a:t>
            </a:r>
          </a:p>
        </p:txBody>
      </p:sp>
      <p:cxnSp>
        <p:nvCxnSpPr>
          <p:cNvPr id="405" name="Shape 405"/>
          <p:cNvCxnSpPr/>
          <p:nvPr/>
        </p:nvCxnSpPr>
        <p:spPr>
          <a:xfrm>
            <a:off x="1919535" y="2636911"/>
            <a:ext cx="3203999" cy="0"/>
          </a:xfrm>
          <a:prstGeom prst="straightConnector1">
            <a:avLst/>
          </a:prstGeom>
          <a:noFill/>
          <a:ln cap="flat" cmpd="sng" w="25400">
            <a:solidFill>
              <a:srgbClr val="FF0000"/>
            </a:solidFill>
            <a:prstDash val="solid"/>
            <a:round/>
            <a:headEnd len="med" w="med" type="none"/>
            <a:tailEnd len="med" w="med" type="none"/>
          </a:ln>
        </p:spPr>
      </p:cxnSp>
      <p:sp>
        <p:nvSpPr>
          <p:cNvPr id="406" name="Shape 406"/>
          <p:cNvSpPr txBox="1"/>
          <p:nvPr/>
        </p:nvSpPr>
        <p:spPr>
          <a:xfrm>
            <a:off x="5303912" y="2264842"/>
            <a:ext cx="5904656"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以input.bin的內容做為參數執行程式</a:t>
            </a:r>
          </a:p>
        </p:txBody>
      </p:sp>
      <p:sp>
        <p:nvSpPr>
          <p:cNvPr id="407" name="Shape 407"/>
          <p:cNvSpPr txBox="1"/>
          <p:nvPr>
            <p:ph idx="1" type="body"/>
          </p:nvPr>
        </p:nvSpPr>
        <p:spPr>
          <a:xfrm>
            <a:off x="1200153" y="1484316"/>
            <a:ext cx="10367433" cy="78052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以input.bin作為輸入重新執行程式，可發現hacker()已被執行。</a:t>
            </a:r>
          </a:p>
        </p:txBody>
      </p:sp>
      <p:sp>
        <p:nvSpPr>
          <p:cNvPr id="408" name="Shape 40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2" name="Shape 412"/>
        <p:cNvGrpSpPr/>
        <p:nvPr/>
      </p:nvGrpSpPr>
      <p:grpSpPr>
        <a:xfrm>
          <a:off x="0" y="0"/>
          <a:ext cx="0" cy="0"/>
          <a:chOff x="0" y="0"/>
          <a:chExt cx="0" cy="0"/>
        </a:xfrm>
      </p:grpSpPr>
      <p:pic>
        <p:nvPicPr>
          <p:cNvPr id="413" name="Shape 413"/>
          <p:cNvPicPr preferRelativeResize="0"/>
          <p:nvPr/>
        </p:nvPicPr>
        <p:blipFill rotWithShape="1">
          <a:blip r:embed="rId3">
            <a:alphaModFix/>
          </a:blip>
          <a:srcRect b="0" l="0" r="0" t="0"/>
          <a:stretch/>
        </p:blipFill>
        <p:spPr>
          <a:xfrm>
            <a:off x="4257328" y="3589730"/>
            <a:ext cx="4646983" cy="2903147"/>
          </a:xfrm>
          <a:prstGeom prst="rect">
            <a:avLst/>
          </a:prstGeom>
          <a:noFill/>
          <a:ln>
            <a:noFill/>
          </a:ln>
        </p:spPr>
      </p:pic>
      <p:sp>
        <p:nvSpPr>
          <p:cNvPr id="414" name="Shape 41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如何預防Stack Overflow(1)</a:t>
            </a:r>
          </a:p>
        </p:txBody>
      </p:sp>
      <p:sp>
        <p:nvSpPr>
          <p:cNvPr id="415" name="Shape 41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為何會被攻擊？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以strcpy將in1的內容複製到Uname，並且將in2的內容複製至Upass。然而，strcpy無判斷in1和in2的內容是否超過Uname和Upass的宣告長度。若輸入Uname和Upass的長度超過範圍，即會覆蓋到宣告以外的記憶體區塊。</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cxnSp>
        <p:nvCxnSpPr>
          <p:cNvPr id="416" name="Shape 416"/>
          <p:cNvCxnSpPr/>
          <p:nvPr/>
        </p:nvCxnSpPr>
        <p:spPr>
          <a:xfrm rot="10800000">
            <a:off x="7320299" y="4496044"/>
            <a:ext cx="1314449" cy="3174"/>
          </a:xfrm>
          <a:prstGeom prst="straightConnector1">
            <a:avLst/>
          </a:prstGeom>
          <a:noFill/>
          <a:ln cap="flat" cmpd="sng" w="76200">
            <a:solidFill>
              <a:srgbClr val="FF0000"/>
            </a:solidFill>
            <a:prstDash val="solid"/>
            <a:round/>
            <a:headEnd len="med" w="med" type="none"/>
            <a:tailEnd len="lg" w="lg" type="triangle"/>
          </a:ln>
        </p:spPr>
      </p:cxnSp>
      <p:cxnSp>
        <p:nvCxnSpPr>
          <p:cNvPr id="417" name="Shape 417"/>
          <p:cNvCxnSpPr/>
          <p:nvPr/>
        </p:nvCxnSpPr>
        <p:spPr>
          <a:xfrm rot="10800000">
            <a:off x="7320299" y="4696068"/>
            <a:ext cx="1314449" cy="4762"/>
          </a:xfrm>
          <a:prstGeom prst="straightConnector1">
            <a:avLst/>
          </a:prstGeom>
          <a:noFill/>
          <a:ln cap="flat" cmpd="sng" w="76200">
            <a:solidFill>
              <a:srgbClr val="FF0000"/>
            </a:solidFill>
            <a:prstDash val="solid"/>
            <a:round/>
            <a:headEnd len="med" w="med" type="none"/>
            <a:tailEnd len="lg" w="lg" type="triangle"/>
          </a:ln>
        </p:spPr>
      </p:cxnSp>
      <p:sp>
        <p:nvSpPr>
          <p:cNvPr id="418" name="Shape 41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2" name="Shape 422"/>
        <p:cNvGrpSpPr/>
        <p:nvPr/>
      </p:nvGrpSpPr>
      <p:grpSpPr>
        <a:xfrm>
          <a:off x="0" y="0"/>
          <a:ext cx="0" cy="0"/>
          <a:chOff x="0" y="0"/>
          <a:chExt cx="0" cy="0"/>
        </a:xfrm>
      </p:grpSpPr>
      <p:sp>
        <p:nvSpPr>
          <p:cNvPr id="423" name="Shape 42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如何預防Stack Overflow(2)</a:t>
            </a:r>
          </a:p>
        </p:txBody>
      </p:sp>
      <p:sp>
        <p:nvSpPr>
          <p:cNvPr id="424" name="Shape 424"/>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避免使用不對範圍進行檢查的函式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strcpy =&gt; strncpy </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Strcpy (目的字串，來源字串)</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strncpy (目的字串，來源字串，複製長度)</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sprintf =&gt; snprintf </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strcat =&gt; strncat </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gets =&gt; fgets </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scanf =&gt; sscanf </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sscanf(buf, “%s”, input) </a:t>
            </a:r>
            <a:br>
              <a:rPr b="0" i="0" lang="zh-TW" sz="2000" u="none" cap="none" strike="noStrike">
                <a:solidFill>
                  <a:schemeClr val="dk1"/>
                </a:solidFill>
                <a:latin typeface="Trebuchet MS"/>
                <a:ea typeface="Trebuchet MS"/>
                <a:cs typeface="Trebuchet MS"/>
                <a:sym typeface="Trebuchet MS"/>
              </a:rPr>
            </a:br>
            <a:r>
              <a:rPr b="0" i="0" lang="zh-TW" sz="2000" u="none" cap="none" strike="noStrike">
                <a:solidFill>
                  <a:schemeClr val="dk1"/>
                </a:solidFill>
                <a:latin typeface="Trebuchet MS"/>
                <a:ea typeface="Trebuchet MS"/>
                <a:cs typeface="Trebuchet MS"/>
                <a:sym typeface="Trebuchet MS"/>
              </a:rPr>
              <a:t>=&gt; sscanf(buf, “%19s”, input); </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針對輸入參數進行範圍檢查</a:t>
            </a:r>
          </a:p>
        </p:txBody>
      </p:sp>
      <p:pic>
        <p:nvPicPr>
          <p:cNvPr id="425" name="Shape 425"/>
          <p:cNvPicPr preferRelativeResize="0"/>
          <p:nvPr/>
        </p:nvPicPr>
        <p:blipFill rotWithShape="1">
          <a:blip r:embed="rId3">
            <a:alphaModFix/>
          </a:blip>
          <a:srcRect b="0" l="0" r="0" t="0"/>
          <a:stretch/>
        </p:blipFill>
        <p:spPr>
          <a:xfrm>
            <a:off x="6761163" y="3400425"/>
            <a:ext cx="5430837" cy="3457574"/>
          </a:xfrm>
          <a:prstGeom prst="rect">
            <a:avLst/>
          </a:prstGeom>
          <a:noFill/>
          <a:ln>
            <a:noFill/>
          </a:ln>
        </p:spPr>
      </p:pic>
      <p:sp>
        <p:nvSpPr>
          <p:cNvPr id="426" name="Shape 426"/>
          <p:cNvSpPr/>
          <p:nvPr/>
        </p:nvSpPr>
        <p:spPr>
          <a:xfrm>
            <a:off x="7715250" y="5562600"/>
            <a:ext cx="2193925" cy="485775"/>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27" name="Shape 42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2" name="Shape 432"/>
        <p:cNvGrpSpPr/>
        <p:nvPr/>
      </p:nvGrpSpPr>
      <p:grpSpPr>
        <a:xfrm>
          <a:off x="0" y="0"/>
          <a:ext cx="0" cy="0"/>
          <a:chOff x="0" y="0"/>
          <a:chExt cx="0" cy="0"/>
        </a:xfrm>
      </p:grpSpPr>
      <p:pic>
        <p:nvPicPr>
          <p:cNvPr id="433" name="Shape 433"/>
          <p:cNvPicPr preferRelativeResize="0"/>
          <p:nvPr/>
        </p:nvPicPr>
        <p:blipFill rotWithShape="1">
          <a:blip r:embed="rId3">
            <a:alphaModFix/>
          </a:blip>
          <a:srcRect b="0" l="0" r="0" t="0"/>
          <a:stretch/>
        </p:blipFill>
        <p:spPr>
          <a:xfrm>
            <a:off x="3503712" y="2780927"/>
            <a:ext cx="5184575" cy="3785390"/>
          </a:xfrm>
          <a:prstGeom prst="rect">
            <a:avLst/>
          </a:prstGeom>
          <a:noFill/>
          <a:ln>
            <a:noFill/>
          </a:ln>
        </p:spPr>
      </p:pic>
      <p:sp>
        <p:nvSpPr>
          <p:cNvPr id="434" name="Shape 43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如何預防Stack Overflow(3)</a:t>
            </a:r>
          </a:p>
        </p:txBody>
      </p:sp>
      <p:sp>
        <p:nvSpPr>
          <p:cNvPr id="435" name="Shape 43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第一種預防措施：避免使用不對範圍進行檢查的函式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此段程式碼可確保使用者輸入字串過長也不會覆蓋到宣告以外的區塊。</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436" name="Shape 436"/>
          <p:cNvSpPr/>
          <p:nvPr/>
        </p:nvSpPr>
        <p:spPr>
          <a:xfrm>
            <a:off x="4002208" y="3573016"/>
            <a:ext cx="3533950" cy="1296143"/>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37" name="Shape 43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2" name="Shape 442"/>
        <p:cNvGrpSpPr/>
        <p:nvPr/>
      </p:nvGrpSpPr>
      <p:grpSpPr>
        <a:xfrm>
          <a:off x="0" y="0"/>
          <a:ext cx="0" cy="0"/>
          <a:chOff x="0" y="0"/>
          <a:chExt cx="0" cy="0"/>
        </a:xfrm>
      </p:grpSpPr>
      <p:pic>
        <p:nvPicPr>
          <p:cNvPr id="443" name="Shape 443"/>
          <p:cNvPicPr preferRelativeResize="0"/>
          <p:nvPr/>
        </p:nvPicPr>
        <p:blipFill rotWithShape="1">
          <a:blip r:embed="rId3">
            <a:alphaModFix/>
          </a:blip>
          <a:srcRect b="0" l="0" r="0" t="0"/>
          <a:stretch/>
        </p:blipFill>
        <p:spPr>
          <a:xfrm>
            <a:off x="2711624" y="2564903"/>
            <a:ext cx="6220747" cy="3600399"/>
          </a:xfrm>
          <a:prstGeom prst="rect">
            <a:avLst/>
          </a:prstGeom>
          <a:noFill/>
          <a:ln>
            <a:noFill/>
          </a:ln>
        </p:spPr>
      </p:pic>
      <p:sp>
        <p:nvSpPr>
          <p:cNvPr id="444" name="Shape 44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如何預防Stack Overflow(4)</a:t>
            </a:r>
          </a:p>
        </p:txBody>
      </p:sp>
      <p:sp>
        <p:nvSpPr>
          <p:cNvPr id="445" name="Shape 445"/>
          <p:cNvSpPr txBox="1"/>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第二種預防措施：針對輸入參數進行範圍檢查</a:t>
            </a:r>
          </a:p>
        </p:txBody>
      </p:sp>
      <p:sp>
        <p:nvSpPr>
          <p:cNvPr id="446" name="Shape 446"/>
          <p:cNvSpPr/>
          <p:nvPr/>
        </p:nvSpPr>
        <p:spPr>
          <a:xfrm>
            <a:off x="3221288" y="3356992"/>
            <a:ext cx="5711083" cy="582314"/>
          </a:xfrm>
          <a:prstGeom prst="rect">
            <a:avLst/>
          </a:prstGeom>
          <a:noFill/>
          <a:ln cap="flat" cmpd="sng" w="381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47" name="Shape 44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什麼是Buffer Overflow?(1)</a:t>
            </a:r>
          </a:p>
        </p:txBody>
      </p:sp>
      <p:sp>
        <p:nvSpPr>
          <p:cNvPr id="96" name="Shape 96"/>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Buffer Overflow</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顧名思義，就是使程序(Process)的記憶體區段緩衝區(Buffer)發生溢位的問題</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藉由修改宣告之外記憶體空間的一種攻擊手法</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常見成因</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程式設計有缺陷</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使用未定義長度的string或array</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使用危險的函數(例如：C語言不會自動偵測邊界，危險函數可存取到array邊界外的空間)</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駭客可以藉由特定輸入值來控制或癱瘓程式的執行，使其達到與程式設計者預期不同的結果。</a:t>
            </a:r>
          </a:p>
        </p:txBody>
      </p:sp>
      <p:sp>
        <p:nvSpPr>
          <p:cNvPr id="97" name="Shape 9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0" i="0" lang="zh-TW" sz="1200" u="none" cap="none" strike="noStrike">
                <a:solidFill>
                  <a:srgbClr val="003399"/>
                </a:solidFill>
                <a:latin typeface="Tahoma"/>
                <a:ea typeface="Tahoma"/>
                <a:cs typeface="Tahoma"/>
                <a:sym typeface="Tahoma"/>
              </a:rPr>
              <a:t>	</a:t>
            </a: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1" name="Shape 451"/>
        <p:cNvGrpSpPr/>
        <p:nvPr/>
      </p:nvGrpSpPr>
      <p:grpSpPr>
        <a:xfrm>
          <a:off x="0" y="0"/>
          <a:ext cx="0" cy="0"/>
          <a:chOff x="0" y="0"/>
          <a:chExt cx="0" cy="0"/>
        </a:xfrm>
      </p:grpSpPr>
      <p:pic>
        <p:nvPicPr>
          <p:cNvPr id="452" name="Shape 452"/>
          <p:cNvPicPr preferRelativeResize="0"/>
          <p:nvPr/>
        </p:nvPicPr>
        <p:blipFill rotWithShape="1">
          <a:blip r:embed="rId3">
            <a:alphaModFix/>
          </a:blip>
          <a:srcRect b="0" l="0" r="0" t="0"/>
          <a:stretch/>
        </p:blipFill>
        <p:spPr>
          <a:xfrm>
            <a:off x="1243213" y="2891996"/>
            <a:ext cx="9990466" cy="1761140"/>
          </a:xfrm>
          <a:prstGeom prst="rect">
            <a:avLst/>
          </a:prstGeom>
          <a:noFill/>
          <a:ln>
            <a:noFill/>
          </a:ln>
        </p:spPr>
      </p:pic>
      <p:sp>
        <p:nvSpPr>
          <p:cNvPr id="453" name="Shape 45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如何預防Stack Overflow(5)</a:t>
            </a:r>
          </a:p>
        </p:txBody>
      </p:sp>
      <p:sp>
        <p:nvSpPr>
          <p:cNvPr id="454" name="Shape 454"/>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無論採取哪一個預防措施，在修改程式碼後，即使用同樣的輸入執行程式，仍可避免攻擊。</a:t>
            </a:r>
          </a:p>
        </p:txBody>
      </p:sp>
      <p:sp>
        <p:nvSpPr>
          <p:cNvPr id="455" name="Shape 455"/>
          <p:cNvSpPr/>
          <p:nvPr/>
        </p:nvSpPr>
        <p:spPr>
          <a:xfrm>
            <a:off x="1127448" y="4044123"/>
            <a:ext cx="1584175" cy="286602"/>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56" name="Shape 45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55"/>
                                        </p:tgtEl>
                                        <p:attrNameLst>
                                          <p:attrName>style.visibility</p:attrName>
                                        </p:attrNameLst>
                                      </p:cBhvr>
                                      <p:to>
                                        <p:strVal val="visible"/>
                                      </p:to>
                                    </p:set>
                                    <p:anim calcmode="lin" valueType="num">
                                      <p:cBhvr additive="base">
                                        <p:cTn dur="500"/>
                                        <p:tgtEl>
                                          <p:spTgt spid="45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1" name="Shape 461"/>
        <p:cNvGrpSpPr/>
        <p:nvPr/>
      </p:nvGrpSpPr>
      <p:grpSpPr>
        <a:xfrm>
          <a:off x="0" y="0"/>
          <a:ext cx="0" cy="0"/>
          <a:chOff x="0" y="0"/>
          <a:chExt cx="0" cy="0"/>
        </a:xfrm>
      </p:grpSpPr>
      <p:sp>
        <p:nvSpPr>
          <p:cNvPr id="462" name="Shape 462"/>
          <p:cNvSpPr txBox="1"/>
          <p:nvPr>
            <p:ph type="title"/>
          </p:nvPr>
        </p:nvSpPr>
        <p:spPr>
          <a:xfrm>
            <a:off x="963083" y="2883281"/>
            <a:ext cx="10363200" cy="13620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a:t>
            </a:r>
          </a:p>
        </p:txBody>
      </p:sp>
      <p:sp>
        <p:nvSpPr>
          <p:cNvPr id="463" name="Shape 463"/>
          <p:cNvSpPr txBox="1"/>
          <p:nvPr>
            <p:ph idx="1" type="body"/>
          </p:nvPr>
        </p:nvSpPr>
        <p:spPr>
          <a:xfrm>
            <a:off x="963083" y="2906713"/>
            <a:ext cx="103632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rgbClr val="555DAB"/>
              </a:buClr>
              <a:buSzPct val="25000"/>
              <a:buFont typeface="Arial"/>
              <a:buNone/>
            </a:pPr>
            <a:r>
              <a:t/>
            </a:r>
            <a:endParaRPr b="0" i="0" sz="2000" u="none" cap="none" strike="noStrike">
              <a:solidFill>
                <a:schemeClr val="dk1"/>
              </a:solidFill>
              <a:latin typeface="Trebuchet MS"/>
              <a:ea typeface="Trebuchet MS"/>
              <a:cs typeface="Trebuchet MS"/>
              <a:sym typeface="Trebuchet MS"/>
            </a:endParaRPr>
          </a:p>
        </p:txBody>
      </p:sp>
      <p:sp>
        <p:nvSpPr>
          <p:cNvPr id="464" name="Shape 46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9" name="Shape 469"/>
        <p:cNvGrpSpPr/>
        <p:nvPr/>
      </p:nvGrpSpPr>
      <p:grpSpPr>
        <a:xfrm>
          <a:off x="0" y="0"/>
          <a:ext cx="0" cy="0"/>
          <a:chOff x="0" y="0"/>
          <a:chExt cx="0" cy="0"/>
        </a:xfrm>
      </p:grpSpPr>
      <p:sp>
        <p:nvSpPr>
          <p:cNvPr id="470" name="Shape 470"/>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a:t>
            </a:r>
          </a:p>
        </p:txBody>
      </p:sp>
      <p:sp>
        <p:nvSpPr>
          <p:cNvPr id="471" name="Shape 47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Array Indexing Error攻擊的形成原因</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Stack overflow以給定較長的輸入字串進行攻擊，但在C語言的程式中，string就是char陣列，其他型態的陣列一樣可能修改宣告以外的記憶體空間</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程式中使用陣列時，易被攻擊的典型情況</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使用者任意指定陣列的index(索引值)</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使用者任意修改陣列的內容</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和Stack overflow相較，此類型的攻擊較少見</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472" name="Shape 47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6" name="Shape 476"/>
        <p:cNvGrpSpPr/>
        <p:nvPr/>
      </p:nvGrpSpPr>
      <p:grpSpPr>
        <a:xfrm>
          <a:off x="0" y="0"/>
          <a:ext cx="0" cy="0"/>
          <a:chOff x="0" y="0"/>
          <a:chExt cx="0" cy="0"/>
        </a:xfrm>
      </p:grpSpPr>
      <p:sp>
        <p:nvSpPr>
          <p:cNvPr id="477" name="Shape 47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Error攻擊(1)</a:t>
            </a:r>
          </a:p>
        </p:txBody>
      </p:sp>
      <p:sp>
        <p:nvSpPr>
          <p:cNvPr id="478" name="Shape 478"/>
          <p:cNvSpPr/>
          <p:nvPr/>
        </p:nvSpPr>
        <p:spPr>
          <a:xfrm>
            <a:off x="6198492" y="1700807"/>
            <a:ext cx="5226099" cy="3206310"/>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79" name="Shape 479"/>
          <p:cNvSpPr txBox="1"/>
          <p:nvPr/>
        </p:nvSpPr>
        <p:spPr>
          <a:xfrm>
            <a:off x="7187506" y="1320800"/>
            <a:ext cx="4051300" cy="36988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可以指定學生的id，並更改其分數</a:t>
            </a:r>
          </a:p>
        </p:txBody>
      </p:sp>
      <p:sp>
        <p:nvSpPr>
          <p:cNvPr id="480" name="Shape 480"/>
          <p:cNvSpPr/>
          <p:nvPr/>
        </p:nvSpPr>
        <p:spPr>
          <a:xfrm>
            <a:off x="6198492" y="4986130"/>
            <a:ext cx="5226099" cy="1340121"/>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481" name="Shape 481"/>
          <p:cNvCxnSpPr/>
          <p:nvPr/>
        </p:nvCxnSpPr>
        <p:spPr>
          <a:xfrm>
            <a:off x="5807967" y="1484783"/>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482" name="Shape 482"/>
          <p:cNvSpPr txBox="1"/>
          <p:nvPr/>
        </p:nvSpPr>
        <p:spPr>
          <a:xfrm>
            <a:off x="661900" y="1435367"/>
            <a:ext cx="5370513" cy="435133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範例程式： AIE.c</a:t>
            </a:r>
          </a:p>
        </p:txBody>
      </p:sp>
      <p:sp>
        <p:nvSpPr>
          <p:cNvPr id="483" name="Shape 483"/>
          <p:cNvSpPr txBox="1"/>
          <p:nvPr/>
        </p:nvSpPr>
        <p:spPr>
          <a:xfrm>
            <a:off x="3287687" y="6309319"/>
            <a:ext cx="9000999"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main( )和insert( )並無呼叫hacker( )函數，若能使hacker( )內容顯現，則可表示攻擊成功</a:t>
            </a:r>
          </a:p>
        </p:txBody>
      </p:sp>
      <p:pic>
        <p:nvPicPr>
          <p:cNvPr id="484" name="Shape 484"/>
          <p:cNvPicPr preferRelativeResize="0"/>
          <p:nvPr/>
        </p:nvPicPr>
        <p:blipFill rotWithShape="1">
          <a:blip r:embed="rId3">
            <a:alphaModFix/>
          </a:blip>
          <a:srcRect b="0" l="0" r="0" t="0"/>
          <a:stretch/>
        </p:blipFill>
        <p:spPr>
          <a:xfrm>
            <a:off x="1285355" y="2571200"/>
            <a:ext cx="3810189" cy="3218212"/>
          </a:xfrm>
          <a:prstGeom prst="rect">
            <a:avLst/>
          </a:prstGeom>
          <a:noFill/>
          <a:ln>
            <a:noFill/>
          </a:ln>
        </p:spPr>
      </p:pic>
      <p:pic>
        <p:nvPicPr>
          <p:cNvPr id="485" name="Shape 485"/>
          <p:cNvPicPr preferRelativeResize="0"/>
          <p:nvPr/>
        </p:nvPicPr>
        <p:blipFill rotWithShape="1">
          <a:blip r:embed="rId4">
            <a:alphaModFix/>
          </a:blip>
          <a:srcRect b="0" l="0" r="0" t="0"/>
          <a:stretch/>
        </p:blipFill>
        <p:spPr>
          <a:xfrm>
            <a:off x="6422560" y="1855573"/>
            <a:ext cx="4713999" cy="2912539"/>
          </a:xfrm>
          <a:prstGeom prst="rect">
            <a:avLst/>
          </a:prstGeom>
          <a:noFill/>
          <a:ln>
            <a:noFill/>
          </a:ln>
        </p:spPr>
      </p:pic>
      <p:pic>
        <p:nvPicPr>
          <p:cNvPr id="486" name="Shape 486"/>
          <p:cNvPicPr preferRelativeResize="0"/>
          <p:nvPr/>
        </p:nvPicPr>
        <p:blipFill rotWithShape="1">
          <a:blip r:embed="rId5">
            <a:alphaModFix/>
          </a:blip>
          <a:srcRect b="0" l="0" r="0" t="0"/>
          <a:stretch/>
        </p:blipFill>
        <p:spPr>
          <a:xfrm>
            <a:off x="6422560" y="5085183"/>
            <a:ext cx="3185922" cy="1151668"/>
          </a:xfrm>
          <a:prstGeom prst="rect">
            <a:avLst/>
          </a:prstGeom>
          <a:noFill/>
          <a:ln>
            <a:noFill/>
          </a:ln>
        </p:spPr>
      </p:pic>
      <p:sp>
        <p:nvSpPr>
          <p:cNvPr id="487" name="Shape 48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2" name="Shape 492"/>
        <p:cNvGrpSpPr/>
        <p:nvPr/>
      </p:nvGrpSpPr>
      <p:grpSpPr>
        <a:xfrm>
          <a:off x="0" y="0"/>
          <a:ext cx="0" cy="0"/>
          <a:chOff x="0" y="0"/>
          <a:chExt cx="0" cy="0"/>
        </a:xfrm>
      </p:grpSpPr>
      <p:sp>
        <p:nvSpPr>
          <p:cNvPr id="493" name="Shape 49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Error攻擊(2)</a:t>
            </a:r>
          </a:p>
        </p:txBody>
      </p:sp>
      <p:sp>
        <p:nvSpPr>
          <p:cNvPr id="494" name="Shape 494"/>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以GCC編譯AIE.c，產生AIE.o ，並將AIE.o載入GDB	</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12687" lvl="1" marL="457188" marR="0" rtl="0" algn="l">
              <a:spcBef>
                <a:spcPts val="480"/>
              </a:spcBef>
              <a:spcAft>
                <a:spcPts val="0"/>
              </a:spcAft>
              <a:buClr>
                <a:srgbClr val="555DAB"/>
              </a:buClr>
              <a:buSzPct val="25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在GDB中正常執行AIE.o</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將id為37的學生之成績改為99</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pic>
        <p:nvPicPr>
          <p:cNvPr id="495" name="Shape 495"/>
          <p:cNvPicPr preferRelativeResize="0"/>
          <p:nvPr/>
        </p:nvPicPr>
        <p:blipFill rotWithShape="1">
          <a:blip r:embed="rId3">
            <a:alphaModFix/>
          </a:blip>
          <a:srcRect b="0" l="0" r="0" t="0"/>
          <a:stretch/>
        </p:blipFill>
        <p:spPr>
          <a:xfrm>
            <a:off x="1343471" y="2204864"/>
            <a:ext cx="10731225" cy="1058218"/>
          </a:xfrm>
          <a:prstGeom prst="rect">
            <a:avLst/>
          </a:prstGeom>
          <a:noFill/>
          <a:ln>
            <a:noFill/>
          </a:ln>
        </p:spPr>
      </p:pic>
      <p:pic>
        <p:nvPicPr>
          <p:cNvPr id="496" name="Shape 496"/>
          <p:cNvPicPr preferRelativeResize="0"/>
          <p:nvPr/>
        </p:nvPicPr>
        <p:blipFill rotWithShape="1">
          <a:blip r:embed="rId4">
            <a:alphaModFix/>
          </a:blip>
          <a:srcRect b="0" l="0" r="0" t="0"/>
          <a:stretch/>
        </p:blipFill>
        <p:spPr>
          <a:xfrm>
            <a:off x="1847526" y="4509119"/>
            <a:ext cx="9886101" cy="1847230"/>
          </a:xfrm>
          <a:prstGeom prst="rect">
            <a:avLst/>
          </a:prstGeom>
          <a:noFill/>
          <a:ln>
            <a:noFill/>
          </a:ln>
        </p:spPr>
      </p:pic>
      <p:sp>
        <p:nvSpPr>
          <p:cNvPr id="497" name="Shape 497"/>
          <p:cNvSpPr/>
          <p:nvPr/>
        </p:nvSpPr>
        <p:spPr>
          <a:xfrm>
            <a:off x="1775519" y="5733255"/>
            <a:ext cx="1368151" cy="322734"/>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98" name="Shape 498"/>
          <p:cNvSpPr txBox="1"/>
          <p:nvPr/>
        </p:nvSpPr>
        <p:spPr>
          <a:xfrm>
            <a:off x="3287687" y="5631630"/>
            <a:ext cx="5183505"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程式正常執行</a:t>
            </a:r>
          </a:p>
        </p:txBody>
      </p:sp>
      <p:sp>
        <p:nvSpPr>
          <p:cNvPr id="499" name="Shape 49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4" name="Shape 504"/>
        <p:cNvGrpSpPr/>
        <p:nvPr/>
      </p:nvGrpSpPr>
      <p:grpSpPr>
        <a:xfrm>
          <a:off x="0" y="0"/>
          <a:ext cx="0" cy="0"/>
          <a:chOff x="0" y="0"/>
          <a:chExt cx="0" cy="0"/>
        </a:xfrm>
      </p:grpSpPr>
      <p:sp>
        <p:nvSpPr>
          <p:cNvPr id="505" name="Shape 505"/>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Error攻擊(3)</a:t>
            </a:r>
          </a:p>
        </p:txBody>
      </p:sp>
      <p:graphicFrame>
        <p:nvGraphicFramePr>
          <p:cNvPr id="506" name="Shape 506"/>
          <p:cNvGraphicFramePr/>
          <p:nvPr/>
        </p:nvGraphicFramePr>
        <p:xfrm>
          <a:off x="407367" y="1520537"/>
          <a:ext cx="3000000" cy="3000000"/>
        </p:xfrm>
        <a:graphic>
          <a:graphicData uri="http://schemas.openxmlformats.org/drawingml/2006/table">
            <a:tbl>
              <a:tblPr>
                <a:noFill/>
                <a:tableStyleId>{19C98B1D-524F-4916-9E73-F3BB453CDA0C}</a:tableStyleId>
              </a:tblPr>
              <a:tblGrid>
                <a:gridCol w="2170050"/>
                <a:gridCol w="3374550"/>
              </a:tblGrid>
              <a:tr h="451575">
                <a:tc>
                  <a:txBody>
                    <a:bodyPr>
                      <a:noAutofit/>
                    </a:bodyPr>
                    <a:lstStyle/>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Text</a:t>
                      </a: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55125">
                <a:tc rowSpan="2">
                  <a:txBody>
                    <a:bodyPr>
                      <a:noAutofit/>
                    </a:bodyPr>
                    <a:lstStyle/>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Initialized Data</a:t>
                      </a:r>
                    </a:p>
                    <a:p>
                      <a:pPr indent="0" lvl="0" marL="0" marR="0" rtl="0" algn="r">
                        <a:lnSpc>
                          <a:spcPct val="100000"/>
                        </a:lnSpc>
                        <a:spcBef>
                          <a:spcPts val="0"/>
                        </a:spcBef>
                        <a:spcAft>
                          <a:spcPts val="0"/>
                        </a:spcAft>
                        <a:buClr>
                          <a:schemeClr val="dk1"/>
                        </a:buClr>
                        <a:buSzPct val="25000"/>
                        <a:buFont typeface="Trebuchet MS"/>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BSS</a:t>
                      </a: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 …………………………</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29975">
                <a:tc vMerge="1"/>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s[0] s[1] s[2] …………...</a:t>
                      </a:r>
                    </a:p>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………………….s[1023]</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443425">
                <a:tc>
                  <a:txBody>
                    <a:bodyPr>
                      <a:noAutofit/>
                    </a:bodyPr>
                    <a:lstStyle/>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Heap</a:t>
                      </a: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820850">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800" u="none" cap="none" strike="noStrike">
                        <a:solidFill>
                          <a:schemeClr val="dk1"/>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557825">
                <a:tc rowSpan="2">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Stack of insert( )</a:t>
                      </a:r>
                    </a:p>
                    <a:p>
                      <a:pPr indent="0" lvl="0" marL="0" marR="0" rtl="0" algn="r">
                        <a:lnSpc>
                          <a:spcPct val="100000"/>
                        </a:lnSpc>
                        <a:spcBef>
                          <a:spcPts val="0"/>
                        </a:spcBef>
                        <a:spcAft>
                          <a:spcPts val="0"/>
                        </a:spcAft>
                        <a:buClr>
                          <a:schemeClr val="dk1"/>
                        </a:buClr>
                        <a:buSzPct val="25000"/>
                        <a:buFont typeface="Trebuchet MS"/>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16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Stack of main( )</a:t>
                      </a: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000" u="none" cap="none" strike="noStrike">
                          <a:solidFill>
                            <a:schemeClr val="dk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dk1"/>
                        </a:buClr>
                        <a:buSzPct val="25000"/>
                        <a:buFont typeface="Times New Roman"/>
                        <a:buNone/>
                      </a:pPr>
                      <a:r>
                        <a:rPr b="0" i="0" lang="zh-TW" sz="2000" u="none" cap="none" strike="noStrike">
                          <a:solidFill>
                            <a:schemeClr val="dk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dk1"/>
                        </a:buClr>
                        <a:buSzPct val="25000"/>
                        <a:buFont typeface="Times New Roman"/>
                        <a:buNone/>
                      </a:pPr>
                      <a:r>
                        <a:rPr b="0" i="0" lang="zh-TW" sz="2000" u="none" cap="none" strike="noStrike">
                          <a:solidFill>
                            <a:schemeClr val="dk1"/>
                          </a:solidFill>
                          <a:latin typeface="Times New Roman"/>
                          <a:ea typeface="Times New Roman"/>
                          <a:cs typeface="Times New Roman"/>
                          <a:sym typeface="Times New Roman"/>
                        </a:rPr>
                        <a:t>………………</a:t>
                      </a:r>
                      <a:r>
                        <a:rPr b="0" i="0" lang="zh-TW" sz="2200" u="none" cap="none" strike="noStrike">
                          <a:solidFill>
                            <a:schemeClr val="dk1"/>
                          </a:solidFill>
                          <a:latin typeface="Times New Roman"/>
                          <a:ea typeface="Times New Roman"/>
                          <a:cs typeface="Times New Roman"/>
                          <a:sym typeface="Times New Roman"/>
                        </a:rPr>
                        <a:t> return address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6275">
                <a:tc vMerge="1"/>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507" name="Shape 507"/>
          <p:cNvSpPr txBox="1"/>
          <p:nvPr/>
        </p:nvSpPr>
        <p:spPr>
          <a:xfrm>
            <a:off x="1343471" y="1268759"/>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Low address</a:t>
            </a:r>
          </a:p>
        </p:txBody>
      </p:sp>
      <p:sp>
        <p:nvSpPr>
          <p:cNvPr id="508" name="Shape 508"/>
          <p:cNvSpPr txBox="1"/>
          <p:nvPr/>
        </p:nvSpPr>
        <p:spPr>
          <a:xfrm>
            <a:off x="1271463" y="6608385"/>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High address</a:t>
            </a:r>
          </a:p>
        </p:txBody>
      </p:sp>
      <p:cxnSp>
        <p:nvCxnSpPr>
          <p:cNvPr id="509" name="Shape 509"/>
          <p:cNvCxnSpPr/>
          <p:nvPr/>
        </p:nvCxnSpPr>
        <p:spPr>
          <a:xfrm>
            <a:off x="4151783" y="3717032"/>
            <a:ext cx="0" cy="288032"/>
          </a:xfrm>
          <a:prstGeom prst="straightConnector1">
            <a:avLst/>
          </a:prstGeom>
          <a:solidFill>
            <a:schemeClr val="accent1"/>
          </a:solidFill>
          <a:ln cap="flat" cmpd="sng" w="38100">
            <a:solidFill>
              <a:schemeClr val="dk1"/>
            </a:solidFill>
            <a:prstDash val="solid"/>
            <a:round/>
            <a:headEnd len="med" w="med" type="none"/>
            <a:tailEnd len="lg" w="lg" type="stealth"/>
          </a:ln>
        </p:spPr>
      </p:cxnSp>
      <p:cxnSp>
        <p:nvCxnSpPr>
          <p:cNvPr id="510" name="Shape 510"/>
          <p:cNvCxnSpPr/>
          <p:nvPr/>
        </p:nvCxnSpPr>
        <p:spPr>
          <a:xfrm rot="10800000">
            <a:off x="4151783" y="4221087"/>
            <a:ext cx="0" cy="288032"/>
          </a:xfrm>
          <a:prstGeom prst="straightConnector1">
            <a:avLst/>
          </a:prstGeom>
          <a:solidFill>
            <a:schemeClr val="accent1"/>
          </a:solidFill>
          <a:ln cap="flat" cmpd="sng" w="38100">
            <a:solidFill>
              <a:schemeClr val="dk1"/>
            </a:solidFill>
            <a:prstDash val="solid"/>
            <a:round/>
            <a:headEnd len="med" w="med" type="none"/>
            <a:tailEnd len="lg" w="lg" type="stealth"/>
          </a:ln>
        </p:spPr>
      </p:cxnSp>
      <p:sp>
        <p:nvSpPr>
          <p:cNvPr id="511" name="Shape 511"/>
          <p:cNvSpPr txBox="1"/>
          <p:nvPr/>
        </p:nvSpPr>
        <p:spPr>
          <a:xfrm>
            <a:off x="7392143" y="1268759"/>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Low address</a:t>
            </a:r>
          </a:p>
        </p:txBody>
      </p:sp>
      <p:sp>
        <p:nvSpPr>
          <p:cNvPr id="512" name="Shape 512"/>
          <p:cNvSpPr txBox="1"/>
          <p:nvPr/>
        </p:nvSpPr>
        <p:spPr>
          <a:xfrm>
            <a:off x="7320135" y="6536376"/>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High address</a:t>
            </a:r>
          </a:p>
        </p:txBody>
      </p:sp>
      <p:graphicFrame>
        <p:nvGraphicFramePr>
          <p:cNvPr id="513" name="Shape 513"/>
          <p:cNvGraphicFramePr/>
          <p:nvPr/>
        </p:nvGraphicFramePr>
        <p:xfrm>
          <a:off x="6456039" y="1520537"/>
          <a:ext cx="3000000" cy="3000000"/>
        </p:xfrm>
        <a:graphic>
          <a:graphicData uri="http://schemas.openxmlformats.org/drawingml/2006/table">
            <a:tbl>
              <a:tblPr>
                <a:noFill/>
                <a:tableStyleId>{19C98B1D-524F-4916-9E73-F3BB453CDA0C}</a:tableStyleId>
              </a:tblPr>
              <a:tblGrid>
                <a:gridCol w="2170050"/>
                <a:gridCol w="3374550"/>
              </a:tblGrid>
              <a:tr h="451575">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04800">
                <a:tc rowSpan="2">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603850">
                <a:tc vMerge="1"/>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s[0] s[1] s[2] …………...</a:t>
                      </a:r>
                    </a:p>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………………….s[1023]</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443425">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lt1"/>
                        </a:buClr>
                        <a:buSzPct val="25000"/>
                        <a:buFont typeface="Times New Roman"/>
                        <a:buNone/>
                      </a:pPr>
                      <a:r>
                        <a:rPr b="0" i="0" lang="zh-TW" sz="2400" u="none" cap="none" strike="noStrike">
                          <a:solidFill>
                            <a:schemeClr val="lt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820850">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800" u="none" cap="none" strike="noStrike">
                        <a:solidFill>
                          <a:schemeClr val="dk1"/>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557825">
                <a:tc rowSpan="2">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lt1"/>
                        </a:buClr>
                        <a:buSzPct val="25000"/>
                        <a:buFont typeface="Times New Roman"/>
                        <a:buNone/>
                      </a:pPr>
                      <a:r>
                        <a:rPr b="0" i="0" lang="zh-TW" sz="2000" u="none" cap="none" strike="noStrike">
                          <a:solidFill>
                            <a:schemeClr val="lt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lt1"/>
                        </a:buClr>
                        <a:buSzPct val="25000"/>
                        <a:buFont typeface="Times New Roman"/>
                        <a:buNone/>
                      </a:pPr>
                      <a:r>
                        <a:rPr b="0" i="0" lang="zh-TW" sz="2000" u="none" cap="none" strike="noStrike">
                          <a:solidFill>
                            <a:schemeClr val="lt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lt1"/>
                        </a:buClr>
                        <a:buSzPct val="25000"/>
                        <a:buFont typeface="Times New Roman"/>
                        <a:buNone/>
                      </a:pPr>
                      <a:r>
                        <a:rPr b="0" i="0" lang="zh-TW" sz="2400" u="none" cap="none" strike="noStrike">
                          <a:solidFill>
                            <a:schemeClr val="lt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6275">
                <a:tc vMerge="1"/>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514" name="Shape 514"/>
          <p:cNvSpPr txBox="1"/>
          <p:nvPr/>
        </p:nvSpPr>
        <p:spPr>
          <a:xfrm>
            <a:off x="8696232" y="3323307"/>
            <a:ext cx="3304422" cy="2769988"/>
          </a:xfrm>
          <a:prstGeom prst="rect">
            <a:avLst/>
          </a:prstGeom>
          <a:noFill/>
          <a:ln>
            <a:noFill/>
          </a:ln>
        </p:spPr>
        <p:txBody>
          <a:bodyPr anchorCtr="0" anchor="t" bIns="0" lIns="0" rIns="0" tIns="0">
            <a:noAutofit/>
          </a:bodyPr>
          <a:lstStyle/>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s[1024] s[1025]…………</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 ………………………… …………………………………………………… </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……………s[?]</a:t>
            </a:r>
          </a:p>
          <a:p>
            <a:pPr indent="0" lvl="0" marL="0" marR="0" rtl="0" algn="l">
              <a:spcBef>
                <a:spcPts val="0"/>
              </a:spcBef>
              <a:spcAft>
                <a:spcPts val="0"/>
              </a:spcAft>
              <a:buNone/>
            </a:pPr>
            <a:r>
              <a:t/>
            </a:r>
            <a:endParaRPr b="1" sz="1200">
              <a:solidFill>
                <a:srgbClr val="0070C0"/>
              </a:solidFill>
              <a:latin typeface="Arial"/>
              <a:ea typeface="Arial"/>
              <a:cs typeface="Arial"/>
              <a:sym typeface="Arial"/>
            </a:endParaRPr>
          </a:p>
        </p:txBody>
      </p:sp>
      <p:grpSp>
        <p:nvGrpSpPr>
          <p:cNvPr id="515" name="Shape 515"/>
          <p:cNvGrpSpPr/>
          <p:nvPr/>
        </p:nvGrpSpPr>
        <p:grpSpPr>
          <a:xfrm>
            <a:off x="4157087" y="2649685"/>
            <a:ext cx="4243168" cy="3299593"/>
            <a:chOff x="4157087" y="2505669"/>
            <a:chExt cx="4243168" cy="3299593"/>
          </a:xfrm>
        </p:grpSpPr>
        <p:sp>
          <p:nvSpPr>
            <p:cNvPr id="516" name="Shape 516"/>
            <p:cNvSpPr/>
            <p:nvPr/>
          </p:nvSpPr>
          <p:spPr>
            <a:xfrm>
              <a:off x="4157087" y="5400487"/>
              <a:ext cx="1780453" cy="404776"/>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7" name="Shape 517"/>
            <p:cNvSpPr txBox="1"/>
            <p:nvPr/>
          </p:nvSpPr>
          <p:spPr>
            <a:xfrm>
              <a:off x="6023992" y="2505669"/>
              <a:ext cx="2376263" cy="923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insert()用來回到main()的return address</a:t>
              </a:r>
            </a:p>
          </p:txBody>
        </p:sp>
        <p:cxnSp>
          <p:nvCxnSpPr>
            <p:cNvPr id="518" name="Shape 518"/>
            <p:cNvCxnSpPr/>
            <p:nvPr/>
          </p:nvCxnSpPr>
          <p:spPr>
            <a:xfrm flipH="1">
              <a:off x="5760322" y="3356992"/>
              <a:ext cx="572434" cy="2090823"/>
            </a:xfrm>
            <a:prstGeom prst="straightConnector1">
              <a:avLst/>
            </a:prstGeom>
            <a:solidFill>
              <a:schemeClr val="accent1"/>
            </a:solidFill>
            <a:ln cap="flat" cmpd="sng" w="25400">
              <a:solidFill>
                <a:srgbClr val="FF0000"/>
              </a:solidFill>
              <a:prstDash val="solid"/>
              <a:round/>
              <a:headEnd len="med" w="med" type="none"/>
              <a:tailEnd len="lg" w="lg" type="stealth"/>
            </a:ln>
          </p:spPr>
        </p:cxnSp>
      </p:grpSp>
      <p:grpSp>
        <p:nvGrpSpPr>
          <p:cNvPr id="519" name="Shape 519"/>
          <p:cNvGrpSpPr/>
          <p:nvPr/>
        </p:nvGrpSpPr>
        <p:grpSpPr>
          <a:xfrm>
            <a:off x="6168007" y="5264698"/>
            <a:ext cx="5832648" cy="1200329"/>
            <a:chOff x="6168007" y="5264698"/>
            <a:chExt cx="5832648" cy="1200329"/>
          </a:xfrm>
        </p:grpSpPr>
        <p:sp>
          <p:nvSpPr>
            <p:cNvPr id="520" name="Shape 520"/>
            <p:cNvSpPr/>
            <p:nvPr/>
          </p:nvSpPr>
          <p:spPr>
            <a:xfrm>
              <a:off x="10166953" y="5544503"/>
              <a:ext cx="1833702" cy="404776"/>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521" name="Shape 521"/>
            <p:cNvCxnSpPr>
              <a:endCxn id="520" idx="1"/>
            </p:cNvCxnSpPr>
            <p:nvPr/>
          </p:nvCxnSpPr>
          <p:spPr>
            <a:xfrm>
              <a:off x="8432653" y="5726791"/>
              <a:ext cx="1734300" cy="20100"/>
            </a:xfrm>
            <a:prstGeom prst="straightConnector1">
              <a:avLst/>
            </a:prstGeom>
            <a:solidFill>
              <a:schemeClr val="accent1"/>
            </a:solidFill>
            <a:ln cap="flat" cmpd="sng" w="25400">
              <a:solidFill>
                <a:srgbClr val="FF0000"/>
              </a:solidFill>
              <a:prstDash val="solid"/>
              <a:round/>
              <a:headEnd len="med" w="med" type="none"/>
              <a:tailEnd len="lg" w="lg" type="stealth"/>
            </a:ln>
          </p:spPr>
        </p:cxnSp>
        <p:sp>
          <p:nvSpPr>
            <p:cNvPr id="522" name="Shape 522"/>
            <p:cNvSpPr txBox="1"/>
            <p:nvPr/>
          </p:nvSpPr>
          <p:spPr>
            <a:xfrm>
              <a:off x="6168007" y="5264698"/>
              <a:ext cx="2376263" cy="120032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在s[?]填入hacker()的起始位址，即可使insert()結束時跳到hacker()</a:t>
              </a:r>
            </a:p>
          </p:txBody>
        </p:sp>
      </p:grpSp>
      <p:sp>
        <p:nvSpPr>
          <p:cNvPr id="523" name="Shape 52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524" name="Shape 524"/>
          <p:cNvGrpSpPr/>
          <p:nvPr/>
        </p:nvGrpSpPr>
        <p:grpSpPr>
          <a:xfrm>
            <a:off x="6816079" y="1835767"/>
            <a:ext cx="2448273" cy="1064115"/>
            <a:chOff x="6663679" y="5231835"/>
            <a:chExt cx="2448273" cy="1064115"/>
          </a:xfrm>
        </p:grpSpPr>
        <p:sp>
          <p:nvSpPr>
            <p:cNvPr id="525" name="Shape 525"/>
            <p:cNvSpPr/>
            <p:nvPr/>
          </p:nvSpPr>
          <p:spPr>
            <a:xfrm>
              <a:off x="8513839" y="5891175"/>
              <a:ext cx="598114" cy="404776"/>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526" name="Shape 526"/>
            <p:cNvCxnSpPr/>
            <p:nvPr/>
          </p:nvCxnSpPr>
          <p:spPr>
            <a:xfrm>
              <a:off x="8139843" y="5572466"/>
              <a:ext cx="324035" cy="332997"/>
            </a:xfrm>
            <a:prstGeom prst="straightConnector1">
              <a:avLst/>
            </a:prstGeom>
            <a:solidFill>
              <a:schemeClr val="accent1"/>
            </a:solidFill>
            <a:ln cap="flat" cmpd="sng" w="25400">
              <a:solidFill>
                <a:srgbClr val="FF0000"/>
              </a:solidFill>
              <a:prstDash val="solid"/>
              <a:round/>
              <a:headEnd len="med" w="med" type="none"/>
              <a:tailEnd len="lg" w="lg" type="stealth"/>
            </a:ln>
          </p:spPr>
        </p:cxnSp>
        <p:sp>
          <p:nvSpPr>
            <p:cNvPr id="527" name="Shape 527"/>
            <p:cNvSpPr txBox="1"/>
            <p:nvPr/>
          </p:nvSpPr>
          <p:spPr>
            <a:xfrm>
              <a:off x="6663679" y="5231835"/>
              <a:ext cx="2376263"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s[ ]的初始位址</a:t>
              </a:r>
            </a:p>
          </p:txBody>
        </p:sp>
      </p:gr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2" name="Shape 532"/>
        <p:cNvGrpSpPr/>
        <p:nvPr/>
      </p:nvGrpSpPr>
      <p:grpSpPr>
        <a:xfrm>
          <a:off x="0" y="0"/>
          <a:ext cx="0" cy="0"/>
          <a:chOff x="0" y="0"/>
          <a:chExt cx="0" cy="0"/>
        </a:xfrm>
      </p:grpSpPr>
      <p:sp>
        <p:nvSpPr>
          <p:cNvPr id="533" name="Shape 53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Error攻擊(4)</a:t>
            </a:r>
          </a:p>
        </p:txBody>
      </p:sp>
      <p:sp>
        <p:nvSpPr>
          <p:cNvPr id="534" name="Shape 534"/>
          <p:cNvSpPr txBox="1"/>
          <p:nvPr/>
        </p:nvSpPr>
        <p:spPr>
          <a:xfrm>
            <a:off x="7392143" y="1268759"/>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Low address</a:t>
            </a:r>
          </a:p>
        </p:txBody>
      </p:sp>
      <p:sp>
        <p:nvSpPr>
          <p:cNvPr id="535" name="Shape 535"/>
          <p:cNvSpPr txBox="1"/>
          <p:nvPr/>
        </p:nvSpPr>
        <p:spPr>
          <a:xfrm>
            <a:off x="7320135" y="6536376"/>
            <a:ext cx="1224135" cy="27699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200">
                <a:solidFill>
                  <a:schemeClr val="dk1"/>
                </a:solidFill>
                <a:latin typeface="Arial"/>
                <a:ea typeface="Arial"/>
                <a:cs typeface="Arial"/>
                <a:sym typeface="Arial"/>
              </a:rPr>
              <a:t>High address</a:t>
            </a:r>
          </a:p>
        </p:txBody>
      </p:sp>
      <p:graphicFrame>
        <p:nvGraphicFramePr>
          <p:cNvPr id="536" name="Shape 536"/>
          <p:cNvGraphicFramePr/>
          <p:nvPr/>
        </p:nvGraphicFramePr>
        <p:xfrm>
          <a:off x="6456039" y="1520537"/>
          <a:ext cx="3000000" cy="3000000"/>
        </p:xfrm>
        <a:graphic>
          <a:graphicData uri="http://schemas.openxmlformats.org/drawingml/2006/table">
            <a:tbl>
              <a:tblPr>
                <a:noFill/>
                <a:tableStyleId>{19C98B1D-524F-4916-9E73-F3BB453CDA0C}</a:tableStyleId>
              </a:tblPr>
              <a:tblGrid>
                <a:gridCol w="2170050"/>
                <a:gridCol w="3374550"/>
              </a:tblGrid>
              <a:tr h="451575">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304800">
                <a:tc rowSpan="2">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603850">
                <a:tc vMerge="1"/>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s[0] s[1] s[2] …………...</a:t>
                      </a:r>
                    </a:p>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………………….s[1023]</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443425">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lt1"/>
                        </a:buClr>
                        <a:buSzPct val="25000"/>
                        <a:buFont typeface="Times New Roman"/>
                        <a:buNone/>
                      </a:pPr>
                      <a:r>
                        <a:rPr b="0" i="0" lang="zh-TW" sz="2400" u="none" cap="none" strike="noStrike">
                          <a:solidFill>
                            <a:schemeClr val="lt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820850">
                <a:tc>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1800" u="none" cap="none" strike="noStrike">
                        <a:solidFill>
                          <a:srgbClr val="000000"/>
                        </a:solidFill>
                        <a:latin typeface="Calibri"/>
                        <a:ea typeface="Calibri"/>
                        <a:cs typeface="Calibri"/>
                        <a:sym typeface="Calibri"/>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ctr">
                        <a:lnSpc>
                          <a:spcPct val="100000"/>
                        </a:lnSpc>
                        <a:spcBef>
                          <a:spcPts val="0"/>
                        </a:spcBef>
                        <a:spcAft>
                          <a:spcPts val="0"/>
                        </a:spcAft>
                        <a:buClr>
                          <a:schemeClr val="dk1"/>
                        </a:buClr>
                        <a:buSzPct val="25000"/>
                        <a:buFont typeface="Trebuchet MS"/>
                        <a:buNone/>
                      </a:pPr>
                      <a:r>
                        <a:t/>
                      </a:r>
                      <a:endParaRPr b="0" i="0" sz="2800" u="none" cap="none" strike="noStrike">
                        <a:solidFill>
                          <a:schemeClr val="dk1"/>
                        </a:solidFill>
                        <a:latin typeface="Calibri"/>
                        <a:ea typeface="Calibri"/>
                        <a:cs typeface="Calibri"/>
                        <a:sym typeface="Calibri"/>
                      </a:endParaRP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1557825">
                <a:tc rowSpan="2">
                  <a:txBody>
                    <a:bodyPr>
                      <a:noAutofit/>
                    </a:bodyPr>
                    <a:lstStyle/>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chemeClr val="dk1"/>
                        </a:buClr>
                        <a:buSzPct val="25000"/>
                        <a:buFont typeface="Trebuchet MS"/>
                        <a:buNone/>
                      </a:pPr>
                      <a:r>
                        <a:t/>
                      </a:r>
                      <a:endParaRPr b="0" i="0" sz="2400" u="none" cap="none" strike="noStrike">
                        <a:solidFill>
                          <a:schemeClr val="dk1"/>
                        </a:solidFill>
                        <a:latin typeface="Times New Roman"/>
                        <a:ea typeface="Times New Roman"/>
                        <a:cs typeface="Times New Roman"/>
                        <a:sym typeface="Times New Roman"/>
                      </a:endParaRPr>
                    </a:p>
                  </a:txBody>
                  <a:tcPr marT="45725" marB="45725" marR="91450" marL="91450">
                    <a:lnL cap="flat" cmpd="sng" w="9525">
                      <a:solidFill>
                        <a:srgbClr val="000000">
                          <a:alpha val="0"/>
                        </a:srgbClr>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lt1"/>
                        </a:buClr>
                        <a:buSzPct val="25000"/>
                        <a:buFont typeface="Times New Roman"/>
                        <a:buNone/>
                      </a:pPr>
                      <a:r>
                        <a:rPr b="0" i="0" lang="zh-TW" sz="2000" u="none" cap="none" strike="noStrike">
                          <a:solidFill>
                            <a:schemeClr val="lt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lt1"/>
                        </a:buClr>
                        <a:buSzPct val="25000"/>
                        <a:buFont typeface="Times New Roman"/>
                        <a:buNone/>
                      </a:pPr>
                      <a:r>
                        <a:rPr b="0" i="0" lang="zh-TW" sz="2000" u="none" cap="none" strike="noStrike">
                          <a:solidFill>
                            <a:schemeClr val="lt1"/>
                          </a:solidFill>
                          <a:latin typeface="Times New Roman"/>
                          <a:ea typeface="Times New Roman"/>
                          <a:cs typeface="Times New Roman"/>
                          <a:sym typeface="Times New Roman"/>
                        </a:rPr>
                        <a:t>…………………………</a:t>
                      </a:r>
                    </a:p>
                    <a:p>
                      <a:pPr indent="0" lvl="0" marL="0" marR="0" rtl="0" algn="l">
                        <a:lnSpc>
                          <a:spcPct val="100000"/>
                        </a:lnSpc>
                        <a:spcBef>
                          <a:spcPts val="0"/>
                        </a:spcBef>
                        <a:spcAft>
                          <a:spcPts val="0"/>
                        </a:spcAft>
                        <a:buClr>
                          <a:schemeClr val="lt1"/>
                        </a:buClr>
                        <a:buSzPct val="25000"/>
                        <a:buFont typeface="Times New Roman"/>
                        <a:buNone/>
                      </a:pPr>
                      <a:r>
                        <a:rPr b="0" i="0" lang="zh-TW" sz="2400" u="none" cap="none" strike="noStrike">
                          <a:solidFill>
                            <a:schemeClr val="lt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r h="536275">
                <a:tc vMerge="1"/>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tcPr>
                </a:tc>
              </a:tr>
            </a:tbl>
          </a:graphicData>
        </a:graphic>
      </p:graphicFrame>
      <p:sp>
        <p:nvSpPr>
          <p:cNvPr id="537" name="Shape 537"/>
          <p:cNvSpPr txBox="1"/>
          <p:nvPr/>
        </p:nvSpPr>
        <p:spPr>
          <a:xfrm>
            <a:off x="8696232" y="3323307"/>
            <a:ext cx="3304422" cy="2769988"/>
          </a:xfrm>
          <a:prstGeom prst="rect">
            <a:avLst/>
          </a:prstGeom>
          <a:noFill/>
          <a:ln>
            <a:noFill/>
          </a:ln>
        </p:spPr>
        <p:txBody>
          <a:bodyPr anchorCtr="0" anchor="t" bIns="0" lIns="0" rIns="0" tIns="0">
            <a:noAutofit/>
          </a:bodyPr>
          <a:lstStyle/>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s[1024] s[1025]…………</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 ………………………… …………………………………………………… </a:t>
            </a:r>
          </a:p>
          <a:p>
            <a:pPr indent="0" lvl="0" marL="0" marR="0" rtl="0" algn="l">
              <a:spcBef>
                <a:spcPts val="0"/>
              </a:spcBef>
              <a:spcAft>
                <a:spcPts val="0"/>
              </a:spcAft>
              <a:buSzPct val="25000"/>
              <a:buNone/>
            </a:pPr>
            <a:r>
              <a:rPr lang="zh-TW" sz="2400">
                <a:solidFill>
                  <a:srgbClr val="0070C0"/>
                </a:solidFill>
                <a:latin typeface="Times New Roman"/>
                <a:ea typeface="Times New Roman"/>
                <a:cs typeface="Times New Roman"/>
                <a:sym typeface="Times New Roman"/>
              </a:rPr>
              <a:t>……………s[?]</a:t>
            </a:r>
          </a:p>
          <a:p>
            <a:pPr indent="0" lvl="0" marL="0" marR="0" rtl="0" algn="l">
              <a:spcBef>
                <a:spcPts val="0"/>
              </a:spcBef>
              <a:spcAft>
                <a:spcPts val="0"/>
              </a:spcAft>
              <a:buNone/>
            </a:pPr>
            <a:r>
              <a:t/>
            </a:r>
            <a:endParaRPr b="1" sz="1200">
              <a:solidFill>
                <a:srgbClr val="0070C0"/>
              </a:solidFill>
              <a:latin typeface="Arial"/>
              <a:ea typeface="Arial"/>
              <a:cs typeface="Arial"/>
              <a:sym typeface="Arial"/>
            </a:endParaRPr>
          </a:p>
        </p:txBody>
      </p:sp>
      <p:sp>
        <p:nvSpPr>
          <p:cNvPr id="538" name="Shape 53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grpSp>
        <p:nvGrpSpPr>
          <p:cNvPr id="539" name="Shape 539"/>
          <p:cNvGrpSpPr/>
          <p:nvPr/>
        </p:nvGrpSpPr>
        <p:grpSpPr>
          <a:xfrm>
            <a:off x="6816079" y="1835767"/>
            <a:ext cx="2448273" cy="1064115"/>
            <a:chOff x="6663679" y="5231835"/>
            <a:chExt cx="2448273" cy="1064115"/>
          </a:xfrm>
        </p:grpSpPr>
        <p:sp>
          <p:nvSpPr>
            <p:cNvPr id="540" name="Shape 540"/>
            <p:cNvSpPr/>
            <p:nvPr/>
          </p:nvSpPr>
          <p:spPr>
            <a:xfrm>
              <a:off x="8513839" y="5891175"/>
              <a:ext cx="598114" cy="404776"/>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541" name="Shape 541"/>
            <p:cNvCxnSpPr/>
            <p:nvPr/>
          </p:nvCxnSpPr>
          <p:spPr>
            <a:xfrm>
              <a:off x="8139843" y="5572466"/>
              <a:ext cx="324035" cy="332997"/>
            </a:xfrm>
            <a:prstGeom prst="straightConnector1">
              <a:avLst/>
            </a:prstGeom>
            <a:solidFill>
              <a:schemeClr val="accent1"/>
            </a:solidFill>
            <a:ln cap="flat" cmpd="sng" w="25400">
              <a:solidFill>
                <a:srgbClr val="FF0000"/>
              </a:solidFill>
              <a:prstDash val="solid"/>
              <a:round/>
              <a:headEnd len="med" w="med" type="none"/>
              <a:tailEnd len="lg" w="lg" type="stealth"/>
            </a:ln>
          </p:spPr>
        </p:cxnSp>
        <p:sp>
          <p:nvSpPr>
            <p:cNvPr id="542" name="Shape 542"/>
            <p:cNvSpPr txBox="1"/>
            <p:nvPr/>
          </p:nvSpPr>
          <p:spPr>
            <a:xfrm>
              <a:off x="6663679" y="5231835"/>
              <a:ext cx="2376263"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s[ ]的初始位址</a:t>
              </a:r>
            </a:p>
          </p:txBody>
        </p:sp>
      </p:grpSp>
      <p:sp>
        <p:nvSpPr>
          <p:cNvPr id="543" name="Shape 543"/>
          <p:cNvSpPr/>
          <p:nvPr/>
        </p:nvSpPr>
        <p:spPr>
          <a:xfrm>
            <a:off x="9984432" y="5517232"/>
            <a:ext cx="2086807" cy="687576"/>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544" name="Shape 544"/>
          <p:cNvCxnSpPr>
            <a:endCxn id="543" idx="1"/>
          </p:cNvCxnSpPr>
          <p:nvPr/>
        </p:nvCxnSpPr>
        <p:spPr>
          <a:xfrm>
            <a:off x="8432532" y="5699320"/>
            <a:ext cx="1551900" cy="161700"/>
          </a:xfrm>
          <a:prstGeom prst="straightConnector1">
            <a:avLst/>
          </a:prstGeom>
          <a:solidFill>
            <a:schemeClr val="accent1"/>
          </a:solidFill>
          <a:ln cap="flat" cmpd="sng" w="25400">
            <a:solidFill>
              <a:srgbClr val="FF0000"/>
            </a:solidFill>
            <a:prstDash val="solid"/>
            <a:round/>
            <a:headEnd len="med" w="med" type="none"/>
            <a:tailEnd len="lg" w="lg" type="stealth"/>
          </a:ln>
        </p:spPr>
      </p:cxnSp>
      <p:sp>
        <p:nvSpPr>
          <p:cNvPr id="545" name="Shape 545"/>
          <p:cNvSpPr txBox="1"/>
          <p:nvPr/>
        </p:nvSpPr>
        <p:spPr>
          <a:xfrm>
            <a:off x="2104723" y="4785530"/>
            <a:ext cx="6421252" cy="156966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若這個位址可以對應到s[10000]，則可將</a:t>
            </a:r>
            <a:r>
              <a:rPr b="1" lang="zh-TW" sz="2400">
                <a:solidFill>
                  <a:srgbClr val="0070C0"/>
                </a:solidFill>
                <a:latin typeface="Arial"/>
                <a:ea typeface="Arial"/>
                <a:cs typeface="Arial"/>
                <a:sym typeface="Arial"/>
              </a:rPr>
              <a:t>id值輸入10000</a:t>
            </a:r>
            <a:r>
              <a:rPr b="1" lang="zh-TW" sz="2400">
                <a:solidFill>
                  <a:srgbClr val="FF0000"/>
                </a:solidFill>
                <a:latin typeface="Arial"/>
                <a:ea typeface="Arial"/>
                <a:cs typeface="Arial"/>
                <a:sym typeface="Arial"/>
              </a:rPr>
              <a:t>，且</a:t>
            </a:r>
            <a:r>
              <a:rPr b="1" lang="zh-TW" sz="2400">
                <a:solidFill>
                  <a:srgbClr val="0070C0"/>
                </a:solidFill>
                <a:latin typeface="Arial"/>
                <a:ea typeface="Arial"/>
                <a:cs typeface="Arial"/>
                <a:sym typeface="Arial"/>
              </a:rPr>
              <a:t>score值輸入hacker的起始位址</a:t>
            </a:r>
            <a:r>
              <a:rPr b="1" lang="zh-TW" sz="2400">
                <a:solidFill>
                  <a:srgbClr val="FF0000"/>
                </a:solidFill>
                <a:latin typeface="Arial"/>
                <a:ea typeface="Arial"/>
                <a:cs typeface="Arial"/>
                <a:sym typeface="Arial"/>
              </a:rPr>
              <a:t>(要轉換成十進位)。執行後，就可以將這個位置的內容替換成hacker的起始位址。</a:t>
            </a:r>
          </a:p>
        </p:txBody>
      </p:sp>
      <p:sp>
        <p:nvSpPr>
          <p:cNvPr id="546" name="Shape 546"/>
          <p:cNvSpPr txBox="1"/>
          <p:nvPr/>
        </p:nvSpPr>
        <p:spPr>
          <a:xfrm>
            <a:off x="10051403" y="5589239"/>
            <a:ext cx="1949251" cy="553997"/>
          </a:xfrm>
          <a:prstGeom prst="rect">
            <a:avLst/>
          </a:prstGeom>
          <a:solidFill>
            <a:schemeClr val="lt1"/>
          </a:solidFill>
          <a:ln>
            <a:noFill/>
          </a:ln>
        </p:spPr>
        <p:txBody>
          <a:bodyPr anchorCtr="0" anchor="t" bIns="0" lIns="0" rIns="0" tIns="0">
            <a:noAutofit/>
          </a:bodyPr>
          <a:lstStyle/>
          <a:p>
            <a:pPr indent="0" lvl="0" marL="0" marR="0" rtl="0" algn="l">
              <a:spcBef>
                <a:spcPts val="0"/>
              </a:spcBef>
              <a:spcAft>
                <a:spcPts val="0"/>
              </a:spcAft>
              <a:buSzPct val="25000"/>
              <a:buNone/>
            </a:pPr>
            <a:r>
              <a:rPr b="1" lang="zh-TW" sz="1800">
                <a:solidFill>
                  <a:srgbClr val="0070C0"/>
                </a:solidFill>
                <a:latin typeface="Times New Roman"/>
                <a:ea typeface="Times New Roman"/>
                <a:cs typeface="Times New Roman"/>
                <a:sym typeface="Times New Roman"/>
              </a:rPr>
              <a:t>S[10000] = </a:t>
            </a:r>
          </a:p>
          <a:p>
            <a:pPr indent="0" lvl="0" marL="0" marR="0" rtl="0" algn="l">
              <a:spcBef>
                <a:spcPts val="0"/>
              </a:spcBef>
              <a:spcAft>
                <a:spcPts val="0"/>
              </a:spcAft>
              <a:buSzPct val="25000"/>
              <a:buNone/>
            </a:pPr>
            <a:r>
              <a:rPr b="1" lang="zh-TW" sz="1800">
                <a:solidFill>
                  <a:srgbClr val="0070C0"/>
                </a:solidFill>
                <a:latin typeface="Times New Roman"/>
                <a:ea typeface="Times New Roman"/>
                <a:cs typeface="Times New Roman"/>
                <a:sym typeface="Times New Roman"/>
              </a:rPr>
              <a:t>  hacker的初始位址</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0" name="Shape 550"/>
        <p:cNvGrpSpPr/>
        <p:nvPr/>
      </p:nvGrpSpPr>
      <p:grpSpPr>
        <a:xfrm>
          <a:off x="0" y="0"/>
          <a:ext cx="0" cy="0"/>
          <a:chOff x="0" y="0"/>
          <a:chExt cx="0" cy="0"/>
        </a:xfrm>
      </p:grpSpPr>
      <p:pic>
        <p:nvPicPr>
          <p:cNvPr id="551" name="Shape 551"/>
          <p:cNvPicPr preferRelativeResize="0"/>
          <p:nvPr/>
        </p:nvPicPr>
        <p:blipFill rotWithShape="1">
          <a:blip r:embed="rId3">
            <a:alphaModFix/>
          </a:blip>
          <a:srcRect b="0" l="0" r="0" t="0"/>
          <a:stretch/>
        </p:blipFill>
        <p:spPr>
          <a:xfrm>
            <a:off x="4655844" y="2996951"/>
            <a:ext cx="7438791" cy="3816424"/>
          </a:xfrm>
          <a:prstGeom prst="rect">
            <a:avLst/>
          </a:prstGeom>
          <a:noFill/>
          <a:ln>
            <a:noFill/>
          </a:ln>
        </p:spPr>
      </p:pic>
      <p:sp>
        <p:nvSpPr>
          <p:cNvPr id="552" name="Shape 55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Error攻擊(5)</a:t>
            </a:r>
          </a:p>
        </p:txBody>
      </p:sp>
      <p:sp>
        <p:nvSpPr>
          <p:cNvPr id="553" name="Shape 553"/>
          <p:cNvSpPr/>
          <p:nvPr/>
        </p:nvSpPr>
        <p:spPr>
          <a:xfrm>
            <a:off x="4996260" y="5037237"/>
            <a:ext cx="6662339" cy="29676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54" name="Shape 554"/>
          <p:cNvSpPr/>
          <p:nvPr/>
        </p:nvSpPr>
        <p:spPr>
          <a:xfrm>
            <a:off x="4994387" y="4724401"/>
            <a:ext cx="6816611" cy="287679"/>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55" name="Shape 555"/>
          <p:cNvSpPr txBox="1"/>
          <p:nvPr/>
        </p:nvSpPr>
        <p:spPr>
          <a:xfrm>
            <a:off x="622487" y="5223182"/>
            <a:ext cx="4373773" cy="83099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insert()的return address為0x080484ab</a:t>
            </a:r>
          </a:p>
        </p:txBody>
      </p:sp>
      <p:sp>
        <p:nvSpPr>
          <p:cNvPr id="556" name="Shape 556"/>
          <p:cNvSpPr txBox="1"/>
          <p:nvPr/>
        </p:nvSpPr>
        <p:spPr>
          <a:xfrm>
            <a:off x="335360" y="4365103"/>
            <a:ext cx="4660899" cy="461664"/>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main( )呼叫insert( )</a:t>
            </a:r>
          </a:p>
        </p:txBody>
      </p:sp>
      <p:sp>
        <p:nvSpPr>
          <p:cNvPr id="557" name="Shape 557"/>
          <p:cNvSpPr txBox="1"/>
          <p:nvPr>
            <p:ph idx="1" type="body"/>
          </p:nvPr>
        </p:nvSpPr>
        <p:spPr>
          <a:xfrm>
            <a:off x="1200154" y="1484316"/>
            <a:ext cx="10296446" cy="1404255"/>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反組譯main()，以了解</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呼叫insert()的指令所在位置</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insert()執行結束回到main()的return address</a:t>
            </a:r>
          </a:p>
        </p:txBody>
      </p:sp>
      <p:sp>
        <p:nvSpPr>
          <p:cNvPr id="558" name="Shape 55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2" name="Shape 562"/>
        <p:cNvGrpSpPr/>
        <p:nvPr/>
      </p:nvGrpSpPr>
      <p:grpSpPr>
        <a:xfrm>
          <a:off x="0" y="0"/>
          <a:ext cx="0" cy="0"/>
          <a:chOff x="0" y="0"/>
          <a:chExt cx="0" cy="0"/>
        </a:xfrm>
      </p:grpSpPr>
      <p:pic>
        <p:nvPicPr>
          <p:cNvPr id="563" name="Shape 563"/>
          <p:cNvPicPr preferRelativeResize="0"/>
          <p:nvPr/>
        </p:nvPicPr>
        <p:blipFill rotWithShape="1">
          <a:blip r:embed="rId3">
            <a:alphaModFix/>
          </a:blip>
          <a:srcRect b="0" l="0" r="0" t="0"/>
          <a:stretch/>
        </p:blipFill>
        <p:spPr>
          <a:xfrm>
            <a:off x="742406" y="2497035"/>
            <a:ext cx="9026000" cy="3524252"/>
          </a:xfrm>
          <a:prstGeom prst="rect">
            <a:avLst/>
          </a:prstGeom>
          <a:noFill/>
          <a:ln>
            <a:noFill/>
          </a:ln>
        </p:spPr>
      </p:pic>
      <p:sp>
        <p:nvSpPr>
          <p:cNvPr id="564" name="Shape 56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Error攻擊(6)</a:t>
            </a:r>
          </a:p>
        </p:txBody>
      </p:sp>
      <p:sp>
        <p:nvSpPr>
          <p:cNvPr id="565" name="Shape 56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反組譯hacker()，以取得其初始位址</a:t>
            </a:r>
          </a:p>
        </p:txBody>
      </p:sp>
      <p:sp>
        <p:nvSpPr>
          <p:cNvPr id="566" name="Shape 566"/>
          <p:cNvSpPr/>
          <p:nvPr/>
        </p:nvSpPr>
        <p:spPr>
          <a:xfrm>
            <a:off x="1199455" y="3176484"/>
            <a:ext cx="5734743" cy="404914"/>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67" name="Shape 567"/>
          <p:cNvSpPr txBox="1"/>
          <p:nvPr/>
        </p:nvSpPr>
        <p:spPr>
          <a:xfrm>
            <a:off x="7956396" y="3030050"/>
            <a:ext cx="3309937" cy="83099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hacker函數起始位址的值為0x08048511</a:t>
            </a:r>
          </a:p>
        </p:txBody>
      </p:sp>
      <p:sp>
        <p:nvSpPr>
          <p:cNvPr id="568" name="Shape 56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2" name="Shape 572"/>
        <p:cNvGrpSpPr/>
        <p:nvPr/>
      </p:nvGrpSpPr>
      <p:grpSpPr>
        <a:xfrm>
          <a:off x="0" y="0"/>
          <a:ext cx="0" cy="0"/>
          <a:chOff x="0" y="0"/>
          <a:chExt cx="0" cy="0"/>
        </a:xfrm>
      </p:grpSpPr>
      <p:pic>
        <p:nvPicPr>
          <p:cNvPr id="573" name="Shape 573"/>
          <p:cNvPicPr preferRelativeResize="0"/>
          <p:nvPr/>
        </p:nvPicPr>
        <p:blipFill rotWithShape="1">
          <a:blip r:embed="rId3">
            <a:alphaModFix/>
          </a:blip>
          <a:srcRect b="0" l="0" r="0" t="0"/>
          <a:stretch/>
        </p:blipFill>
        <p:spPr>
          <a:xfrm>
            <a:off x="4223792" y="1292899"/>
            <a:ext cx="7328197" cy="5542782"/>
          </a:xfrm>
          <a:prstGeom prst="rect">
            <a:avLst/>
          </a:prstGeom>
          <a:noFill/>
          <a:ln>
            <a:noFill/>
          </a:ln>
        </p:spPr>
      </p:pic>
      <p:sp>
        <p:nvSpPr>
          <p:cNvPr id="574" name="Shape 57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Error攻擊(7)</a:t>
            </a:r>
          </a:p>
        </p:txBody>
      </p:sp>
      <p:sp>
        <p:nvSpPr>
          <p:cNvPr id="575" name="Shape 575"/>
          <p:cNvSpPr txBox="1"/>
          <p:nvPr>
            <p:ph idx="1" type="body"/>
          </p:nvPr>
        </p:nvSpPr>
        <p:spPr>
          <a:xfrm>
            <a:off x="1200153" y="1484315"/>
            <a:ext cx="10153646" cy="648541"/>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反組譯insert()</a:t>
            </a:r>
          </a:p>
        </p:txBody>
      </p:sp>
      <p:sp>
        <p:nvSpPr>
          <p:cNvPr id="576" name="Shape 576"/>
          <p:cNvSpPr/>
          <p:nvPr/>
        </p:nvSpPr>
        <p:spPr>
          <a:xfrm>
            <a:off x="4439816" y="6074253"/>
            <a:ext cx="3382462" cy="523099"/>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77" name="Shape 577"/>
          <p:cNvSpPr txBox="1"/>
          <p:nvPr/>
        </p:nvSpPr>
        <p:spPr>
          <a:xfrm>
            <a:off x="0" y="4797151"/>
            <a:ext cx="4439815" cy="156966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位在0x08048510的指令執行return動作，故可讓程式的執行停在0x0804850f，以觀察stack內容</a:t>
            </a:r>
          </a:p>
        </p:txBody>
      </p:sp>
      <p:sp>
        <p:nvSpPr>
          <p:cNvPr id="578" name="Shape 57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id="102" name="Shape 102"/>
          <p:cNvPicPr preferRelativeResize="0"/>
          <p:nvPr/>
        </p:nvPicPr>
        <p:blipFill rotWithShape="1">
          <a:blip r:embed="rId3">
            <a:alphaModFix/>
          </a:blip>
          <a:srcRect b="0" l="0" r="0" t="0"/>
          <a:stretch/>
        </p:blipFill>
        <p:spPr>
          <a:xfrm>
            <a:off x="335360" y="1944216"/>
            <a:ext cx="5145603" cy="4869159"/>
          </a:xfrm>
          <a:prstGeom prst="rect">
            <a:avLst/>
          </a:prstGeom>
          <a:noFill/>
          <a:ln>
            <a:noFill/>
          </a:ln>
        </p:spPr>
      </p:pic>
      <p:sp>
        <p:nvSpPr>
          <p:cNvPr id="103" name="Shape 103"/>
          <p:cNvSpPr txBox="1"/>
          <p:nvPr/>
        </p:nvSpPr>
        <p:spPr>
          <a:xfrm>
            <a:off x="661900" y="1412775"/>
            <a:ext cx="5370513" cy="673224"/>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範例程式</a:t>
            </a:r>
          </a:p>
        </p:txBody>
      </p:sp>
      <p:sp>
        <p:nvSpPr>
          <p:cNvPr id="104" name="Shape 10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什麼是Buffer Overflow?(2)</a:t>
            </a:r>
          </a:p>
        </p:txBody>
      </p:sp>
      <p:sp>
        <p:nvSpPr>
          <p:cNvPr id="105" name="Shape 105"/>
          <p:cNvSpPr txBox="1"/>
          <p:nvPr>
            <p:ph idx="2" type="body"/>
          </p:nvPr>
        </p:nvSpPr>
        <p:spPr>
          <a:xfrm>
            <a:off x="3215680" y="1412775"/>
            <a:ext cx="8976320" cy="936103"/>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如果輸入的電話號碼超過</a:t>
            </a:r>
            <a:r>
              <a:rPr b="0" i="0" lang="zh-TW" sz="2800" u="none" cap="none" strike="noStrike">
                <a:solidFill>
                  <a:srgbClr val="FF0000"/>
                </a:solidFill>
                <a:latin typeface="Trebuchet MS"/>
                <a:ea typeface="Trebuchet MS"/>
                <a:cs typeface="Trebuchet MS"/>
                <a:sym typeface="Trebuchet MS"/>
              </a:rPr>
              <a:t>10</a:t>
            </a:r>
            <a:r>
              <a:rPr b="0" i="0" lang="zh-TW" sz="2800" u="none" cap="none" strike="noStrike">
                <a:solidFill>
                  <a:schemeClr val="dk1"/>
                </a:solidFill>
                <a:latin typeface="Trebuchet MS"/>
                <a:ea typeface="Trebuchet MS"/>
                <a:cs typeface="Trebuchet MS"/>
                <a:sym typeface="Trebuchet MS"/>
              </a:rPr>
              <a:t>字元，會發生什麼事?</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過長的輸入資料會覆蓋到宣告以外的記憶體空間</a:t>
            </a:r>
          </a:p>
        </p:txBody>
      </p:sp>
      <p:cxnSp>
        <p:nvCxnSpPr>
          <p:cNvPr id="106" name="Shape 106"/>
          <p:cNvCxnSpPr/>
          <p:nvPr/>
        </p:nvCxnSpPr>
        <p:spPr>
          <a:xfrm>
            <a:off x="803583" y="3140967"/>
            <a:ext cx="1547999" cy="0"/>
          </a:xfrm>
          <a:prstGeom prst="straightConnector1">
            <a:avLst/>
          </a:prstGeom>
          <a:noFill/>
          <a:ln cap="flat" cmpd="sng" w="38100">
            <a:solidFill>
              <a:srgbClr val="FF0000"/>
            </a:solidFill>
            <a:prstDash val="solid"/>
            <a:round/>
            <a:headEnd len="med" w="med" type="none"/>
            <a:tailEnd len="med" w="med" type="none"/>
          </a:ln>
        </p:spPr>
      </p:cxnSp>
      <p:sp>
        <p:nvSpPr>
          <p:cNvPr id="107" name="Shape 10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pic>
        <p:nvPicPr>
          <p:cNvPr id="108" name="Shape 108"/>
          <p:cNvPicPr preferRelativeResize="0"/>
          <p:nvPr/>
        </p:nvPicPr>
        <p:blipFill rotWithShape="1">
          <a:blip r:embed="rId4">
            <a:alphaModFix/>
          </a:blip>
          <a:srcRect b="0" l="0" r="0" t="0"/>
          <a:stretch/>
        </p:blipFill>
        <p:spPr>
          <a:xfrm>
            <a:off x="5482800" y="2342444"/>
            <a:ext cx="5890148" cy="1230571"/>
          </a:xfrm>
          <a:prstGeom prst="rect">
            <a:avLst/>
          </a:prstGeom>
          <a:noFill/>
          <a:ln cap="flat" cmpd="sng" w="9525">
            <a:solidFill>
              <a:schemeClr val="accent1"/>
            </a:solidFill>
            <a:prstDash val="solid"/>
            <a:round/>
            <a:headEnd len="med" w="med" type="none"/>
            <a:tailEnd len="med" w="med" type="none"/>
          </a:ln>
        </p:spPr>
      </p:pic>
      <p:pic>
        <p:nvPicPr>
          <p:cNvPr id="109" name="Shape 109"/>
          <p:cNvPicPr preferRelativeResize="0"/>
          <p:nvPr/>
        </p:nvPicPr>
        <p:blipFill rotWithShape="1">
          <a:blip r:embed="rId5">
            <a:alphaModFix/>
          </a:blip>
          <a:srcRect b="0" l="0" r="0" t="0"/>
          <a:stretch/>
        </p:blipFill>
        <p:spPr>
          <a:xfrm>
            <a:off x="5481021" y="3596619"/>
            <a:ext cx="5871562" cy="1488565"/>
          </a:xfrm>
          <a:prstGeom prst="rect">
            <a:avLst/>
          </a:prstGeom>
          <a:noFill/>
          <a:ln cap="flat" cmpd="sng" w="9525">
            <a:solidFill>
              <a:schemeClr val="accent1"/>
            </a:solidFill>
            <a:prstDash val="solid"/>
            <a:round/>
            <a:headEnd len="med" w="med" type="none"/>
            <a:tailEnd len="med" w="med" type="none"/>
          </a:ln>
        </p:spPr>
      </p:pic>
      <p:pic>
        <p:nvPicPr>
          <p:cNvPr id="110" name="Shape 110"/>
          <p:cNvPicPr preferRelativeResize="0"/>
          <p:nvPr/>
        </p:nvPicPr>
        <p:blipFill rotWithShape="1">
          <a:blip r:embed="rId6">
            <a:alphaModFix/>
          </a:blip>
          <a:srcRect b="0" l="0" r="0" t="0"/>
          <a:stretch/>
        </p:blipFill>
        <p:spPr>
          <a:xfrm>
            <a:off x="5482800" y="5123512"/>
            <a:ext cx="6665574" cy="1689863"/>
          </a:xfrm>
          <a:prstGeom prst="rect">
            <a:avLst/>
          </a:prstGeom>
          <a:noFill/>
          <a:ln cap="flat" cmpd="sng" w="9525">
            <a:solidFill>
              <a:schemeClr val="accent1"/>
            </a:solidFill>
            <a:prstDash val="solid"/>
            <a:round/>
            <a:headEnd len="med" w="med" type="none"/>
            <a:tailEnd len="med" w="med" type="none"/>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2" name="Shape 582"/>
        <p:cNvGrpSpPr/>
        <p:nvPr/>
      </p:nvGrpSpPr>
      <p:grpSpPr>
        <a:xfrm>
          <a:off x="0" y="0"/>
          <a:ext cx="0" cy="0"/>
          <a:chOff x="0" y="0"/>
          <a:chExt cx="0" cy="0"/>
        </a:xfrm>
      </p:grpSpPr>
      <p:pic>
        <p:nvPicPr>
          <p:cNvPr id="583" name="Shape 583"/>
          <p:cNvPicPr preferRelativeResize="0"/>
          <p:nvPr/>
        </p:nvPicPr>
        <p:blipFill rotWithShape="1">
          <a:blip r:embed="rId3">
            <a:alphaModFix/>
          </a:blip>
          <a:srcRect b="0" l="0" r="0" t="0"/>
          <a:stretch/>
        </p:blipFill>
        <p:spPr>
          <a:xfrm>
            <a:off x="1271463" y="3207601"/>
            <a:ext cx="9271159" cy="3534930"/>
          </a:xfrm>
          <a:prstGeom prst="rect">
            <a:avLst/>
          </a:prstGeom>
          <a:noFill/>
          <a:ln>
            <a:noFill/>
          </a:ln>
        </p:spPr>
      </p:pic>
      <p:sp>
        <p:nvSpPr>
          <p:cNvPr id="584" name="Shape 58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Error攻擊(8)</a:t>
            </a:r>
          </a:p>
        </p:txBody>
      </p:sp>
      <p:sp>
        <p:nvSpPr>
          <p:cNvPr id="585" name="Shape 58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為了解insert()在return回main()之前的stack內容，以觀察return address所在位置，必須插入中斷點。</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若要使程式繼續執行，可以c (或continue)繼續執行，直到下一個中斷點或程式結束。</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586" name="Shape 586"/>
          <p:cNvSpPr/>
          <p:nvPr/>
        </p:nvSpPr>
        <p:spPr>
          <a:xfrm>
            <a:off x="1127448" y="5206260"/>
            <a:ext cx="5635998" cy="36004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87" name="Shape 587"/>
          <p:cNvSpPr txBox="1"/>
          <p:nvPr/>
        </p:nvSpPr>
        <p:spPr>
          <a:xfrm>
            <a:off x="7052175" y="5085183"/>
            <a:ext cx="5111545" cy="83099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以相同輸入再次執行，可發現程式執行到中斷點即停住。</a:t>
            </a:r>
          </a:p>
        </p:txBody>
      </p:sp>
      <p:sp>
        <p:nvSpPr>
          <p:cNvPr id="588" name="Shape 58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2" name="Shape 592"/>
        <p:cNvGrpSpPr/>
        <p:nvPr/>
      </p:nvGrpSpPr>
      <p:grpSpPr>
        <a:xfrm>
          <a:off x="0" y="0"/>
          <a:ext cx="0" cy="0"/>
          <a:chOff x="0" y="0"/>
          <a:chExt cx="0" cy="0"/>
        </a:xfrm>
      </p:grpSpPr>
      <p:pic>
        <p:nvPicPr>
          <p:cNvPr id="593" name="Shape 593"/>
          <p:cNvPicPr preferRelativeResize="0"/>
          <p:nvPr/>
        </p:nvPicPr>
        <p:blipFill rotWithShape="1">
          <a:blip r:embed="rId3">
            <a:alphaModFix/>
          </a:blip>
          <a:srcRect b="0" l="0" r="0" t="0"/>
          <a:stretch/>
        </p:blipFill>
        <p:spPr>
          <a:xfrm>
            <a:off x="1343473" y="2420888"/>
            <a:ext cx="9721080" cy="3920495"/>
          </a:xfrm>
          <a:prstGeom prst="rect">
            <a:avLst/>
          </a:prstGeom>
          <a:noFill/>
          <a:ln>
            <a:noFill/>
          </a:ln>
        </p:spPr>
      </p:pic>
      <p:sp>
        <p:nvSpPr>
          <p:cNvPr id="594" name="Shape 59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Error攻擊(9)</a:t>
            </a:r>
          </a:p>
        </p:txBody>
      </p:sp>
      <p:sp>
        <p:nvSpPr>
          <p:cNvPr id="595" name="Shape 595"/>
          <p:cNvSpPr/>
          <p:nvPr/>
        </p:nvSpPr>
        <p:spPr>
          <a:xfrm>
            <a:off x="9624392" y="4797151"/>
            <a:ext cx="1603235" cy="252094"/>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96" name="Shape 596"/>
          <p:cNvSpPr txBox="1"/>
          <p:nvPr/>
        </p:nvSpPr>
        <p:spPr>
          <a:xfrm>
            <a:off x="6744071" y="6371603"/>
            <a:ext cx="5182131" cy="461664"/>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預計回到主程式的return address</a:t>
            </a:r>
          </a:p>
        </p:txBody>
      </p:sp>
      <p:cxnSp>
        <p:nvCxnSpPr>
          <p:cNvPr id="597" name="Shape 597"/>
          <p:cNvCxnSpPr/>
          <p:nvPr/>
        </p:nvCxnSpPr>
        <p:spPr>
          <a:xfrm>
            <a:off x="3359696" y="5049246"/>
            <a:ext cx="1547999" cy="0"/>
          </a:xfrm>
          <a:prstGeom prst="straightConnector1">
            <a:avLst/>
          </a:prstGeom>
          <a:noFill/>
          <a:ln cap="flat" cmpd="sng" w="25400">
            <a:solidFill>
              <a:srgbClr val="FF0000"/>
            </a:solidFill>
            <a:prstDash val="solid"/>
            <a:round/>
            <a:headEnd len="med" w="med" type="none"/>
            <a:tailEnd len="med" w="med" type="none"/>
          </a:ln>
        </p:spPr>
      </p:cxnSp>
      <p:cxnSp>
        <p:nvCxnSpPr>
          <p:cNvPr id="598" name="Shape 598"/>
          <p:cNvCxnSpPr/>
          <p:nvPr/>
        </p:nvCxnSpPr>
        <p:spPr>
          <a:xfrm>
            <a:off x="11208567" y="5085183"/>
            <a:ext cx="145231" cy="1286419"/>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599" name="Shape 599"/>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藉由觀察stack，以了解insert()回到main()的return address所存放的位址。</a:t>
            </a:r>
          </a:p>
        </p:txBody>
      </p:sp>
      <p:cxnSp>
        <p:nvCxnSpPr>
          <p:cNvPr id="600" name="Shape 600"/>
          <p:cNvCxnSpPr/>
          <p:nvPr/>
        </p:nvCxnSpPr>
        <p:spPr>
          <a:xfrm flipH="1" rot="10800000">
            <a:off x="4756817" y="3501008"/>
            <a:ext cx="150878" cy="1536898"/>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601" name="Shape 601"/>
          <p:cNvSpPr/>
          <p:nvPr/>
        </p:nvSpPr>
        <p:spPr>
          <a:xfrm>
            <a:off x="1234144" y="4802435"/>
            <a:ext cx="1603235" cy="252094"/>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02" name="Shape 602"/>
          <p:cNvCxnSpPr/>
          <p:nvPr/>
        </p:nvCxnSpPr>
        <p:spPr>
          <a:xfrm>
            <a:off x="5430012" y="5055105"/>
            <a:ext cx="1547999" cy="0"/>
          </a:xfrm>
          <a:prstGeom prst="straightConnector1">
            <a:avLst/>
          </a:prstGeom>
          <a:noFill/>
          <a:ln cap="flat" cmpd="sng" w="25400">
            <a:solidFill>
              <a:srgbClr val="FF0000"/>
            </a:solidFill>
            <a:prstDash val="solid"/>
            <a:round/>
            <a:headEnd len="med" w="med" type="none"/>
            <a:tailEnd len="med" w="med" type="none"/>
          </a:ln>
        </p:spPr>
      </p:cxnSp>
      <p:cxnSp>
        <p:nvCxnSpPr>
          <p:cNvPr id="603" name="Shape 603"/>
          <p:cNvCxnSpPr/>
          <p:nvPr/>
        </p:nvCxnSpPr>
        <p:spPr>
          <a:xfrm>
            <a:off x="7536160" y="5061412"/>
            <a:ext cx="1547999" cy="0"/>
          </a:xfrm>
          <a:prstGeom prst="straightConnector1">
            <a:avLst/>
          </a:prstGeom>
          <a:noFill/>
          <a:ln cap="flat" cmpd="sng" w="25400">
            <a:solidFill>
              <a:srgbClr val="FF0000"/>
            </a:solidFill>
            <a:prstDash val="solid"/>
            <a:round/>
            <a:headEnd len="med" w="med" type="none"/>
            <a:tailEnd len="med" w="med" type="none"/>
          </a:ln>
        </p:spPr>
      </p:cxnSp>
      <p:sp>
        <p:nvSpPr>
          <p:cNvPr id="604" name="Shape 604"/>
          <p:cNvSpPr txBox="1"/>
          <p:nvPr/>
        </p:nvSpPr>
        <p:spPr>
          <a:xfrm>
            <a:off x="3791744" y="3324771"/>
            <a:ext cx="2016224" cy="400109"/>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000">
                <a:solidFill>
                  <a:srgbClr val="FF0000"/>
                </a:solidFill>
                <a:latin typeface="Arial"/>
                <a:ea typeface="Arial"/>
                <a:cs typeface="Arial"/>
                <a:sym typeface="Arial"/>
              </a:rPr>
              <a:t>位址0xbffff0a0</a:t>
            </a:r>
          </a:p>
        </p:txBody>
      </p:sp>
      <p:cxnSp>
        <p:nvCxnSpPr>
          <p:cNvPr id="605" name="Shape 605"/>
          <p:cNvCxnSpPr/>
          <p:nvPr/>
        </p:nvCxnSpPr>
        <p:spPr>
          <a:xfrm flipH="1" rot="10800000">
            <a:off x="6917057" y="3461220"/>
            <a:ext cx="150878" cy="1536898"/>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606" name="Shape 606"/>
          <p:cNvSpPr txBox="1"/>
          <p:nvPr/>
        </p:nvSpPr>
        <p:spPr>
          <a:xfrm>
            <a:off x="5951983" y="3284983"/>
            <a:ext cx="2016224" cy="400109"/>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000">
                <a:solidFill>
                  <a:srgbClr val="FF0000"/>
                </a:solidFill>
                <a:latin typeface="Arial"/>
                <a:ea typeface="Arial"/>
                <a:cs typeface="Arial"/>
                <a:sym typeface="Arial"/>
              </a:rPr>
              <a:t>位址0xbffff0a4</a:t>
            </a:r>
          </a:p>
        </p:txBody>
      </p:sp>
      <p:cxnSp>
        <p:nvCxnSpPr>
          <p:cNvPr id="607" name="Shape 607"/>
          <p:cNvCxnSpPr/>
          <p:nvPr/>
        </p:nvCxnSpPr>
        <p:spPr>
          <a:xfrm flipH="1" rot="10800000">
            <a:off x="8933281" y="3533229"/>
            <a:ext cx="150878" cy="1536898"/>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608" name="Shape 608"/>
          <p:cNvSpPr txBox="1"/>
          <p:nvPr/>
        </p:nvSpPr>
        <p:spPr>
          <a:xfrm>
            <a:off x="7968207" y="3356992"/>
            <a:ext cx="2016224" cy="400109"/>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000">
                <a:solidFill>
                  <a:srgbClr val="FF0000"/>
                </a:solidFill>
                <a:latin typeface="Arial"/>
                <a:ea typeface="Arial"/>
                <a:cs typeface="Arial"/>
                <a:sym typeface="Arial"/>
              </a:rPr>
              <a:t>位址0xbffff0a8</a:t>
            </a:r>
          </a:p>
        </p:txBody>
      </p:sp>
      <p:cxnSp>
        <p:nvCxnSpPr>
          <p:cNvPr id="609" name="Shape 609"/>
          <p:cNvCxnSpPr/>
          <p:nvPr/>
        </p:nvCxnSpPr>
        <p:spPr>
          <a:xfrm flipH="1" rot="10800000">
            <a:off x="11165528" y="3533229"/>
            <a:ext cx="150878" cy="1536898"/>
          </a:xfrm>
          <a:prstGeom prst="straightConnector1">
            <a:avLst/>
          </a:prstGeom>
          <a:solidFill>
            <a:schemeClr val="accent1"/>
          </a:solidFill>
          <a:ln cap="flat" cmpd="sng" w="25400">
            <a:solidFill>
              <a:srgbClr val="FF0000"/>
            </a:solidFill>
            <a:prstDash val="solid"/>
            <a:round/>
            <a:headEnd len="med" w="med" type="none"/>
            <a:tailEnd len="lg" w="lg" type="triangle"/>
          </a:ln>
        </p:spPr>
      </p:cxnSp>
      <p:sp>
        <p:nvSpPr>
          <p:cNvPr id="610" name="Shape 610"/>
          <p:cNvSpPr txBox="1"/>
          <p:nvPr/>
        </p:nvSpPr>
        <p:spPr>
          <a:xfrm>
            <a:off x="10200456" y="3356992"/>
            <a:ext cx="2016224" cy="400109"/>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000">
                <a:solidFill>
                  <a:srgbClr val="FF0000"/>
                </a:solidFill>
                <a:latin typeface="Arial"/>
                <a:ea typeface="Arial"/>
                <a:cs typeface="Arial"/>
                <a:sym typeface="Arial"/>
              </a:rPr>
              <a:t>位址0xbffff0ac</a:t>
            </a:r>
          </a:p>
        </p:txBody>
      </p:sp>
      <p:sp>
        <p:nvSpPr>
          <p:cNvPr id="611" name="Shape 61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6" name="Shape 616"/>
        <p:cNvGrpSpPr/>
        <p:nvPr/>
      </p:nvGrpSpPr>
      <p:grpSpPr>
        <a:xfrm>
          <a:off x="0" y="0"/>
          <a:ext cx="0" cy="0"/>
          <a:chOff x="0" y="0"/>
          <a:chExt cx="0" cy="0"/>
        </a:xfrm>
      </p:grpSpPr>
      <p:sp>
        <p:nvSpPr>
          <p:cNvPr id="617" name="Shape 61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Error攻擊(10)</a:t>
            </a:r>
          </a:p>
        </p:txBody>
      </p:sp>
      <p:sp>
        <p:nvSpPr>
          <p:cNvPr id="618" name="Shape 618"/>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取得s[0]之位址(即陣列s[ ]之起始位址)</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print var用於印出變數var之內容</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print </a:t>
            </a:r>
            <a:r>
              <a:rPr b="0" i="0" lang="zh-TW" sz="2400" u="none" cap="none" strike="noStrike">
                <a:solidFill>
                  <a:schemeClr val="dk1"/>
                </a:solidFill>
                <a:latin typeface="Arimo"/>
                <a:ea typeface="Arimo"/>
                <a:cs typeface="Arimo"/>
                <a:sym typeface="Arimo"/>
              </a:rPr>
              <a:t>&amp;</a:t>
            </a:r>
            <a:r>
              <a:rPr b="0" i="0" lang="zh-TW" sz="2400" u="none" cap="none" strike="noStrike">
                <a:solidFill>
                  <a:schemeClr val="dk1"/>
                </a:solidFill>
                <a:latin typeface="Trebuchet MS"/>
                <a:ea typeface="Trebuchet MS"/>
                <a:cs typeface="Trebuchet MS"/>
                <a:sym typeface="Trebuchet MS"/>
              </a:rPr>
              <a:t>var可列印出變數var所在位址</a:t>
            </a:r>
          </a:p>
        </p:txBody>
      </p:sp>
      <p:pic>
        <p:nvPicPr>
          <p:cNvPr id="619" name="Shape 619"/>
          <p:cNvPicPr preferRelativeResize="0"/>
          <p:nvPr/>
        </p:nvPicPr>
        <p:blipFill rotWithShape="1">
          <a:blip r:embed="rId3">
            <a:alphaModFix/>
          </a:blip>
          <a:srcRect b="0" l="0" r="0" t="0"/>
          <a:stretch/>
        </p:blipFill>
        <p:spPr>
          <a:xfrm>
            <a:off x="2016224" y="3562469"/>
            <a:ext cx="9840416" cy="761705"/>
          </a:xfrm>
          <a:prstGeom prst="rect">
            <a:avLst/>
          </a:prstGeom>
          <a:noFill/>
          <a:ln>
            <a:noFill/>
          </a:ln>
        </p:spPr>
      </p:pic>
      <p:sp>
        <p:nvSpPr>
          <p:cNvPr id="620" name="Shape 620"/>
          <p:cNvSpPr/>
          <p:nvPr/>
        </p:nvSpPr>
        <p:spPr>
          <a:xfrm>
            <a:off x="9362061" y="3901978"/>
            <a:ext cx="1774497" cy="463125"/>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21" name="Shape 621"/>
          <p:cNvSpPr txBox="1"/>
          <p:nvPr/>
        </p:nvSpPr>
        <p:spPr>
          <a:xfrm>
            <a:off x="5816176" y="4365103"/>
            <a:ext cx="5968456" cy="461664"/>
          </a:xfrm>
          <a:prstGeom prst="rect">
            <a:avLst/>
          </a:prstGeom>
          <a:solidFill>
            <a:schemeClr val="lt1"/>
          </a:solidFill>
          <a:ln>
            <a:noFill/>
          </a:ln>
        </p:spPr>
        <p:txBody>
          <a:bodyPr anchorCtr="0" anchor="t" bIns="45700" lIns="91425" rIns="91425" tIns="45700">
            <a:noAutofit/>
          </a:bodyPr>
          <a:lstStyle/>
          <a:p>
            <a:pPr indent="0" lvl="0" marL="0" marR="0" rtl="0" algn="r">
              <a:spcBef>
                <a:spcPts val="0"/>
              </a:spcBef>
              <a:spcAft>
                <a:spcPts val="0"/>
              </a:spcAft>
              <a:buSzPct val="25000"/>
              <a:buNone/>
            </a:pPr>
            <a:r>
              <a:rPr b="1" lang="zh-TW" sz="2400">
                <a:solidFill>
                  <a:srgbClr val="FF0000"/>
                </a:solidFill>
                <a:latin typeface="Arial"/>
                <a:ea typeface="Arial"/>
                <a:cs typeface="Arial"/>
                <a:sym typeface="Arial"/>
              </a:rPr>
              <a:t>此為s[ ]陣列之起始位址</a:t>
            </a:r>
          </a:p>
        </p:txBody>
      </p:sp>
      <p:sp>
        <p:nvSpPr>
          <p:cNvPr id="622" name="Shape 62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7" name="Shape 627"/>
        <p:cNvGrpSpPr/>
        <p:nvPr/>
      </p:nvGrpSpPr>
      <p:grpSpPr>
        <a:xfrm>
          <a:off x="0" y="0"/>
          <a:ext cx="0" cy="0"/>
          <a:chOff x="0" y="0"/>
          <a:chExt cx="0" cy="0"/>
        </a:xfrm>
      </p:grpSpPr>
      <p:sp>
        <p:nvSpPr>
          <p:cNvPr id="628" name="Shape 628"/>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Error攻擊(11)</a:t>
            </a:r>
          </a:p>
        </p:txBody>
      </p:sp>
      <p:sp>
        <p:nvSpPr>
          <p:cNvPr id="629" name="Shape 629"/>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總結前面所得資訊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目標函數(hacker)起始位址為：08048511</a:t>
            </a:r>
            <a:r>
              <a:rPr b="0" baseline="-25000" i="0" lang="zh-TW" sz="2400" u="none" cap="none" strike="noStrike">
                <a:solidFill>
                  <a:schemeClr val="dk1"/>
                </a:solidFill>
                <a:latin typeface="Trebuchet MS"/>
                <a:ea typeface="Trebuchet MS"/>
                <a:cs typeface="Trebuchet MS"/>
                <a:sym typeface="Trebuchet MS"/>
              </a:rPr>
              <a:t>16</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欲覆蓋之return address所在位址：bffff0ac</a:t>
            </a:r>
            <a:r>
              <a:rPr b="0" baseline="-25000" i="0" lang="zh-TW" sz="2400" u="none" cap="none" strike="noStrike">
                <a:solidFill>
                  <a:schemeClr val="dk1"/>
                </a:solidFill>
                <a:latin typeface="Trebuchet MS"/>
                <a:ea typeface="Trebuchet MS"/>
                <a:cs typeface="Trebuchet MS"/>
                <a:sym typeface="Trebuchet MS"/>
              </a:rPr>
              <a:t>16</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陣列起始位址值：0x0804a060</a:t>
            </a:r>
            <a:r>
              <a:rPr b="0" baseline="-25000" i="0" lang="zh-TW" sz="2400" u="none" cap="none" strike="noStrike">
                <a:solidFill>
                  <a:schemeClr val="dk1"/>
                </a:solidFill>
                <a:latin typeface="Trebuchet MS"/>
                <a:ea typeface="Trebuchet MS"/>
                <a:cs typeface="Trebuchet MS"/>
                <a:sym typeface="Trebuchet MS"/>
              </a:rPr>
              <a:t>16</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可覆蓋到return address的id值之推算</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欲覆蓋位址 = 陣列起始位址 + id x 4 (提醒：一個integer佔4個bytes)</a:t>
            </a:r>
          </a:p>
          <a:p>
            <a:pPr indent="-12687" lvl="1" marL="457188" marR="0" rtl="0" algn="l">
              <a:spcBef>
                <a:spcPts val="480"/>
              </a:spcBef>
              <a:spcAft>
                <a:spcPts val="0"/>
              </a:spcAft>
              <a:buClr>
                <a:srgbClr val="555DAB"/>
              </a:buClr>
              <a:buSzPct val="25000"/>
              <a:buFont typeface="Noto Sans Symbols"/>
              <a:buNone/>
            </a:pPr>
            <a:r>
              <a:rPr b="0" i="0" lang="zh-TW" sz="2400" u="none" cap="none" strike="noStrike">
                <a:solidFill>
                  <a:schemeClr val="dk1"/>
                </a:solidFill>
                <a:latin typeface="Trebuchet MS"/>
                <a:ea typeface="Trebuchet MS"/>
                <a:cs typeface="Trebuchet MS"/>
                <a:sym typeface="Trebuchet MS"/>
              </a:rPr>
              <a:t>   → bffff0ac</a:t>
            </a:r>
            <a:r>
              <a:rPr b="0" baseline="-25000" i="0" lang="zh-TW" sz="2400" u="none" cap="none" strike="noStrike">
                <a:solidFill>
                  <a:schemeClr val="dk1"/>
                </a:solidFill>
                <a:latin typeface="Trebuchet MS"/>
                <a:ea typeface="Trebuchet MS"/>
                <a:cs typeface="Trebuchet MS"/>
                <a:sym typeface="Trebuchet MS"/>
              </a:rPr>
              <a:t>16</a:t>
            </a:r>
            <a:r>
              <a:rPr b="0" i="0" lang="zh-TW" sz="2400" u="none" cap="none" strike="noStrike">
                <a:solidFill>
                  <a:schemeClr val="dk1"/>
                </a:solidFill>
                <a:latin typeface="Trebuchet MS"/>
                <a:ea typeface="Trebuchet MS"/>
                <a:cs typeface="Trebuchet MS"/>
                <a:sym typeface="Trebuchet MS"/>
              </a:rPr>
              <a:t> = 0804a060</a:t>
            </a:r>
            <a:r>
              <a:rPr b="0" baseline="-25000" i="0" lang="zh-TW" sz="2400" u="none" cap="none" strike="noStrike">
                <a:solidFill>
                  <a:schemeClr val="dk1"/>
                </a:solidFill>
                <a:latin typeface="Trebuchet MS"/>
                <a:ea typeface="Trebuchet MS"/>
                <a:cs typeface="Trebuchet MS"/>
                <a:sym typeface="Trebuchet MS"/>
              </a:rPr>
              <a:t>16</a:t>
            </a:r>
            <a:r>
              <a:rPr b="0" i="0" lang="zh-TW" sz="2400" u="none" cap="none" strike="noStrike">
                <a:solidFill>
                  <a:schemeClr val="dk1"/>
                </a:solidFill>
                <a:latin typeface="Trebuchet MS"/>
                <a:ea typeface="Trebuchet MS"/>
                <a:cs typeface="Trebuchet MS"/>
                <a:sym typeface="Trebuchet MS"/>
              </a:rPr>
              <a:t> + id x 4</a:t>
            </a:r>
          </a:p>
          <a:p>
            <a:pPr indent="-12687" lvl="1" marL="457188" marR="0" rtl="0" algn="l">
              <a:spcBef>
                <a:spcPts val="480"/>
              </a:spcBef>
              <a:spcAft>
                <a:spcPts val="0"/>
              </a:spcAft>
              <a:buClr>
                <a:srgbClr val="555DAB"/>
              </a:buClr>
              <a:buSzPct val="25000"/>
              <a:buFont typeface="Noto Sans Symbols"/>
              <a:buNone/>
            </a:pPr>
            <a:r>
              <a:rPr b="0" i="0" lang="zh-TW" sz="2400" u="none" cap="none" strike="noStrike">
                <a:solidFill>
                  <a:schemeClr val="dk1"/>
                </a:solidFill>
                <a:latin typeface="Trebuchet MS"/>
                <a:ea typeface="Trebuchet MS"/>
                <a:cs typeface="Trebuchet MS"/>
                <a:sym typeface="Trebuchet MS"/>
              </a:rPr>
              <a:t>   → id = 2dfed413</a:t>
            </a:r>
            <a:r>
              <a:rPr b="0" baseline="-25000" i="0" lang="zh-TW" sz="2400" u="none" cap="none" strike="noStrike">
                <a:solidFill>
                  <a:schemeClr val="dk1"/>
                </a:solidFill>
                <a:latin typeface="Trebuchet MS"/>
                <a:ea typeface="Trebuchet MS"/>
                <a:cs typeface="Trebuchet MS"/>
                <a:sym typeface="Trebuchet MS"/>
              </a:rPr>
              <a:t>16</a:t>
            </a:r>
            <a:r>
              <a:rPr b="0" i="0" lang="zh-TW" sz="2400" u="none" cap="none" strike="noStrike">
                <a:solidFill>
                  <a:schemeClr val="dk1"/>
                </a:solidFill>
                <a:latin typeface="Trebuchet MS"/>
                <a:ea typeface="Trebuchet MS"/>
                <a:cs typeface="Trebuchet MS"/>
                <a:sym typeface="Trebuchet MS"/>
              </a:rPr>
              <a:t> = 771675155</a:t>
            </a:r>
            <a:r>
              <a:rPr b="0" baseline="-25000" i="0" lang="zh-TW" sz="2400" u="none" cap="none" strike="noStrike">
                <a:solidFill>
                  <a:schemeClr val="dk1"/>
                </a:solidFill>
                <a:latin typeface="Trebuchet MS"/>
                <a:ea typeface="Trebuchet MS"/>
                <a:cs typeface="Trebuchet MS"/>
                <a:sym typeface="Trebuchet MS"/>
              </a:rPr>
              <a:t>10</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預覆蓋return address的score值之推算</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score = 08048511</a:t>
            </a:r>
            <a:r>
              <a:rPr b="0" baseline="-25000" i="0" lang="zh-TW" sz="2400" u="none" cap="none" strike="noStrike">
                <a:solidFill>
                  <a:schemeClr val="dk1"/>
                </a:solidFill>
                <a:latin typeface="Trebuchet MS"/>
                <a:ea typeface="Trebuchet MS"/>
                <a:cs typeface="Trebuchet MS"/>
                <a:sym typeface="Trebuchet MS"/>
              </a:rPr>
              <a:t>16</a:t>
            </a:r>
            <a:r>
              <a:rPr b="0" i="0" lang="zh-TW" sz="2400" u="none" cap="none" strike="noStrike">
                <a:solidFill>
                  <a:schemeClr val="dk1"/>
                </a:solidFill>
                <a:latin typeface="Trebuchet MS"/>
                <a:ea typeface="Trebuchet MS"/>
                <a:cs typeface="Trebuchet MS"/>
                <a:sym typeface="Trebuchet MS"/>
              </a:rPr>
              <a:t> = 134513937</a:t>
            </a:r>
            <a:r>
              <a:rPr b="0" baseline="-25000" i="0" lang="zh-TW" sz="2400" u="none" cap="none" strike="noStrike">
                <a:solidFill>
                  <a:schemeClr val="dk1"/>
                </a:solidFill>
                <a:latin typeface="Trebuchet MS"/>
                <a:ea typeface="Trebuchet MS"/>
                <a:cs typeface="Trebuchet MS"/>
                <a:sym typeface="Trebuchet MS"/>
              </a:rPr>
              <a:t>10</a:t>
            </a:r>
          </a:p>
        </p:txBody>
      </p:sp>
      <p:sp>
        <p:nvSpPr>
          <p:cNvPr id="630" name="Shape 63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5" name="Shape 635"/>
        <p:cNvGrpSpPr/>
        <p:nvPr/>
      </p:nvGrpSpPr>
      <p:grpSpPr>
        <a:xfrm>
          <a:off x="0" y="0"/>
          <a:ext cx="0" cy="0"/>
          <a:chOff x="0" y="0"/>
          <a:chExt cx="0" cy="0"/>
        </a:xfrm>
      </p:grpSpPr>
      <p:pic>
        <p:nvPicPr>
          <p:cNvPr id="636" name="Shape 636"/>
          <p:cNvPicPr preferRelativeResize="0"/>
          <p:nvPr/>
        </p:nvPicPr>
        <p:blipFill rotWithShape="1">
          <a:blip r:embed="rId3">
            <a:alphaModFix/>
          </a:blip>
          <a:srcRect b="0" l="0" r="0" t="0"/>
          <a:stretch/>
        </p:blipFill>
        <p:spPr>
          <a:xfrm>
            <a:off x="983433" y="2264842"/>
            <a:ext cx="11000854" cy="4127686"/>
          </a:xfrm>
          <a:prstGeom prst="rect">
            <a:avLst/>
          </a:prstGeom>
          <a:noFill/>
          <a:ln>
            <a:noFill/>
          </a:ln>
        </p:spPr>
      </p:pic>
      <p:sp>
        <p:nvSpPr>
          <p:cNvPr id="637" name="Shape 63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Array Indexing Error攻擊(12)</a:t>
            </a:r>
          </a:p>
        </p:txBody>
      </p:sp>
      <p:sp>
        <p:nvSpPr>
          <p:cNvPr id="638" name="Shape 638"/>
          <p:cNvSpPr/>
          <p:nvPr/>
        </p:nvSpPr>
        <p:spPr>
          <a:xfrm>
            <a:off x="983432" y="4941167"/>
            <a:ext cx="816505" cy="384307"/>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39" name="Shape 639"/>
          <p:cNvSpPr txBox="1"/>
          <p:nvPr/>
        </p:nvSpPr>
        <p:spPr>
          <a:xfrm>
            <a:off x="2351583" y="4965264"/>
            <a:ext cx="5183505"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執行到hacker，表示攻擊成功</a:t>
            </a:r>
          </a:p>
        </p:txBody>
      </p:sp>
      <p:sp>
        <p:nvSpPr>
          <p:cNvPr id="640" name="Shape 640"/>
          <p:cNvSpPr txBox="1"/>
          <p:nvPr>
            <p:ph idx="1" type="body"/>
          </p:nvPr>
        </p:nvSpPr>
        <p:spPr>
          <a:xfrm>
            <a:off x="1200153" y="1484316"/>
            <a:ext cx="10367433" cy="78052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以上一頁的計算結果重新執行程式，可發現hacker()已被執行。</a:t>
            </a:r>
          </a:p>
        </p:txBody>
      </p:sp>
      <p:cxnSp>
        <p:nvCxnSpPr>
          <p:cNvPr id="641" name="Shape 641"/>
          <p:cNvCxnSpPr/>
          <p:nvPr/>
        </p:nvCxnSpPr>
        <p:spPr>
          <a:xfrm>
            <a:off x="3215927" y="3267396"/>
            <a:ext cx="1583999" cy="0"/>
          </a:xfrm>
          <a:prstGeom prst="straightConnector1">
            <a:avLst/>
          </a:prstGeom>
          <a:noFill/>
          <a:ln cap="flat" cmpd="sng" w="25400">
            <a:solidFill>
              <a:srgbClr val="FF0000"/>
            </a:solidFill>
            <a:prstDash val="solid"/>
            <a:round/>
            <a:headEnd len="med" w="med" type="none"/>
            <a:tailEnd len="med" w="med" type="none"/>
          </a:ln>
        </p:spPr>
      </p:cxnSp>
      <p:sp>
        <p:nvSpPr>
          <p:cNvPr id="642" name="Shape 642"/>
          <p:cNvSpPr txBox="1"/>
          <p:nvPr/>
        </p:nvSpPr>
        <p:spPr>
          <a:xfrm>
            <a:off x="5375919" y="3039342"/>
            <a:ext cx="5328591"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這組輸入可將insert()導向hacker()</a:t>
            </a:r>
          </a:p>
        </p:txBody>
      </p:sp>
      <p:cxnSp>
        <p:nvCxnSpPr>
          <p:cNvPr id="643" name="Shape 643"/>
          <p:cNvCxnSpPr/>
          <p:nvPr/>
        </p:nvCxnSpPr>
        <p:spPr>
          <a:xfrm>
            <a:off x="3719912" y="3645023"/>
            <a:ext cx="1583999" cy="0"/>
          </a:xfrm>
          <a:prstGeom prst="straightConnector1">
            <a:avLst/>
          </a:prstGeom>
          <a:noFill/>
          <a:ln cap="flat" cmpd="sng" w="25400">
            <a:solidFill>
              <a:srgbClr val="FF0000"/>
            </a:solidFill>
            <a:prstDash val="solid"/>
            <a:round/>
            <a:headEnd len="med" w="med" type="none"/>
            <a:tailEnd len="med" w="med" type="none"/>
          </a:ln>
        </p:spPr>
      </p:cxnSp>
      <p:sp>
        <p:nvSpPr>
          <p:cNvPr id="644" name="Shape 64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8" name="Shape 648"/>
        <p:cNvGrpSpPr/>
        <p:nvPr/>
      </p:nvGrpSpPr>
      <p:grpSpPr>
        <a:xfrm>
          <a:off x="0" y="0"/>
          <a:ext cx="0" cy="0"/>
          <a:chOff x="0" y="0"/>
          <a:chExt cx="0" cy="0"/>
        </a:xfrm>
      </p:grpSpPr>
      <p:pic>
        <p:nvPicPr>
          <p:cNvPr id="649" name="Shape 649"/>
          <p:cNvPicPr preferRelativeResize="0"/>
          <p:nvPr/>
        </p:nvPicPr>
        <p:blipFill rotWithShape="1">
          <a:blip r:embed="rId3">
            <a:alphaModFix/>
          </a:blip>
          <a:srcRect b="0" l="0" r="0" t="0"/>
          <a:stretch/>
        </p:blipFill>
        <p:spPr>
          <a:xfrm>
            <a:off x="2747093" y="3313635"/>
            <a:ext cx="4713999" cy="2912539"/>
          </a:xfrm>
          <a:prstGeom prst="rect">
            <a:avLst/>
          </a:prstGeom>
          <a:noFill/>
          <a:ln>
            <a:noFill/>
          </a:ln>
        </p:spPr>
      </p:pic>
      <p:sp>
        <p:nvSpPr>
          <p:cNvPr id="650" name="Shape 650"/>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如何預防Array Indexing Error(1)</a:t>
            </a:r>
          </a:p>
        </p:txBody>
      </p:sp>
      <p:sp>
        <p:nvSpPr>
          <p:cNvPr id="651" name="Shape 65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為何會被攻擊？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未對id的輸入值檢查範圍，以至於使用者可修改s[ ]宣告範圍以外的記憶體空間</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cxnSp>
        <p:nvCxnSpPr>
          <p:cNvPr id="652" name="Shape 652"/>
          <p:cNvCxnSpPr/>
          <p:nvPr/>
        </p:nvCxnSpPr>
        <p:spPr>
          <a:xfrm rot="10800000">
            <a:off x="6023992" y="4581128"/>
            <a:ext cx="1314449" cy="3174"/>
          </a:xfrm>
          <a:prstGeom prst="straightConnector1">
            <a:avLst/>
          </a:prstGeom>
          <a:noFill/>
          <a:ln cap="flat" cmpd="sng" w="76200">
            <a:solidFill>
              <a:srgbClr val="FF0000"/>
            </a:solidFill>
            <a:prstDash val="solid"/>
            <a:round/>
            <a:headEnd len="med" w="med" type="none"/>
            <a:tailEnd len="lg" w="lg" type="triangle"/>
          </a:ln>
        </p:spPr>
      </p:cxnSp>
      <p:cxnSp>
        <p:nvCxnSpPr>
          <p:cNvPr id="653" name="Shape 653"/>
          <p:cNvCxnSpPr/>
          <p:nvPr/>
        </p:nvCxnSpPr>
        <p:spPr>
          <a:xfrm rot="10800000">
            <a:off x="5360664" y="5805264"/>
            <a:ext cx="1980000" cy="3174"/>
          </a:xfrm>
          <a:prstGeom prst="straightConnector1">
            <a:avLst/>
          </a:prstGeom>
          <a:noFill/>
          <a:ln cap="flat" cmpd="sng" w="76200">
            <a:solidFill>
              <a:srgbClr val="FF0000"/>
            </a:solidFill>
            <a:prstDash val="solid"/>
            <a:round/>
            <a:headEnd len="med" w="med" type="none"/>
            <a:tailEnd len="lg" w="lg" type="triangle"/>
          </a:ln>
        </p:spPr>
      </p:cxnSp>
      <p:sp>
        <p:nvSpPr>
          <p:cNvPr id="654" name="Shape 65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9" name="Shape 659"/>
        <p:cNvGrpSpPr/>
        <p:nvPr/>
      </p:nvGrpSpPr>
      <p:grpSpPr>
        <a:xfrm>
          <a:off x="0" y="0"/>
          <a:ext cx="0" cy="0"/>
          <a:chOff x="0" y="0"/>
          <a:chExt cx="0" cy="0"/>
        </a:xfrm>
      </p:grpSpPr>
      <p:pic>
        <p:nvPicPr>
          <p:cNvPr id="660" name="Shape 660"/>
          <p:cNvPicPr preferRelativeResize="0"/>
          <p:nvPr/>
        </p:nvPicPr>
        <p:blipFill rotWithShape="1">
          <a:blip r:embed="rId3">
            <a:alphaModFix/>
          </a:blip>
          <a:srcRect b="0" l="0" r="0" t="0"/>
          <a:stretch/>
        </p:blipFill>
        <p:spPr>
          <a:xfrm>
            <a:off x="6672064" y="1749678"/>
            <a:ext cx="4832699" cy="4606671"/>
          </a:xfrm>
          <a:prstGeom prst="rect">
            <a:avLst/>
          </a:prstGeom>
          <a:noFill/>
          <a:ln>
            <a:noFill/>
          </a:ln>
        </p:spPr>
      </p:pic>
      <p:sp>
        <p:nvSpPr>
          <p:cNvPr id="661" name="Shape 66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如何預防Array Indexing Error(2)</a:t>
            </a:r>
          </a:p>
        </p:txBody>
      </p:sp>
      <p:sp>
        <p:nvSpPr>
          <p:cNvPr id="662" name="Shape 662"/>
          <p:cNvSpPr txBox="1"/>
          <p:nvPr>
            <p:ph idx="1" type="body"/>
          </p:nvPr>
        </p:nvSpPr>
        <p:spPr>
          <a:xfrm>
            <a:off x="1200153" y="1484315"/>
            <a:ext cx="4823838"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預防措施</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針對index的值進行檢查，確保未超出array的宣告範圍</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663" name="Shape 663"/>
          <p:cNvSpPr/>
          <p:nvPr/>
        </p:nvSpPr>
        <p:spPr>
          <a:xfrm>
            <a:off x="7176120" y="3284983"/>
            <a:ext cx="4433274" cy="1656183"/>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64" name="Shape 66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8" name="Shape 668"/>
        <p:cNvGrpSpPr/>
        <p:nvPr/>
      </p:nvGrpSpPr>
      <p:grpSpPr>
        <a:xfrm>
          <a:off x="0" y="0"/>
          <a:ext cx="0" cy="0"/>
          <a:chOff x="0" y="0"/>
          <a:chExt cx="0" cy="0"/>
        </a:xfrm>
      </p:grpSpPr>
      <p:pic>
        <p:nvPicPr>
          <p:cNvPr id="669" name="Shape 669"/>
          <p:cNvPicPr preferRelativeResize="0"/>
          <p:nvPr/>
        </p:nvPicPr>
        <p:blipFill rotWithShape="1">
          <a:blip r:embed="rId3">
            <a:alphaModFix/>
          </a:blip>
          <a:srcRect b="0" l="0" r="0" t="0"/>
          <a:stretch/>
        </p:blipFill>
        <p:spPr>
          <a:xfrm>
            <a:off x="1055440" y="2714481"/>
            <a:ext cx="9972732" cy="1866647"/>
          </a:xfrm>
          <a:prstGeom prst="rect">
            <a:avLst/>
          </a:prstGeom>
          <a:noFill/>
          <a:ln>
            <a:noFill/>
          </a:ln>
        </p:spPr>
      </p:pic>
      <p:sp>
        <p:nvSpPr>
          <p:cNvPr id="670" name="Shape 670"/>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如何預防Array Indexing Error(3)</a:t>
            </a:r>
          </a:p>
        </p:txBody>
      </p:sp>
      <p:sp>
        <p:nvSpPr>
          <p:cNvPr id="671" name="Shape 67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在修改程式碼後，即使用同樣的輸入執行程式，仍可避免攻擊。</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672" name="Shape 672"/>
          <p:cNvSpPr/>
          <p:nvPr/>
        </p:nvSpPr>
        <p:spPr>
          <a:xfrm>
            <a:off x="983432" y="3645023"/>
            <a:ext cx="1800199" cy="360040"/>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73" name="Shape 67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72"/>
                                        </p:tgtEl>
                                        <p:attrNameLst>
                                          <p:attrName>style.visibility</p:attrName>
                                        </p:attrNameLst>
                                      </p:cBhvr>
                                      <p:to>
                                        <p:strVal val="visible"/>
                                      </p:to>
                                    </p:set>
                                    <p:anim calcmode="lin" valueType="num">
                                      <p:cBhvr additive="base">
                                        <p:cTn dur="500"/>
                                        <p:tgtEl>
                                          <p:spTgt spid="67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8" name="Shape 678"/>
        <p:cNvGrpSpPr/>
        <p:nvPr/>
      </p:nvGrpSpPr>
      <p:grpSpPr>
        <a:xfrm>
          <a:off x="0" y="0"/>
          <a:ext cx="0" cy="0"/>
          <a:chOff x="0" y="0"/>
          <a:chExt cx="0" cy="0"/>
        </a:xfrm>
      </p:grpSpPr>
      <p:sp>
        <p:nvSpPr>
          <p:cNvPr id="679" name="Shape 679"/>
          <p:cNvSpPr txBox="1"/>
          <p:nvPr>
            <p:ph type="title"/>
          </p:nvPr>
        </p:nvSpPr>
        <p:spPr>
          <a:xfrm>
            <a:off x="955119" y="2883281"/>
            <a:ext cx="10363200" cy="13620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a:t>
            </a:r>
          </a:p>
        </p:txBody>
      </p:sp>
      <p:sp>
        <p:nvSpPr>
          <p:cNvPr id="680" name="Shape 680"/>
          <p:cNvSpPr txBox="1"/>
          <p:nvPr>
            <p:ph idx="1" type="body"/>
          </p:nvPr>
        </p:nvSpPr>
        <p:spPr>
          <a:xfrm>
            <a:off x="963083" y="2906713"/>
            <a:ext cx="103632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rgbClr val="555DAB"/>
              </a:buClr>
              <a:buSzPct val="25000"/>
              <a:buFont typeface="Arial"/>
              <a:buNone/>
            </a:pPr>
            <a:r>
              <a:t/>
            </a:r>
            <a:endParaRPr b="0" i="0" sz="2000" u="none" cap="none" strike="noStrike">
              <a:solidFill>
                <a:schemeClr val="dk1"/>
              </a:solidFill>
              <a:latin typeface="Trebuchet MS"/>
              <a:ea typeface="Trebuchet MS"/>
              <a:cs typeface="Trebuchet MS"/>
              <a:sym typeface="Trebuchet MS"/>
            </a:endParaRPr>
          </a:p>
        </p:txBody>
      </p:sp>
      <p:sp>
        <p:nvSpPr>
          <p:cNvPr id="681" name="Shape 68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6" name="Shape 686"/>
        <p:cNvGrpSpPr/>
        <p:nvPr/>
      </p:nvGrpSpPr>
      <p:grpSpPr>
        <a:xfrm>
          <a:off x="0" y="0"/>
          <a:ext cx="0" cy="0"/>
          <a:chOff x="0" y="0"/>
          <a:chExt cx="0" cy="0"/>
        </a:xfrm>
      </p:grpSpPr>
      <p:sp>
        <p:nvSpPr>
          <p:cNvPr id="687" name="Shape 68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a:t>
            </a:r>
          </a:p>
        </p:txBody>
      </p:sp>
      <p:sp>
        <p:nvSpPr>
          <p:cNvPr id="688" name="Shape 688"/>
          <p:cNvSpPr txBox="1"/>
          <p:nvPr>
            <p:ph idx="1" type="body"/>
          </p:nvPr>
        </p:nvSpPr>
        <p:spPr>
          <a:xfrm>
            <a:off x="911424" y="1488996"/>
            <a:ext cx="11179174" cy="435133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嚴格來說，Format String Bugs非Buffer Overflow，但它會導致類似後果。</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C語言程式最常出現此問題的是printf系列函數</a:t>
            </a:r>
            <a:r>
              <a:rPr b="0" baseline="30000" i="0" lang="zh-TW" sz="2800" u="none" cap="none" strike="noStrike">
                <a:solidFill>
                  <a:schemeClr val="dk1"/>
                </a:solidFill>
                <a:latin typeface="Trebuchet MS"/>
                <a:ea typeface="Trebuchet MS"/>
                <a:cs typeface="Trebuchet MS"/>
                <a:sym typeface="Trebuchet MS"/>
              </a:rPr>
              <a:t>2</a:t>
            </a:r>
            <a:r>
              <a:rPr b="0" i="0" lang="zh-TW" sz="2800" u="none" cap="none" strike="noStrike">
                <a:solidFill>
                  <a:schemeClr val="dk1"/>
                </a:solidFill>
                <a:latin typeface="Trebuchet MS"/>
                <a:ea typeface="Trebuchet MS"/>
                <a:cs typeface="Trebuchet MS"/>
                <a:sym typeface="Trebuchet MS"/>
              </a:rPr>
              <a:t>，例如：</a:t>
            </a: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br>
              <a:rPr b="0" i="0" lang="zh-TW" sz="2800" u="none" cap="none" strike="noStrike">
                <a:solidFill>
                  <a:schemeClr val="dk1"/>
                </a:solidFill>
                <a:latin typeface="Trebuchet MS"/>
                <a:ea typeface="Trebuchet MS"/>
                <a:cs typeface="Trebuchet MS"/>
                <a:sym typeface="Trebuchet MS"/>
              </a:rPr>
            </a:b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int printf(const char* format,...)</a:t>
            </a:r>
          </a:p>
        </p:txBody>
      </p:sp>
      <p:grpSp>
        <p:nvGrpSpPr>
          <p:cNvPr id="689" name="Shape 689"/>
          <p:cNvGrpSpPr/>
          <p:nvPr/>
        </p:nvGrpSpPr>
        <p:grpSpPr>
          <a:xfrm>
            <a:off x="3791743" y="5654576"/>
            <a:ext cx="4545011" cy="798759"/>
            <a:chOff x="2530475" y="5575053"/>
            <a:chExt cx="4545012" cy="798759"/>
          </a:xfrm>
        </p:grpSpPr>
        <p:cxnSp>
          <p:nvCxnSpPr>
            <p:cNvPr id="690" name="Shape 690"/>
            <p:cNvCxnSpPr/>
            <p:nvPr/>
          </p:nvCxnSpPr>
          <p:spPr>
            <a:xfrm>
              <a:off x="2530475" y="6373812"/>
              <a:ext cx="2727325" cy="0"/>
            </a:xfrm>
            <a:prstGeom prst="straightConnector1">
              <a:avLst/>
            </a:prstGeom>
            <a:noFill/>
            <a:ln cap="flat" cmpd="sng" w="25400">
              <a:solidFill>
                <a:srgbClr val="FF0000"/>
              </a:solidFill>
              <a:prstDash val="solid"/>
              <a:round/>
              <a:headEnd len="med" w="med" type="none"/>
              <a:tailEnd len="med" w="med" type="none"/>
            </a:ln>
          </p:spPr>
        </p:cxnSp>
        <p:cxnSp>
          <p:nvCxnSpPr>
            <p:cNvPr id="691" name="Shape 691"/>
            <p:cNvCxnSpPr/>
            <p:nvPr/>
          </p:nvCxnSpPr>
          <p:spPr>
            <a:xfrm flipH="1">
              <a:off x="4690714" y="5741982"/>
              <a:ext cx="567083" cy="265118"/>
            </a:xfrm>
            <a:prstGeom prst="straightConnector1">
              <a:avLst/>
            </a:prstGeom>
            <a:noFill/>
            <a:ln cap="flat" cmpd="sng" w="25400">
              <a:solidFill>
                <a:srgbClr val="FF0000"/>
              </a:solidFill>
              <a:prstDash val="solid"/>
              <a:round/>
              <a:headEnd len="med" w="med" type="none"/>
              <a:tailEnd len="lg" w="lg" type="triangle"/>
            </a:ln>
          </p:spPr>
        </p:cxnSp>
        <p:sp>
          <p:nvSpPr>
            <p:cNvPr id="692" name="Shape 692"/>
            <p:cNvSpPr txBox="1"/>
            <p:nvPr/>
          </p:nvSpPr>
          <p:spPr>
            <a:xfrm>
              <a:off x="5257800" y="5575053"/>
              <a:ext cx="1817687" cy="366711"/>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1800">
                  <a:solidFill>
                    <a:srgbClr val="FF0000"/>
                  </a:solidFill>
                  <a:latin typeface="Arial"/>
                  <a:ea typeface="Arial"/>
                  <a:cs typeface="Arial"/>
                  <a:sym typeface="Arial"/>
                </a:rPr>
                <a:t>指定輸出格式</a:t>
              </a:r>
            </a:p>
          </p:txBody>
        </p:sp>
      </p:grpSp>
      <p:graphicFrame>
        <p:nvGraphicFramePr>
          <p:cNvPr id="693" name="Shape 693"/>
          <p:cNvGraphicFramePr/>
          <p:nvPr/>
        </p:nvGraphicFramePr>
        <p:xfrm>
          <a:off x="1343471" y="3056932"/>
          <a:ext cx="3000000" cy="3000000"/>
        </p:xfrm>
        <a:graphic>
          <a:graphicData uri="http://schemas.openxmlformats.org/drawingml/2006/table">
            <a:tbl>
              <a:tblPr bandRow="1" firstRow="1">
                <a:noFill/>
                <a:tableStyleId>{8F8D810C-2B11-4A19-A807-9DA147942278}</a:tableStyleId>
              </a:tblPr>
              <a:tblGrid>
                <a:gridCol w="1286100"/>
                <a:gridCol w="3898475"/>
                <a:gridCol w="1245900"/>
                <a:gridCol w="3938675"/>
              </a:tblGrid>
              <a:tr h="540050">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fprint</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Writes the printf to a file</a:t>
                      </a:r>
                    </a:p>
                  </a:txBody>
                  <a:tcPr marT="45725" marB="45725" marR="91450" marL="91450" anchor="ctr"/>
                </a:tc>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vfprintf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the a va_arg structure to a file</a:t>
                      </a:r>
                    </a:p>
                  </a:txBody>
                  <a:tcPr marT="45725" marB="45725" marR="91450" marL="91450" anchor="ctr"/>
                </a:tc>
              </a:tr>
              <a:tr h="540050">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Output a formatted string</a:t>
                      </a:r>
                    </a:p>
                  </a:txBody>
                  <a:tcPr marT="45725" marB="45725" marR="91450" marL="91450" anchor="ctr"/>
                </a:tc>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vprintf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the va_arg structure to stdout</a:t>
                      </a:r>
                    </a:p>
                  </a:txBody>
                  <a:tcPr marT="45725" marB="45725" marR="91450" marL="91450" anchor="ctr"/>
                </a:tc>
              </a:tr>
              <a:tr h="540050">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sprintf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into a string</a:t>
                      </a:r>
                    </a:p>
                  </a:txBody>
                  <a:tcPr marT="45725" marB="45725" marR="91450" marL="91450" anchor="ctr"/>
                </a:tc>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vsprintf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the va_arg to a string</a:t>
                      </a:r>
                    </a:p>
                  </a:txBody>
                  <a:tcPr marT="45725" marB="45725" marR="91450" marL="91450" anchor="ctr"/>
                </a:tc>
              </a:tr>
              <a:tr h="540050">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snprintf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into a string checking the length</a:t>
                      </a:r>
                    </a:p>
                  </a:txBody>
                  <a:tcPr marT="45725" marB="45725" marR="91450" marL="91450" anchor="ctr"/>
                </a:tc>
                <a:tc>
                  <a:txBody>
                    <a:bodyPr>
                      <a:noAutofit/>
                    </a:bodyPr>
                    <a:lstStyle/>
                    <a:p>
                      <a:pPr indent="0" lvl="0" marL="0" marR="0" rtl="0" algn="ctr">
                        <a:spcBef>
                          <a:spcPts val="0"/>
                        </a:spcBef>
                        <a:buSzPct val="25000"/>
                        <a:buNone/>
                      </a:pPr>
                      <a:r>
                        <a:rPr b="0" i="0" lang="zh-TW" sz="2000" u="none" cap="none" strike="noStrike">
                          <a:solidFill>
                            <a:schemeClr val="dk1"/>
                          </a:solidFill>
                          <a:latin typeface="Trebuchet MS"/>
                          <a:ea typeface="Trebuchet MS"/>
                          <a:cs typeface="Trebuchet MS"/>
                          <a:sym typeface="Trebuchet MS"/>
                        </a:rPr>
                        <a:t>vsnprintf</a:t>
                      </a:r>
                    </a:p>
                  </a:txBody>
                  <a:tcPr marT="45725" marB="45725" marR="91450" marL="91450" anchor="ctr"/>
                </a:tc>
                <a:tc>
                  <a:txBody>
                    <a:bodyPr>
                      <a:noAutofit/>
                    </a:bodyPr>
                    <a:lstStyle/>
                    <a:p>
                      <a:pPr indent="0" lvl="0" marL="0" marR="0" rtl="0" algn="l">
                        <a:spcBef>
                          <a:spcPts val="0"/>
                        </a:spcBef>
                        <a:buSzPct val="25000"/>
                        <a:buNone/>
                      </a:pPr>
                      <a:r>
                        <a:rPr b="0" i="0" lang="zh-TW" sz="2000" u="none" cap="none" strike="noStrike">
                          <a:solidFill>
                            <a:schemeClr val="dk1"/>
                          </a:solidFill>
                          <a:latin typeface="Trebuchet MS"/>
                          <a:ea typeface="Trebuchet MS"/>
                          <a:cs typeface="Trebuchet MS"/>
                          <a:sym typeface="Trebuchet MS"/>
                        </a:rPr>
                        <a:t>Prints the va_arg to a string checking the length</a:t>
                      </a:r>
                    </a:p>
                  </a:txBody>
                  <a:tcPr marT="45725" marB="45725" marR="91450" marL="91450" anchor="ctr"/>
                </a:tc>
              </a:tr>
            </a:tbl>
          </a:graphicData>
        </a:graphic>
      </p:graphicFrame>
      <p:sp>
        <p:nvSpPr>
          <p:cNvPr id="694" name="Shape 694"/>
          <p:cNvSpPr/>
          <p:nvPr/>
        </p:nvSpPr>
        <p:spPr>
          <a:xfrm>
            <a:off x="0" y="6488667"/>
            <a:ext cx="6070956"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aseline="30000" lang="zh-TW" sz="1800">
                <a:solidFill>
                  <a:schemeClr val="dk1"/>
                </a:solidFill>
                <a:latin typeface="Arial"/>
                <a:ea typeface="Arial"/>
                <a:cs typeface="Arial"/>
                <a:sym typeface="Arial"/>
              </a:rPr>
              <a:t>2</a:t>
            </a:r>
            <a:r>
              <a:rPr lang="zh-TW" sz="1800">
                <a:solidFill>
                  <a:schemeClr val="dk1"/>
                </a:solidFill>
                <a:latin typeface="Arial"/>
                <a:ea typeface="Arial"/>
                <a:cs typeface="Arial"/>
                <a:sym typeface="Arial"/>
              </a:rPr>
              <a:t> https://www.owasp.org/index.php/Format_string_attack</a:t>
            </a:r>
          </a:p>
        </p:txBody>
      </p:sp>
      <p:sp>
        <p:nvSpPr>
          <p:cNvPr id="695" name="Shape 69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pic>
        <p:nvPicPr>
          <p:cNvPr id="116" name="Shape 116"/>
          <p:cNvPicPr preferRelativeResize="0"/>
          <p:nvPr/>
        </p:nvPicPr>
        <p:blipFill>
          <a:blip r:embed="rId3">
            <a:alphaModFix/>
          </a:blip>
          <a:stretch>
            <a:fillRect/>
          </a:stretch>
        </p:blipFill>
        <p:spPr>
          <a:xfrm>
            <a:off x="2655575" y="1193250"/>
            <a:ext cx="6683700" cy="4471499"/>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0" name="Shape 700"/>
        <p:cNvGrpSpPr/>
        <p:nvPr/>
      </p:nvGrpSpPr>
      <p:grpSpPr>
        <a:xfrm>
          <a:off x="0" y="0"/>
          <a:ext cx="0" cy="0"/>
          <a:chOff x="0" y="0"/>
          <a:chExt cx="0" cy="0"/>
        </a:xfrm>
      </p:grpSpPr>
      <p:sp>
        <p:nvSpPr>
          <p:cNvPr id="701" name="Shape 701"/>
          <p:cNvSpPr txBox="1"/>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printf( )或scanf( )指令的輸入輸出格式</a:t>
            </a:r>
          </a:p>
        </p:txBody>
      </p:sp>
      <p:graphicFrame>
        <p:nvGraphicFramePr>
          <p:cNvPr id="702" name="Shape 702"/>
          <p:cNvGraphicFramePr/>
          <p:nvPr/>
        </p:nvGraphicFramePr>
        <p:xfrm>
          <a:off x="1165329" y="2276872"/>
          <a:ext cx="3000000" cy="3000000"/>
        </p:xfrm>
        <a:graphic>
          <a:graphicData uri="http://schemas.openxmlformats.org/drawingml/2006/table">
            <a:tbl>
              <a:tblPr>
                <a:noFill/>
                <a:tableStyleId>{19C98B1D-524F-4916-9E73-F3BB453CDA0C}</a:tableStyleId>
              </a:tblPr>
              <a:tblGrid>
                <a:gridCol w="792100"/>
                <a:gridCol w="3960450"/>
                <a:gridCol w="720075"/>
                <a:gridCol w="4680525"/>
              </a:tblGrid>
              <a:tr h="457200">
                <a:tc gridSpan="4">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1" i="0" lang="zh-TW" sz="2200" u="none" cap="none" strike="noStrike">
                          <a:solidFill>
                            <a:schemeClr val="dk1"/>
                          </a:solidFill>
                          <a:latin typeface="Times New Roman"/>
                          <a:ea typeface="Times New Roman"/>
                          <a:cs typeface="Times New Roman"/>
                          <a:sym typeface="Times New Roman"/>
                        </a:rPr>
                        <a:t>C語言輸入輸出格式</a:t>
                      </a:r>
                      <a:r>
                        <a:rPr b="1" baseline="30000" i="0" lang="zh-TW" sz="2200" u="none" cap="none" strike="noStrike">
                          <a:solidFill>
                            <a:schemeClr val="dk1"/>
                          </a:solidFill>
                          <a:latin typeface="Times New Roman"/>
                          <a:ea typeface="Times New Roman"/>
                          <a:cs typeface="Times New Roman"/>
                          <a:sym typeface="Times New Roman"/>
                        </a:rPr>
                        <a:t>3</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solidFill>
                      <a:srgbClr val="A5A5A5"/>
                    </a:solidFill>
                  </a:tcPr>
                </a:tc>
                <a:tc hMerge="1"/>
                <a:tc hMerge="1"/>
                <a:tc hMerge="1"/>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%c</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字元</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%e</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2F2F2"/>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使用科學符號表示浮點數, 有正負號</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2F2F2"/>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%s</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字串</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%f</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單精度浮點數</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%d</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10進制整數</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%llf</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雙倍精度浮點數</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%u</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200" u="none" cap="none" strike="noStrike">
                          <a:solidFill>
                            <a:schemeClr val="dk1"/>
                          </a:solidFill>
                          <a:latin typeface="Times New Roman"/>
                          <a:ea typeface="Times New Roman"/>
                          <a:cs typeface="Times New Roman"/>
                          <a:sym typeface="Times New Roman"/>
                        </a:rPr>
                        <a:t>10進制無號數(unsigned)</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%g</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由系統決定是否採科學符號表示</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r>
              <a:tr h="2794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%o</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200" u="none" cap="none" strike="noStrike">
                          <a:solidFill>
                            <a:schemeClr val="dk1"/>
                          </a:solidFill>
                          <a:latin typeface="Times New Roman"/>
                          <a:ea typeface="Times New Roman"/>
                          <a:cs typeface="Times New Roman"/>
                          <a:sym typeface="Times New Roman"/>
                        </a:rPr>
                        <a:t>8進制無號數(unsigned)</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%p</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200" u="none" cap="none" strike="noStrike">
                          <a:solidFill>
                            <a:srgbClr val="000000"/>
                          </a:solidFill>
                          <a:latin typeface="Times New Roman"/>
                          <a:ea typeface="Times New Roman"/>
                          <a:cs typeface="Times New Roman"/>
                          <a:sym typeface="Times New Roman"/>
                        </a:rPr>
                        <a:t>變數位置</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r>
              <a:tr h="368300">
                <a:tc>
                  <a:txBody>
                    <a:bodyPr>
                      <a:noAutofit/>
                    </a:bodyPr>
                    <a:lstStyle/>
                    <a:p>
                      <a:pPr indent="0" lvl="0" marL="0" marR="0" rtl="0" algn="ctr">
                        <a:lnSpc>
                          <a:spcPct val="100000"/>
                        </a:lnSpc>
                        <a:spcBef>
                          <a:spcPts val="0"/>
                        </a:spcBef>
                        <a:spcAft>
                          <a:spcPts val="0"/>
                        </a:spcAft>
                        <a:buClr>
                          <a:srgbClr val="FF0000"/>
                        </a:buClr>
                        <a:buSzPct val="25000"/>
                        <a:buFont typeface="Times New Roman"/>
                        <a:buNone/>
                      </a:pPr>
                      <a:r>
                        <a:rPr b="1" i="0" lang="zh-TW" sz="2200" u="none" cap="none" strike="noStrike">
                          <a:solidFill>
                            <a:srgbClr val="FF0000"/>
                          </a:solidFill>
                          <a:latin typeface="Times New Roman"/>
                          <a:ea typeface="Times New Roman"/>
                          <a:cs typeface="Times New Roman"/>
                          <a:sym typeface="Times New Roman"/>
                        </a:rPr>
                        <a:t>%x</a:t>
                      </a:r>
                    </a:p>
                  </a:txBody>
                  <a:tcPr marT="45725" marB="45725" marR="91450" marL="91450" anchor="ctr">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FF0000"/>
                        </a:buClr>
                        <a:buSzPct val="25000"/>
                        <a:buFont typeface="Times New Roman"/>
                        <a:buNone/>
                      </a:pPr>
                      <a:r>
                        <a:rPr b="1" i="0" lang="zh-TW" sz="2200" u="none" cap="none" strike="noStrike">
                          <a:solidFill>
                            <a:srgbClr val="FF0000"/>
                          </a:solidFill>
                          <a:latin typeface="Times New Roman"/>
                          <a:ea typeface="Times New Roman"/>
                          <a:cs typeface="Times New Roman"/>
                          <a:sym typeface="Times New Roman"/>
                        </a:rPr>
                        <a:t>16進制無號數(unsigned)</a:t>
                      </a:r>
                    </a:p>
                  </a:txBody>
                  <a:tcPr marT="45725" marB="45725" marR="91450" marL="91450" anchor="ctr">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ctr">
                        <a:lnSpc>
                          <a:spcPct val="100000"/>
                        </a:lnSpc>
                        <a:spcBef>
                          <a:spcPts val="0"/>
                        </a:spcBef>
                        <a:spcAft>
                          <a:spcPts val="0"/>
                        </a:spcAft>
                        <a:buClr>
                          <a:srgbClr val="FF0000"/>
                        </a:buClr>
                        <a:buSzPct val="25000"/>
                        <a:buFont typeface="Times New Roman"/>
                        <a:buNone/>
                      </a:pPr>
                      <a:r>
                        <a:rPr b="1" i="0" lang="zh-TW" sz="2200" u="none" cap="none" strike="noStrike">
                          <a:solidFill>
                            <a:srgbClr val="FF0000"/>
                          </a:solidFill>
                          <a:latin typeface="Times New Roman"/>
                          <a:ea typeface="Times New Roman"/>
                          <a:cs typeface="Times New Roman"/>
                          <a:sym typeface="Times New Roman"/>
                        </a:rPr>
                        <a:t>%n</a:t>
                      </a:r>
                    </a:p>
                  </a:txBody>
                  <a:tcPr marT="45725" marB="45725" marR="91450" marL="91450" anchor="ctr">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FF0000"/>
                        </a:buClr>
                        <a:buSzPct val="25000"/>
                        <a:buFont typeface="Times New Roman"/>
                        <a:buNone/>
                      </a:pPr>
                      <a:r>
                        <a:rPr b="1" i="0" lang="zh-TW" sz="2200" u="none" cap="none" strike="noStrike">
                          <a:solidFill>
                            <a:srgbClr val="FF0000"/>
                          </a:solidFill>
                          <a:latin typeface="Times New Roman"/>
                          <a:ea typeface="Times New Roman"/>
                          <a:cs typeface="Times New Roman"/>
                          <a:sym typeface="Times New Roman"/>
                        </a:rPr>
                        <a:t>將已輸出字元的數目存到參數指定的記憶體位址</a:t>
                      </a:r>
                    </a:p>
                  </a:txBody>
                  <a:tcPr marT="45725" marB="45725" marR="91450" marL="91450" anchor="ctr">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r>
            </a:tbl>
          </a:graphicData>
        </a:graphic>
      </p:graphicFrame>
      <p:sp>
        <p:nvSpPr>
          <p:cNvPr id="703" name="Shape 703"/>
          <p:cNvSpPr/>
          <p:nvPr/>
        </p:nvSpPr>
        <p:spPr>
          <a:xfrm>
            <a:off x="0" y="6488667"/>
            <a:ext cx="5359159"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aseline="30000" lang="zh-TW" sz="1800">
                <a:solidFill>
                  <a:schemeClr val="dk1"/>
                </a:solidFill>
                <a:latin typeface="Times New Roman"/>
                <a:ea typeface="Times New Roman"/>
                <a:cs typeface="Times New Roman"/>
                <a:sym typeface="Times New Roman"/>
              </a:rPr>
              <a:t>3</a:t>
            </a:r>
            <a:r>
              <a:rPr lang="zh-TW" sz="1800">
                <a:solidFill>
                  <a:schemeClr val="dk1"/>
                </a:solidFill>
                <a:latin typeface="Trebuchet MS"/>
                <a:ea typeface="Trebuchet MS"/>
                <a:cs typeface="Trebuchet MS"/>
                <a:sym typeface="Trebuchet MS"/>
              </a:rPr>
              <a:t>洪維恩,</a:t>
            </a:r>
            <a:r>
              <a:rPr lang="zh-TW" sz="1800">
                <a:solidFill>
                  <a:schemeClr val="dk1"/>
                </a:solidFill>
                <a:latin typeface="Times New Roman"/>
                <a:ea typeface="Times New Roman"/>
                <a:cs typeface="Times New Roman"/>
                <a:sym typeface="Times New Roman"/>
              </a:rPr>
              <a:t>C與言教學手冊,第四版, 旗標出版社, 2007</a:t>
            </a:r>
          </a:p>
        </p:txBody>
      </p:sp>
      <p:sp>
        <p:nvSpPr>
          <p:cNvPr id="704" name="Shape 70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C語言輸出輸入格式</a:t>
            </a:r>
          </a:p>
        </p:txBody>
      </p:sp>
      <p:sp>
        <p:nvSpPr>
          <p:cNvPr id="705" name="Shape 70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0" name="Shape 710"/>
        <p:cNvGrpSpPr/>
        <p:nvPr/>
      </p:nvGrpSpPr>
      <p:grpSpPr>
        <a:xfrm>
          <a:off x="0" y="0"/>
          <a:ext cx="0" cy="0"/>
          <a:chOff x="0" y="0"/>
          <a:chExt cx="0" cy="0"/>
        </a:xfrm>
      </p:grpSpPr>
      <p:sp>
        <p:nvSpPr>
          <p:cNvPr id="711" name="Shape 711"/>
          <p:cNvSpPr txBox="1"/>
          <p:nvPr>
            <p:ph idx="4294967295"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未指定輸出Format的風險(1)</a:t>
            </a:r>
          </a:p>
        </p:txBody>
      </p:sp>
      <p:sp>
        <p:nvSpPr>
          <p:cNvPr id="712" name="Shape 712"/>
          <p:cNvSpPr txBox="1"/>
          <p:nvPr>
            <p:ph idx="4294967295" type="body"/>
          </p:nvPr>
        </p:nvSpPr>
        <p:spPr>
          <a:xfrm>
            <a:off x="551383" y="1556791"/>
            <a:ext cx="4535806"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範例程式</a:t>
            </a:r>
          </a:p>
        </p:txBody>
      </p:sp>
      <p:sp>
        <p:nvSpPr>
          <p:cNvPr id="713" name="Shape 713"/>
          <p:cNvSpPr txBox="1"/>
          <p:nvPr/>
        </p:nvSpPr>
        <p:spPr>
          <a:xfrm>
            <a:off x="3095625"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888888"/>
                </a:solidFill>
                <a:latin typeface="Trebuchet MS"/>
                <a:ea typeface="Trebuchet MS"/>
                <a:cs typeface="Trebuchet MS"/>
                <a:sym typeface="Trebuchet MS"/>
              </a:rPr>
              <a:t>‹#›</a:t>
            </a:fld>
          </a:p>
        </p:txBody>
      </p:sp>
      <p:sp>
        <p:nvSpPr>
          <p:cNvPr id="714" name="Shape 714"/>
          <p:cNvSpPr txBox="1"/>
          <p:nvPr/>
        </p:nvSpPr>
        <p:spPr>
          <a:xfrm>
            <a:off x="6108744" y="1998033"/>
            <a:ext cx="6083255" cy="4611686"/>
          </a:xfrm>
          <a:prstGeom prst="rect">
            <a:avLst/>
          </a:prstGeom>
          <a:noFill/>
          <a:ln>
            <a:noFill/>
          </a:ln>
        </p:spPr>
        <p:txBody>
          <a:bodyPr anchorCtr="0" anchor="t" bIns="45700" lIns="91425" rIns="91425" tIns="45700">
            <a:noAutofit/>
          </a:bodyPr>
          <a:lstStyle/>
          <a:p>
            <a:pPr indent="-298431" lvl="1" marL="742932" marR="0" rtl="0" algn="l">
              <a:spcBef>
                <a:spcPts val="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輸入1: Hello!</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此輸入未包含輸出格式控制字元，即使沒指定輸出格式，也不會影響輸出結果。</a:t>
            </a:r>
          </a:p>
          <a:p>
            <a:pPr indent="-298431" lvl="1" marL="742932" marR="0" rtl="0" algn="l">
              <a:spcBef>
                <a:spcPts val="100"/>
              </a:spcBef>
              <a:spcAft>
                <a:spcPts val="0"/>
              </a:spcAft>
              <a:buClr>
                <a:srgbClr val="555DAB"/>
              </a:buClr>
              <a:buFont typeface="Noto Sans Symbols"/>
              <a:buNone/>
            </a:pPr>
            <a:r>
              <a:t/>
            </a:r>
            <a:endParaRPr b="0" i="0" sz="500" u="none" cap="none" strike="noStrike">
              <a:solidFill>
                <a:schemeClr val="dk1"/>
              </a:solidFill>
              <a:latin typeface="Trebuchet MS"/>
              <a:ea typeface="Trebuchet MS"/>
              <a:cs typeface="Trebuchet MS"/>
              <a:sym typeface="Trebuchet MS"/>
            </a:endParaRPr>
          </a:p>
        </p:txBody>
      </p:sp>
      <p:pic>
        <p:nvPicPr>
          <p:cNvPr id="715" name="Shape 715"/>
          <p:cNvPicPr preferRelativeResize="0"/>
          <p:nvPr/>
        </p:nvPicPr>
        <p:blipFill rotWithShape="1">
          <a:blip r:embed="rId3">
            <a:alphaModFix/>
          </a:blip>
          <a:srcRect b="0" l="0" r="0" t="0"/>
          <a:stretch/>
        </p:blipFill>
        <p:spPr>
          <a:xfrm>
            <a:off x="7445277" y="3284983"/>
            <a:ext cx="4433245" cy="936103"/>
          </a:xfrm>
          <a:prstGeom prst="rect">
            <a:avLst/>
          </a:prstGeom>
          <a:noFill/>
          <a:ln>
            <a:noFill/>
          </a:ln>
        </p:spPr>
      </p:pic>
      <p:pic>
        <p:nvPicPr>
          <p:cNvPr id="716" name="Shape 716"/>
          <p:cNvPicPr preferRelativeResize="0"/>
          <p:nvPr/>
        </p:nvPicPr>
        <p:blipFill rotWithShape="1">
          <a:blip r:embed="rId4">
            <a:alphaModFix/>
          </a:blip>
          <a:srcRect b="0" l="0" r="0" t="0"/>
          <a:stretch/>
        </p:blipFill>
        <p:spPr>
          <a:xfrm>
            <a:off x="983432" y="2204864"/>
            <a:ext cx="5607105" cy="4245204"/>
          </a:xfrm>
          <a:prstGeom prst="rect">
            <a:avLst/>
          </a:prstGeom>
          <a:noFill/>
          <a:ln>
            <a:noFill/>
          </a:ln>
        </p:spPr>
      </p:pic>
      <p:sp>
        <p:nvSpPr>
          <p:cNvPr id="717" name="Shape 717"/>
          <p:cNvSpPr txBox="1"/>
          <p:nvPr/>
        </p:nvSpPr>
        <p:spPr>
          <a:xfrm>
            <a:off x="4079776" y="4361110"/>
            <a:ext cx="2015152" cy="430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200">
                <a:solidFill>
                  <a:srgbClr val="FF0000"/>
                </a:solidFill>
                <a:latin typeface="Arial"/>
                <a:ea typeface="Arial"/>
                <a:cs typeface="Arial"/>
                <a:sym typeface="Arial"/>
              </a:rPr>
              <a:t>指定輸出格式</a:t>
            </a:r>
          </a:p>
        </p:txBody>
      </p:sp>
      <p:sp>
        <p:nvSpPr>
          <p:cNvPr id="718" name="Shape 718"/>
          <p:cNvSpPr txBox="1"/>
          <p:nvPr/>
        </p:nvSpPr>
        <p:spPr>
          <a:xfrm>
            <a:off x="3760257" y="4961625"/>
            <a:ext cx="2335741" cy="430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200">
                <a:solidFill>
                  <a:srgbClr val="FF0000"/>
                </a:solidFill>
                <a:latin typeface="Arial"/>
                <a:ea typeface="Arial"/>
                <a:cs typeface="Arial"/>
                <a:sym typeface="Arial"/>
              </a:rPr>
              <a:t>未指定輸出格式</a:t>
            </a:r>
          </a:p>
        </p:txBody>
      </p:sp>
      <p:sp>
        <p:nvSpPr>
          <p:cNvPr id="719" name="Shape 719"/>
          <p:cNvSpPr/>
          <p:nvPr/>
        </p:nvSpPr>
        <p:spPr>
          <a:xfrm>
            <a:off x="1407032" y="4412844"/>
            <a:ext cx="2672744" cy="324047"/>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0" name="Shape 720"/>
          <p:cNvSpPr/>
          <p:nvPr/>
        </p:nvSpPr>
        <p:spPr>
          <a:xfrm>
            <a:off x="1407032" y="4960464"/>
            <a:ext cx="1905074" cy="316073"/>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1" name="Shape 721"/>
          <p:cNvSpPr/>
          <p:nvPr/>
        </p:nvSpPr>
        <p:spPr>
          <a:xfrm>
            <a:off x="9912424" y="3573016"/>
            <a:ext cx="1008112" cy="316073"/>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2" name="Shape 722"/>
          <p:cNvSpPr/>
          <p:nvPr/>
        </p:nvSpPr>
        <p:spPr>
          <a:xfrm>
            <a:off x="10704511" y="3905014"/>
            <a:ext cx="1008112" cy="316073"/>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23" name="Shape 72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8" name="Shape 728"/>
        <p:cNvGrpSpPr/>
        <p:nvPr/>
      </p:nvGrpSpPr>
      <p:grpSpPr>
        <a:xfrm>
          <a:off x="0" y="0"/>
          <a:ext cx="0" cy="0"/>
          <a:chOff x="0" y="0"/>
          <a:chExt cx="0" cy="0"/>
        </a:xfrm>
      </p:grpSpPr>
      <p:sp>
        <p:nvSpPr>
          <p:cNvPr id="729" name="Shape 729"/>
          <p:cNvSpPr txBox="1"/>
          <p:nvPr>
            <p:ph idx="4294967295"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未指定輸出Format的風險(2)</a:t>
            </a:r>
          </a:p>
        </p:txBody>
      </p:sp>
      <p:sp>
        <p:nvSpPr>
          <p:cNvPr id="730" name="Shape 730"/>
          <p:cNvSpPr txBox="1"/>
          <p:nvPr>
            <p:ph idx="4294967295" type="body"/>
          </p:nvPr>
        </p:nvSpPr>
        <p:spPr>
          <a:xfrm>
            <a:off x="551383" y="1556791"/>
            <a:ext cx="4535806"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範例程式</a:t>
            </a:r>
          </a:p>
        </p:txBody>
      </p:sp>
      <p:sp>
        <p:nvSpPr>
          <p:cNvPr id="731" name="Shape 731"/>
          <p:cNvSpPr txBox="1"/>
          <p:nvPr/>
        </p:nvSpPr>
        <p:spPr>
          <a:xfrm>
            <a:off x="3095625"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888888"/>
                </a:solidFill>
                <a:latin typeface="Trebuchet MS"/>
                <a:ea typeface="Trebuchet MS"/>
                <a:cs typeface="Trebuchet MS"/>
                <a:sym typeface="Trebuchet MS"/>
              </a:rPr>
              <a:t>‹#›</a:t>
            </a:fld>
          </a:p>
        </p:txBody>
      </p:sp>
      <p:sp>
        <p:nvSpPr>
          <p:cNvPr id="732" name="Shape 732"/>
          <p:cNvSpPr txBox="1"/>
          <p:nvPr/>
        </p:nvSpPr>
        <p:spPr>
          <a:xfrm>
            <a:off x="5989407" y="1998033"/>
            <a:ext cx="6083255" cy="4611686"/>
          </a:xfrm>
          <a:prstGeom prst="rect">
            <a:avLst/>
          </a:prstGeom>
          <a:noFill/>
          <a:ln>
            <a:noFill/>
          </a:ln>
        </p:spPr>
        <p:txBody>
          <a:bodyPr anchorCtr="0" anchor="t" bIns="45700" lIns="91425" rIns="91425" tIns="45700">
            <a:noAutofit/>
          </a:bodyPr>
          <a:lstStyle/>
          <a:p>
            <a:pPr indent="-298431" lvl="1" marL="742932" marR="0" rtl="0" algn="l">
              <a:spcBef>
                <a:spcPts val="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輸入2: %x%x%x%x</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此輸入 字串包含輸出格式控制字元%x</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printf(“%x”,str)表示將str以16進位unsigned格式輸出。若未指定str， printf(“%x)則輸出stack最頂層的內容。</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由於此輸入未指定輸出格式， printf(str)結果等同執行printf(“%x%x%x%x”)，也等同連續執行4個printf(“%x”)，因而以16進位unsigned格式輸出該程序stack最頂端的4筆資料內容。</a:t>
            </a:r>
          </a:p>
        </p:txBody>
      </p:sp>
      <p:grpSp>
        <p:nvGrpSpPr>
          <p:cNvPr id="733" name="Shape 733"/>
          <p:cNvGrpSpPr/>
          <p:nvPr/>
        </p:nvGrpSpPr>
        <p:grpSpPr>
          <a:xfrm>
            <a:off x="983432" y="2204863"/>
            <a:ext cx="5607105" cy="4245204"/>
            <a:chOff x="407367" y="2113559"/>
            <a:chExt cx="5607105" cy="4245204"/>
          </a:xfrm>
        </p:grpSpPr>
        <p:pic>
          <p:nvPicPr>
            <p:cNvPr id="734" name="Shape 734"/>
            <p:cNvPicPr preferRelativeResize="0"/>
            <p:nvPr/>
          </p:nvPicPr>
          <p:blipFill rotWithShape="1">
            <a:blip r:embed="rId3">
              <a:alphaModFix/>
            </a:blip>
            <a:srcRect b="0" l="0" r="0" t="0"/>
            <a:stretch/>
          </p:blipFill>
          <p:spPr>
            <a:xfrm>
              <a:off x="407367" y="2113559"/>
              <a:ext cx="5607105" cy="4245204"/>
            </a:xfrm>
            <a:prstGeom prst="rect">
              <a:avLst/>
            </a:prstGeom>
            <a:noFill/>
            <a:ln>
              <a:noFill/>
            </a:ln>
          </p:spPr>
        </p:pic>
        <p:sp>
          <p:nvSpPr>
            <p:cNvPr id="735" name="Shape 735"/>
            <p:cNvSpPr/>
            <p:nvPr/>
          </p:nvSpPr>
          <p:spPr>
            <a:xfrm>
              <a:off x="830967" y="4321539"/>
              <a:ext cx="2672744" cy="324047"/>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6" name="Shape 736"/>
            <p:cNvSpPr txBox="1"/>
            <p:nvPr/>
          </p:nvSpPr>
          <p:spPr>
            <a:xfrm>
              <a:off x="3503712" y="4269805"/>
              <a:ext cx="2015152" cy="430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200">
                  <a:solidFill>
                    <a:srgbClr val="FF0000"/>
                  </a:solidFill>
                  <a:latin typeface="Arial"/>
                  <a:ea typeface="Arial"/>
                  <a:cs typeface="Arial"/>
                  <a:sym typeface="Arial"/>
                </a:rPr>
                <a:t>指定輸出格式</a:t>
              </a:r>
            </a:p>
          </p:txBody>
        </p:sp>
        <p:sp>
          <p:nvSpPr>
            <p:cNvPr id="737" name="Shape 737"/>
            <p:cNvSpPr/>
            <p:nvPr/>
          </p:nvSpPr>
          <p:spPr>
            <a:xfrm>
              <a:off x="830967" y="4869160"/>
              <a:ext cx="1905074" cy="316073"/>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38" name="Shape 738"/>
            <p:cNvSpPr txBox="1"/>
            <p:nvPr/>
          </p:nvSpPr>
          <p:spPr>
            <a:xfrm>
              <a:off x="3184193" y="4870321"/>
              <a:ext cx="2335741" cy="430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200">
                  <a:solidFill>
                    <a:srgbClr val="FF0000"/>
                  </a:solidFill>
                  <a:latin typeface="Arial"/>
                  <a:ea typeface="Arial"/>
                  <a:cs typeface="Arial"/>
                  <a:sym typeface="Arial"/>
                </a:rPr>
                <a:t>未指定輸出格式</a:t>
              </a:r>
            </a:p>
          </p:txBody>
        </p:sp>
      </p:grpSp>
      <p:pic>
        <p:nvPicPr>
          <p:cNvPr id="739" name="Shape 739"/>
          <p:cNvPicPr preferRelativeResize="0"/>
          <p:nvPr/>
        </p:nvPicPr>
        <p:blipFill rotWithShape="1">
          <a:blip r:embed="rId4">
            <a:alphaModFix/>
          </a:blip>
          <a:srcRect b="0" l="0" r="0" t="0"/>
          <a:stretch/>
        </p:blipFill>
        <p:spPr>
          <a:xfrm>
            <a:off x="5087189" y="5517232"/>
            <a:ext cx="7074894" cy="958422"/>
          </a:xfrm>
          <a:prstGeom prst="rect">
            <a:avLst/>
          </a:prstGeom>
          <a:noFill/>
          <a:ln>
            <a:noFill/>
          </a:ln>
        </p:spPr>
      </p:pic>
      <p:sp>
        <p:nvSpPr>
          <p:cNvPr id="740" name="Shape 740"/>
          <p:cNvSpPr/>
          <p:nvPr/>
        </p:nvSpPr>
        <p:spPr>
          <a:xfrm>
            <a:off x="7573989" y="5805264"/>
            <a:ext cx="1330322" cy="349215"/>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1" name="Shape 741"/>
          <p:cNvSpPr/>
          <p:nvPr/>
        </p:nvSpPr>
        <p:spPr>
          <a:xfrm>
            <a:off x="8335292" y="6165303"/>
            <a:ext cx="3826790" cy="304273"/>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42" name="Shape 742"/>
          <p:cNvSpPr txBox="1"/>
          <p:nvPr>
            <p:ph idx="12" type="sldNum"/>
          </p:nvPr>
        </p:nvSpPr>
        <p:spPr>
          <a:xfrm>
            <a:off x="9028607" y="6068144"/>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6" name="Shape 746"/>
        <p:cNvGrpSpPr/>
        <p:nvPr/>
      </p:nvGrpSpPr>
      <p:grpSpPr>
        <a:xfrm>
          <a:off x="0" y="0"/>
          <a:ext cx="0" cy="0"/>
          <a:chOff x="0" y="0"/>
          <a:chExt cx="0" cy="0"/>
        </a:xfrm>
      </p:grpSpPr>
      <p:pic>
        <p:nvPicPr>
          <p:cNvPr id="747" name="Shape 747"/>
          <p:cNvPicPr preferRelativeResize="0"/>
          <p:nvPr/>
        </p:nvPicPr>
        <p:blipFill rotWithShape="1">
          <a:blip r:embed="rId3">
            <a:alphaModFix/>
          </a:blip>
          <a:srcRect b="0" l="0" r="0" t="0"/>
          <a:stretch/>
        </p:blipFill>
        <p:spPr>
          <a:xfrm>
            <a:off x="4295800" y="1304183"/>
            <a:ext cx="7331967" cy="5517306"/>
          </a:xfrm>
          <a:prstGeom prst="rect">
            <a:avLst/>
          </a:prstGeom>
          <a:noFill/>
          <a:ln>
            <a:noFill/>
          </a:ln>
        </p:spPr>
      </p:pic>
      <p:sp>
        <p:nvSpPr>
          <p:cNvPr id="748" name="Shape 748"/>
          <p:cNvSpPr txBox="1"/>
          <p:nvPr/>
        </p:nvSpPr>
        <p:spPr>
          <a:xfrm>
            <a:off x="661900" y="1435367"/>
            <a:ext cx="5370513" cy="1057527"/>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範例程式： FSB.c</a:t>
            </a:r>
          </a:p>
        </p:txBody>
      </p:sp>
      <p:sp>
        <p:nvSpPr>
          <p:cNvPr id="749" name="Shape 749"/>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Bugs攻擊(1)</a:t>
            </a:r>
          </a:p>
        </p:txBody>
      </p:sp>
      <p:sp>
        <p:nvSpPr>
          <p:cNvPr id="750" name="Shape 75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751" name="Shape 751"/>
          <p:cNvSpPr/>
          <p:nvPr/>
        </p:nvSpPr>
        <p:spPr>
          <a:xfrm>
            <a:off x="4799855" y="2660805"/>
            <a:ext cx="1296143" cy="360040"/>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52" name="Shape 752"/>
          <p:cNvSpPr/>
          <p:nvPr/>
        </p:nvSpPr>
        <p:spPr>
          <a:xfrm>
            <a:off x="4799855" y="5157192"/>
            <a:ext cx="5544615" cy="576064"/>
          </a:xfrm>
          <a:prstGeom prst="rect">
            <a:avLst/>
          </a:prstGeom>
          <a:noFill/>
          <a:ln cap="flat" cmpd="sng" w="5715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7" name="Shape 757"/>
        <p:cNvGrpSpPr/>
        <p:nvPr/>
      </p:nvGrpSpPr>
      <p:grpSpPr>
        <a:xfrm>
          <a:off x="0" y="0"/>
          <a:ext cx="0" cy="0"/>
          <a:chOff x="0" y="0"/>
          <a:chExt cx="0" cy="0"/>
        </a:xfrm>
      </p:grpSpPr>
      <p:pic>
        <p:nvPicPr>
          <p:cNvPr id="758" name="Shape 758"/>
          <p:cNvPicPr preferRelativeResize="0"/>
          <p:nvPr/>
        </p:nvPicPr>
        <p:blipFill rotWithShape="1">
          <a:blip r:embed="rId3">
            <a:alphaModFix/>
          </a:blip>
          <a:srcRect b="0" l="0" r="0" t="0"/>
          <a:stretch/>
        </p:blipFill>
        <p:spPr>
          <a:xfrm>
            <a:off x="1888819" y="3688841"/>
            <a:ext cx="8455651" cy="2572677"/>
          </a:xfrm>
          <a:prstGeom prst="rect">
            <a:avLst/>
          </a:prstGeom>
          <a:noFill/>
          <a:ln>
            <a:noFill/>
          </a:ln>
        </p:spPr>
      </p:pic>
      <p:sp>
        <p:nvSpPr>
          <p:cNvPr id="759" name="Shape 759"/>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以GCC編譯FSB.c，產生FSB.o</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正常執行FSB.o</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無論輸入Yes或No，變數 </a:t>
            </a:r>
            <a:r>
              <a:rPr b="0" i="1" lang="zh-TW" sz="2400" u="none" cap="none" strike="noStrike">
                <a:solidFill>
                  <a:schemeClr val="dk1"/>
                </a:solidFill>
                <a:latin typeface="Trebuchet MS"/>
                <a:ea typeface="Trebuchet MS"/>
                <a:cs typeface="Trebuchet MS"/>
                <a:sym typeface="Trebuchet MS"/>
              </a:rPr>
              <a:t>i </a:t>
            </a:r>
            <a:r>
              <a:rPr b="0" i="0" lang="zh-TW" sz="2400" u="none" cap="none" strike="noStrike">
                <a:solidFill>
                  <a:schemeClr val="dk1"/>
                </a:solidFill>
                <a:latin typeface="Trebuchet MS"/>
                <a:ea typeface="Trebuchet MS"/>
                <a:cs typeface="Trebuchet MS"/>
                <a:sym typeface="Trebuchet MS"/>
              </a:rPr>
              <a:t>的值都不會改變</a:t>
            </a:r>
          </a:p>
        </p:txBody>
      </p:sp>
      <p:sp>
        <p:nvSpPr>
          <p:cNvPr id="760" name="Shape 760"/>
          <p:cNvSpPr/>
          <p:nvPr/>
        </p:nvSpPr>
        <p:spPr>
          <a:xfrm>
            <a:off x="1847527" y="5589239"/>
            <a:ext cx="4392488" cy="663278"/>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61" name="Shape 761"/>
          <p:cNvSpPr txBox="1"/>
          <p:nvPr/>
        </p:nvSpPr>
        <p:spPr>
          <a:xfrm>
            <a:off x="6343367" y="5775646"/>
            <a:ext cx="4721183"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程式正常執行，變數 </a:t>
            </a:r>
            <a:r>
              <a:rPr b="1" i="1" lang="zh-TW" sz="2400">
                <a:solidFill>
                  <a:srgbClr val="FF0000"/>
                </a:solidFill>
                <a:latin typeface="Arial"/>
                <a:ea typeface="Arial"/>
                <a:cs typeface="Arial"/>
                <a:sym typeface="Arial"/>
              </a:rPr>
              <a:t>i </a:t>
            </a:r>
            <a:r>
              <a:rPr b="1" lang="zh-TW" sz="2400">
                <a:solidFill>
                  <a:srgbClr val="FF0000"/>
                </a:solidFill>
                <a:latin typeface="Arial"/>
                <a:ea typeface="Arial"/>
                <a:cs typeface="Arial"/>
                <a:sym typeface="Arial"/>
              </a:rPr>
              <a:t>的值不變</a:t>
            </a:r>
          </a:p>
        </p:txBody>
      </p:sp>
      <p:pic>
        <p:nvPicPr>
          <p:cNvPr id="762" name="Shape 762"/>
          <p:cNvPicPr preferRelativeResize="0"/>
          <p:nvPr/>
        </p:nvPicPr>
        <p:blipFill rotWithShape="1">
          <a:blip r:embed="rId4">
            <a:alphaModFix/>
          </a:blip>
          <a:srcRect b="0" l="0" r="0" t="0"/>
          <a:stretch/>
        </p:blipFill>
        <p:spPr>
          <a:xfrm>
            <a:off x="1847526" y="2132856"/>
            <a:ext cx="9995593" cy="333772"/>
          </a:xfrm>
          <a:prstGeom prst="rect">
            <a:avLst/>
          </a:prstGeom>
          <a:noFill/>
          <a:ln>
            <a:noFill/>
          </a:ln>
        </p:spPr>
      </p:pic>
      <p:sp>
        <p:nvSpPr>
          <p:cNvPr id="763" name="Shape 76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Bugs攻擊(2)</a:t>
            </a:r>
          </a:p>
        </p:txBody>
      </p:sp>
      <p:sp>
        <p:nvSpPr>
          <p:cNvPr id="764" name="Shape 76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9" name="Shape 769"/>
        <p:cNvGrpSpPr/>
        <p:nvPr/>
      </p:nvGrpSpPr>
      <p:grpSpPr>
        <a:xfrm>
          <a:off x="0" y="0"/>
          <a:ext cx="0" cy="0"/>
          <a:chOff x="0" y="0"/>
          <a:chExt cx="0" cy="0"/>
        </a:xfrm>
      </p:grpSpPr>
      <p:pic>
        <p:nvPicPr>
          <p:cNvPr id="770" name="Shape 770"/>
          <p:cNvPicPr preferRelativeResize="0"/>
          <p:nvPr/>
        </p:nvPicPr>
        <p:blipFill rotWithShape="1">
          <a:blip r:embed="rId3">
            <a:alphaModFix/>
          </a:blip>
          <a:srcRect b="0" l="0" r="0" t="0"/>
          <a:stretch/>
        </p:blipFill>
        <p:spPr>
          <a:xfrm>
            <a:off x="1919535" y="3212975"/>
            <a:ext cx="8291055" cy="2540238"/>
          </a:xfrm>
          <a:prstGeom prst="rect">
            <a:avLst/>
          </a:prstGeom>
          <a:noFill/>
          <a:ln>
            <a:noFill/>
          </a:ln>
        </p:spPr>
      </p:pic>
      <p:sp>
        <p:nvSpPr>
          <p:cNvPr id="771" name="Shape 77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嘗試進行攻擊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若輸入”Chuti%n”，則變數 </a:t>
            </a:r>
            <a:r>
              <a:rPr b="0" i="1" lang="zh-TW" sz="2400" u="none" cap="none" strike="noStrike">
                <a:solidFill>
                  <a:schemeClr val="dk1"/>
                </a:solidFill>
                <a:latin typeface="Trebuchet MS"/>
                <a:ea typeface="Trebuchet MS"/>
                <a:cs typeface="Trebuchet MS"/>
                <a:sym typeface="Trebuchet MS"/>
              </a:rPr>
              <a:t>i</a:t>
            </a:r>
            <a:r>
              <a:rPr b="0" i="0" lang="zh-TW" sz="2400" u="none" cap="none" strike="noStrike">
                <a:solidFill>
                  <a:schemeClr val="dk1"/>
                </a:solidFill>
                <a:latin typeface="Trebuchet MS"/>
                <a:ea typeface="Trebuchet MS"/>
                <a:cs typeface="Trebuchet MS"/>
                <a:sym typeface="Trebuchet MS"/>
              </a:rPr>
              <a:t>的值會被強制改為5，因而執行結果不如預期。</a:t>
            </a:r>
          </a:p>
        </p:txBody>
      </p:sp>
      <p:sp>
        <p:nvSpPr>
          <p:cNvPr id="772" name="Shape 772"/>
          <p:cNvSpPr/>
          <p:nvPr/>
        </p:nvSpPr>
        <p:spPr>
          <a:xfrm>
            <a:off x="1847527" y="5105142"/>
            <a:ext cx="4392488" cy="610765"/>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73" name="Shape 773"/>
          <p:cNvSpPr txBox="1"/>
          <p:nvPr/>
        </p:nvSpPr>
        <p:spPr>
          <a:xfrm>
            <a:off x="6343367" y="5254244"/>
            <a:ext cx="4721183"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變數 </a:t>
            </a:r>
            <a:r>
              <a:rPr b="1" i="1" lang="zh-TW" sz="2400">
                <a:solidFill>
                  <a:srgbClr val="FF0000"/>
                </a:solidFill>
                <a:latin typeface="Arial"/>
                <a:ea typeface="Arial"/>
                <a:cs typeface="Arial"/>
                <a:sym typeface="Arial"/>
              </a:rPr>
              <a:t>i </a:t>
            </a:r>
            <a:r>
              <a:rPr b="1" lang="zh-TW" sz="2400">
                <a:solidFill>
                  <a:srgbClr val="FF0000"/>
                </a:solidFill>
                <a:latin typeface="Arial"/>
                <a:ea typeface="Arial"/>
                <a:cs typeface="Arial"/>
                <a:sym typeface="Arial"/>
              </a:rPr>
              <a:t>的值變成5，表示攻擊成功</a:t>
            </a:r>
          </a:p>
        </p:txBody>
      </p:sp>
      <p:sp>
        <p:nvSpPr>
          <p:cNvPr id="774" name="Shape 77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Bugs攻擊(3)</a:t>
            </a:r>
          </a:p>
        </p:txBody>
      </p:sp>
      <p:sp>
        <p:nvSpPr>
          <p:cNvPr id="775" name="Shape 77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0" name="Shape 780"/>
        <p:cNvGrpSpPr/>
        <p:nvPr/>
      </p:nvGrpSpPr>
      <p:grpSpPr>
        <a:xfrm>
          <a:off x="0" y="0"/>
          <a:ext cx="0" cy="0"/>
          <a:chOff x="0" y="0"/>
          <a:chExt cx="0" cy="0"/>
        </a:xfrm>
      </p:grpSpPr>
      <p:sp>
        <p:nvSpPr>
          <p:cNvPr id="781" name="Shape 781"/>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Bugs攻擊(4)</a:t>
            </a:r>
          </a:p>
        </p:txBody>
      </p:sp>
      <p:sp>
        <p:nvSpPr>
          <p:cNvPr id="782" name="Shape 782"/>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為什麼程式碼沒有修改變數 </a:t>
            </a:r>
            <a:r>
              <a:rPr b="0" i="1" lang="zh-TW" sz="2800" u="none" cap="none" strike="noStrike">
                <a:solidFill>
                  <a:schemeClr val="dk1"/>
                </a:solidFill>
                <a:latin typeface="Trebuchet MS"/>
                <a:ea typeface="Trebuchet MS"/>
                <a:cs typeface="Trebuchet MS"/>
                <a:sym typeface="Trebuchet MS"/>
              </a:rPr>
              <a:t>i </a:t>
            </a:r>
            <a:r>
              <a:rPr b="0" i="0" lang="zh-TW" sz="2800" u="none" cap="none" strike="noStrike">
                <a:solidFill>
                  <a:schemeClr val="dk1"/>
                </a:solidFill>
                <a:latin typeface="Trebuchet MS"/>
                <a:ea typeface="Trebuchet MS"/>
                <a:cs typeface="Trebuchet MS"/>
                <a:sym typeface="Trebuchet MS"/>
              </a:rPr>
              <a:t>的值，卻會造成它的值改變?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若輸入字串為”Chuti%n”，則Input[]=“Chuti%n”</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因此，printf(input, </a:t>
            </a:r>
            <a:r>
              <a:rPr b="0" i="0" lang="zh-TW" sz="2400" u="none" cap="none" strike="noStrike">
                <a:solidFill>
                  <a:schemeClr val="dk1"/>
                </a:solidFill>
                <a:latin typeface="Arimo"/>
                <a:ea typeface="Arimo"/>
                <a:cs typeface="Arimo"/>
                <a:sym typeface="Arimo"/>
              </a:rPr>
              <a:t>&amp;</a:t>
            </a:r>
            <a:r>
              <a:rPr b="0" i="0" lang="zh-TW" sz="2400" u="none" cap="none" strike="noStrike">
                <a:solidFill>
                  <a:schemeClr val="dk1"/>
                </a:solidFill>
                <a:latin typeface="Trebuchet MS"/>
                <a:ea typeface="Trebuchet MS"/>
                <a:cs typeface="Trebuchet MS"/>
                <a:sym typeface="Trebuchet MS"/>
              </a:rPr>
              <a:t>i)就會變成printf(“Chuti%n”, </a:t>
            </a:r>
            <a:r>
              <a:rPr b="0" i="0" lang="zh-TW" sz="2400" u="none" cap="none" strike="noStrike">
                <a:solidFill>
                  <a:schemeClr val="dk1"/>
                </a:solidFill>
                <a:latin typeface="Arimo"/>
                <a:ea typeface="Arimo"/>
                <a:cs typeface="Arimo"/>
                <a:sym typeface="Arimo"/>
              </a:rPr>
              <a:t>&amp;</a:t>
            </a:r>
            <a:r>
              <a:rPr b="0" i="0" lang="zh-TW" sz="2400" u="none" cap="none" strike="noStrike">
                <a:solidFill>
                  <a:schemeClr val="dk1"/>
                </a:solidFill>
                <a:latin typeface="Trebuchet MS"/>
                <a:ea typeface="Trebuchet MS"/>
                <a:cs typeface="Trebuchet MS"/>
                <a:sym typeface="Trebuchet MS"/>
              </a:rPr>
              <a:t>i)。</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％n之前已印出5個字元，則會將數字5存到變數 </a:t>
            </a:r>
            <a:r>
              <a:rPr b="0" i="1" lang="zh-TW" sz="2400" u="none" cap="none" strike="noStrike">
                <a:solidFill>
                  <a:schemeClr val="dk1"/>
                </a:solidFill>
                <a:latin typeface="Trebuchet MS"/>
                <a:ea typeface="Trebuchet MS"/>
                <a:cs typeface="Trebuchet MS"/>
                <a:sym typeface="Trebuchet MS"/>
              </a:rPr>
              <a:t>i</a:t>
            </a:r>
            <a:r>
              <a:rPr b="0" i="0" lang="zh-TW" sz="2400" u="none" cap="none" strike="noStrike">
                <a:solidFill>
                  <a:schemeClr val="dk1"/>
                </a:solidFill>
                <a:latin typeface="Trebuchet MS"/>
                <a:ea typeface="Trebuchet MS"/>
                <a:cs typeface="Trebuchet MS"/>
                <a:sym typeface="Trebuchet MS"/>
              </a:rPr>
              <a:t>。</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也可嘗試以”chair%n”進行攻擊，一樣會成功。</a:t>
            </a:r>
          </a:p>
        </p:txBody>
      </p:sp>
      <p:pic>
        <p:nvPicPr>
          <p:cNvPr id="783" name="Shape 783"/>
          <p:cNvPicPr preferRelativeResize="0"/>
          <p:nvPr/>
        </p:nvPicPr>
        <p:blipFill rotWithShape="1">
          <a:blip r:embed="rId3">
            <a:alphaModFix/>
          </a:blip>
          <a:srcRect b="0" l="0" r="0" t="0"/>
          <a:stretch/>
        </p:blipFill>
        <p:spPr>
          <a:xfrm>
            <a:off x="1919535" y="3841089"/>
            <a:ext cx="8291055" cy="2540238"/>
          </a:xfrm>
          <a:prstGeom prst="rect">
            <a:avLst/>
          </a:prstGeom>
          <a:noFill/>
          <a:ln>
            <a:noFill/>
          </a:ln>
        </p:spPr>
      </p:pic>
      <p:sp>
        <p:nvSpPr>
          <p:cNvPr id="784" name="Shape 784"/>
          <p:cNvSpPr/>
          <p:nvPr/>
        </p:nvSpPr>
        <p:spPr>
          <a:xfrm flipH="1" rot="10800000">
            <a:off x="1919535" y="5353254"/>
            <a:ext cx="792087" cy="379999"/>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785" name="Shape 785"/>
          <p:cNvSpPr txBox="1"/>
          <p:nvPr/>
        </p:nvSpPr>
        <p:spPr>
          <a:xfrm>
            <a:off x="3575719" y="5353255"/>
            <a:ext cx="4032448" cy="46166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2400">
                <a:solidFill>
                  <a:srgbClr val="FF0000"/>
                </a:solidFill>
                <a:latin typeface="Arial"/>
                <a:ea typeface="Arial"/>
                <a:cs typeface="Arial"/>
                <a:sym typeface="Arial"/>
              </a:rPr>
              <a:t>在%n之前已列印出5個字元</a:t>
            </a:r>
          </a:p>
        </p:txBody>
      </p:sp>
      <p:sp>
        <p:nvSpPr>
          <p:cNvPr id="786" name="Shape 78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1" name="Shape 791"/>
        <p:cNvGrpSpPr/>
        <p:nvPr/>
      </p:nvGrpSpPr>
      <p:grpSpPr>
        <a:xfrm>
          <a:off x="0" y="0"/>
          <a:ext cx="0" cy="0"/>
          <a:chOff x="0" y="0"/>
          <a:chExt cx="0" cy="0"/>
        </a:xfrm>
      </p:grpSpPr>
      <p:sp>
        <p:nvSpPr>
          <p:cNvPr id="792" name="Shape 79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Format String Bugs攻擊(5)</a:t>
            </a:r>
          </a:p>
        </p:txBody>
      </p:sp>
      <p:graphicFrame>
        <p:nvGraphicFramePr>
          <p:cNvPr id="793" name="Shape 793"/>
          <p:cNvGraphicFramePr/>
          <p:nvPr/>
        </p:nvGraphicFramePr>
        <p:xfrm>
          <a:off x="983432" y="3068959"/>
          <a:ext cx="3000000" cy="3000000"/>
        </p:xfrm>
        <a:graphic>
          <a:graphicData uri="http://schemas.openxmlformats.org/drawingml/2006/table">
            <a:tbl>
              <a:tblPr>
                <a:noFill/>
                <a:tableStyleId>{19C98B1D-524F-4916-9E73-F3BB453CDA0C}</a:tableStyleId>
              </a:tblPr>
              <a:tblGrid>
                <a:gridCol w="1152125"/>
                <a:gridCol w="3103250"/>
                <a:gridCol w="1865300"/>
                <a:gridCol w="3888425"/>
              </a:tblGrid>
              <a:tr h="457200">
                <a:tc gridSpan="4">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1" i="0" lang="zh-TW" sz="2400" u="none" cap="none" strike="noStrike">
                          <a:solidFill>
                            <a:schemeClr val="dk1"/>
                          </a:solidFill>
                          <a:latin typeface="Times New Roman"/>
                          <a:ea typeface="Times New Roman"/>
                          <a:cs typeface="Times New Roman"/>
                          <a:sym typeface="Times New Roman"/>
                        </a:rPr>
                        <a:t>C語言修飾子</a:t>
                      </a:r>
                      <a:r>
                        <a:rPr b="1" baseline="30000" i="0" lang="zh-TW" sz="2400" u="none" cap="none" strike="noStrike">
                          <a:solidFill>
                            <a:schemeClr val="dk1"/>
                          </a:solidFill>
                          <a:latin typeface="Times New Roman"/>
                          <a:ea typeface="Times New Roman"/>
                          <a:cs typeface="Times New Roman"/>
                          <a:sym typeface="Times New Roman"/>
                        </a:rPr>
                        <a:t>4</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38100">
                      <a:solidFill>
                        <a:schemeClr val="lt1"/>
                      </a:solidFill>
                      <a:prstDash val="solid"/>
                      <a:round/>
                      <a:headEnd len="med" w="med" type="none"/>
                      <a:tailEnd len="med" w="med" type="none"/>
                    </a:lnB>
                    <a:solidFill>
                      <a:srgbClr val="A5A5A5"/>
                    </a:solidFill>
                  </a:tcPr>
                </a:tc>
                <a:tc hMerge="1"/>
                <a:tc hMerge="1"/>
                <a:tc hMerge="1"/>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向左對齊</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數字 + $</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2F2F2"/>
                    </a:solidFill>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變數位址往前回推幾個word</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381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2F2F2"/>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顯示正負值</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ctr">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大於0之整數</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chemeClr val="dk1"/>
                        </a:buClr>
                        <a:buSzPct val="25000"/>
                        <a:buFont typeface="Times New Roman"/>
                        <a:buNone/>
                      </a:pPr>
                      <a:r>
                        <a:rPr b="0" i="0" lang="zh-TW" sz="2400" u="none" cap="none" strike="noStrike">
                          <a:solidFill>
                            <a:schemeClr val="dk1"/>
                          </a:solidFill>
                          <a:latin typeface="Times New Roman"/>
                          <a:ea typeface="Times New Roman"/>
                          <a:cs typeface="Times New Roman"/>
                          <a:sym typeface="Times New Roman"/>
                        </a:rPr>
                        <a:t>指定輸出的欄位寬度</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小數點後顯示幾位</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E1E1E1"/>
                    </a:solidFill>
                  </a:tcPr>
                </a:tc>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0</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將固定欄位之空白處填入0</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r>
              <a:tr h="368300">
                <a:tc>
                  <a:txBody>
                    <a:bodyPr>
                      <a:noAutofit/>
                    </a:bodyPr>
                    <a:lstStyle/>
                    <a:p>
                      <a:pPr indent="0" lvl="0" marL="0" marR="0" rtl="0" algn="ctr">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空白</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gridSpan="3">
                  <a:txBody>
                    <a:bodyPr>
                      <a:noAutofit/>
                    </a:bodyPr>
                    <a:lstStyle/>
                    <a:p>
                      <a:pPr indent="0" lvl="0" marL="0" marR="0" rtl="0" algn="l">
                        <a:lnSpc>
                          <a:spcPct val="100000"/>
                        </a:lnSpc>
                        <a:spcBef>
                          <a:spcPts val="0"/>
                        </a:spcBef>
                        <a:spcAft>
                          <a:spcPts val="0"/>
                        </a:spcAft>
                        <a:buClr>
                          <a:srgbClr val="000000"/>
                        </a:buClr>
                        <a:buSzPct val="25000"/>
                        <a:buFont typeface="Times New Roman"/>
                        <a:buNone/>
                      </a:pPr>
                      <a:r>
                        <a:rPr b="0" i="0" lang="zh-TW" sz="2400" u="none" cap="none" strike="noStrike">
                          <a:solidFill>
                            <a:srgbClr val="000000"/>
                          </a:solidFill>
                          <a:latin typeface="Times New Roman"/>
                          <a:ea typeface="Times New Roman"/>
                          <a:cs typeface="Times New Roman"/>
                          <a:sym typeface="Times New Roman"/>
                        </a:rPr>
                        <a:t>當數值為正時，留一格空白；為負時則顯示負號</a:t>
                      </a:r>
                    </a:p>
                  </a:txBody>
                  <a:tcPr marT="45725" marB="45725" marR="91450" marL="91450">
                    <a:lnL cap="flat" cmpd="sng" w="12700">
                      <a:solidFill>
                        <a:schemeClr val="lt1"/>
                      </a:solidFill>
                      <a:prstDash val="solid"/>
                      <a:round/>
                      <a:headEnd len="med" w="med" type="none"/>
                      <a:tailEnd len="med" w="med" type="none"/>
                    </a:lnL>
                    <a:lnR cap="flat" cmpd="sng" w="12700">
                      <a:solidFill>
                        <a:schemeClr val="lt1"/>
                      </a:solidFill>
                      <a:prstDash val="solid"/>
                      <a:round/>
                      <a:headEnd len="med" w="med" type="none"/>
                      <a:tailEnd len="med" w="med" type="none"/>
                    </a:lnR>
                    <a:lnT cap="flat" cmpd="sng" w="12700">
                      <a:solidFill>
                        <a:schemeClr val="lt1"/>
                      </a:solidFill>
                      <a:prstDash val="solid"/>
                      <a:round/>
                      <a:headEnd len="med" w="med" type="none"/>
                      <a:tailEnd len="med" w="med" type="none"/>
                    </a:lnT>
                    <a:lnB cap="flat" cmpd="sng" w="12700">
                      <a:solidFill>
                        <a:schemeClr val="lt1"/>
                      </a:solidFill>
                      <a:prstDash val="solid"/>
                      <a:round/>
                      <a:headEnd len="med" w="med" type="none"/>
                      <a:tailEnd len="med" w="med" type="none"/>
                    </a:lnB>
                    <a:solidFill>
                      <a:srgbClr val="F0F0F0"/>
                    </a:solidFill>
                  </a:tcPr>
                </a:tc>
                <a:tc hMerge="1"/>
                <a:tc hMerge="1"/>
              </a:tr>
            </a:tbl>
          </a:graphicData>
        </a:graphic>
      </p:graphicFrame>
      <p:sp>
        <p:nvSpPr>
          <p:cNvPr id="794" name="Shape 794"/>
          <p:cNvSpPr txBox="1"/>
          <p:nvPr/>
        </p:nvSpPr>
        <p:spPr>
          <a:xfrm>
            <a:off x="1055440" y="1484784"/>
            <a:ext cx="9793087" cy="1080120"/>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亦有此類攻擊是在輸入輸出格式中藉由修飾子改變記憶體內容，已達成攻擊效果。</a:t>
            </a:r>
          </a:p>
        </p:txBody>
      </p:sp>
      <p:sp>
        <p:nvSpPr>
          <p:cNvPr id="795" name="Shape 795"/>
          <p:cNvSpPr/>
          <p:nvPr/>
        </p:nvSpPr>
        <p:spPr>
          <a:xfrm>
            <a:off x="0" y="6488667"/>
            <a:ext cx="5359159"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aseline="30000" lang="zh-TW" sz="1800">
                <a:solidFill>
                  <a:schemeClr val="dk1"/>
                </a:solidFill>
                <a:latin typeface="Times New Roman"/>
                <a:ea typeface="Times New Roman"/>
                <a:cs typeface="Times New Roman"/>
                <a:sym typeface="Times New Roman"/>
              </a:rPr>
              <a:t>4</a:t>
            </a:r>
            <a:r>
              <a:rPr lang="zh-TW" sz="1800">
                <a:solidFill>
                  <a:schemeClr val="dk1"/>
                </a:solidFill>
                <a:latin typeface="Trebuchet MS"/>
                <a:ea typeface="Trebuchet MS"/>
                <a:cs typeface="Trebuchet MS"/>
                <a:sym typeface="Trebuchet MS"/>
              </a:rPr>
              <a:t>洪維恩,</a:t>
            </a:r>
            <a:r>
              <a:rPr lang="zh-TW" sz="1800">
                <a:solidFill>
                  <a:schemeClr val="dk1"/>
                </a:solidFill>
                <a:latin typeface="Times New Roman"/>
                <a:ea typeface="Times New Roman"/>
                <a:cs typeface="Times New Roman"/>
                <a:sym typeface="Times New Roman"/>
              </a:rPr>
              <a:t>C與言教學手冊,第四版, 旗標出版社, 2007</a:t>
            </a:r>
          </a:p>
        </p:txBody>
      </p:sp>
      <p:sp>
        <p:nvSpPr>
          <p:cNvPr id="796" name="Shape 79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0" name="Shape 800"/>
        <p:cNvGrpSpPr/>
        <p:nvPr/>
      </p:nvGrpSpPr>
      <p:grpSpPr>
        <a:xfrm>
          <a:off x="0" y="0"/>
          <a:ext cx="0" cy="0"/>
          <a:chOff x="0" y="0"/>
          <a:chExt cx="0" cy="0"/>
        </a:xfrm>
      </p:grpSpPr>
      <p:pic>
        <p:nvPicPr>
          <p:cNvPr id="801" name="Shape 801"/>
          <p:cNvPicPr preferRelativeResize="0"/>
          <p:nvPr/>
        </p:nvPicPr>
        <p:blipFill rotWithShape="1">
          <a:blip r:embed="rId3">
            <a:alphaModFix/>
          </a:blip>
          <a:srcRect b="0" l="0" r="0" t="0"/>
          <a:stretch/>
        </p:blipFill>
        <p:spPr>
          <a:xfrm>
            <a:off x="1200153" y="3383898"/>
            <a:ext cx="4483242" cy="2972451"/>
          </a:xfrm>
          <a:prstGeom prst="rect">
            <a:avLst/>
          </a:prstGeom>
          <a:noFill/>
          <a:ln>
            <a:noFill/>
          </a:ln>
        </p:spPr>
      </p:pic>
      <p:sp>
        <p:nvSpPr>
          <p:cNvPr id="802" name="Shape 80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如何預防Format String Bugs(1)</a:t>
            </a:r>
          </a:p>
        </p:txBody>
      </p:sp>
      <p:sp>
        <p:nvSpPr>
          <p:cNvPr id="803" name="Shape 803"/>
          <p:cNvSpPr txBox="1"/>
          <p:nvPr>
            <p:ph idx="1" type="body"/>
          </p:nvPr>
        </p:nvSpPr>
        <p:spPr>
          <a:xfrm>
            <a:off x="1200153" y="1484315"/>
            <a:ext cx="10367433" cy="1656652"/>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為何會被攻擊？</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當輸出字元中有 “%“，且後面接上特定字元(例如：x ,n)，則可能會被判定為輸入輸出格式</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sp>
        <p:nvSpPr>
          <p:cNvPr id="804" name="Shape 804"/>
          <p:cNvSpPr/>
          <p:nvPr/>
        </p:nvSpPr>
        <p:spPr>
          <a:xfrm flipH="1" rot="10800000">
            <a:off x="1428054" y="4824155"/>
            <a:ext cx="3371801" cy="477052"/>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805" name="Shape 805"/>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806" name="Shape 806"/>
          <p:cNvSpPr/>
          <p:nvPr/>
        </p:nvSpPr>
        <p:spPr>
          <a:xfrm flipH="1" rot="10800000">
            <a:off x="1428054" y="4111519"/>
            <a:ext cx="3371801" cy="477052"/>
          </a:xfrm>
          <a:prstGeom prst="rect">
            <a:avLst/>
          </a:prstGeom>
          <a:noFill/>
          <a:ln cap="flat" cmpd="sng" w="254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1" name="Shape 811"/>
        <p:cNvGrpSpPr/>
        <p:nvPr/>
      </p:nvGrpSpPr>
      <p:grpSpPr>
        <a:xfrm>
          <a:off x="0" y="0"/>
          <a:ext cx="0" cy="0"/>
          <a:chOff x="0" y="0"/>
          <a:chExt cx="0" cy="0"/>
        </a:xfrm>
      </p:grpSpPr>
      <p:pic>
        <p:nvPicPr>
          <p:cNvPr id="812" name="Shape 812"/>
          <p:cNvPicPr preferRelativeResize="0"/>
          <p:nvPr/>
        </p:nvPicPr>
        <p:blipFill rotWithShape="1">
          <a:blip r:embed="rId3">
            <a:alphaModFix/>
          </a:blip>
          <a:srcRect b="0" l="0" r="0" t="0"/>
          <a:stretch/>
        </p:blipFill>
        <p:spPr>
          <a:xfrm>
            <a:off x="5951983" y="2789034"/>
            <a:ext cx="6131433" cy="3583305"/>
          </a:xfrm>
          <a:prstGeom prst="rect">
            <a:avLst/>
          </a:prstGeom>
          <a:noFill/>
          <a:ln>
            <a:noFill/>
          </a:ln>
        </p:spPr>
      </p:pic>
      <p:sp>
        <p:nvSpPr>
          <p:cNvPr id="813" name="Shape 813"/>
          <p:cNvSpPr txBox="1"/>
          <p:nvPr/>
        </p:nvSpPr>
        <p:spPr>
          <a:xfrm>
            <a:off x="1200153" y="1484315"/>
            <a:ext cx="10367433" cy="72054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第一種預防措施</a:t>
            </a:r>
          </a:p>
          <a:p>
            <a:pPr indent="-342891" lvl="0" marL="342891" marR="0" rtl="0" algn="l">
              <a:spcBef>
                <a:spcPts val="560"/>
              </a:spcBef>
              <a:spcAft>
                <a:spcPts val="0"/>
              </a:spcAft>
              <a:buClr>
                <a:srgbClr val="555DAB"/>
              </a:buClr>
              <a:buFont typeface="Noto Sans Symbols"/>
              <a:buNone/>
            </a:pPr>
            <a:r>
              <a:t/>
            </a:r>
            <a:endParaRPr sz="2800">
              <a:solidFill>
                <a:schemeClr val="dk1"/>
              </a:solidFill>
              <a:latin typeface="Trebuchet MS"/>
              <a:ea typeface="Trebuchet MS"/>
              <a:cs typeface="Trebuchet MS"/>
              <a:sym typeface="Trebuchet MS"/>
            </a:endParaRPr>
          </a:p>
        </p:txBody>
      </p:sp>
      <p:sp>
        <p:nvSpPr>
          <p:cNvPr id="814" name="Shape 81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如何預防Format String Bugs(2)</a:t>
            </a:r>
          </a:p>
        </p:txBody>
      </p:sp>
      <p:sp>
        <p:nvSpPr>
          <p:cNvPr id="815" name="Shape 815"/>
          <p:cNvSpPr/>
          <p:nvPr/>
        </p:nvSpPr>
        <p:spPr>
          <a:xfrm>
            <a:off x="6119664" y="2686898"/>
            <a:ext cx="5928319" cy="189423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16" name="Shape 816"/>
          <p:cNvSpPr txBox="1"/>
          <p:nvPr/>
        </p:nvSpPr>
        <p:spPr>
          <a:xfrm>
            <a:off x="6013896" y="1888211"/>
            <a:ext cx="6034086" cy="6413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插入此段程式碼可確保使用者輸入字串不包含輸入輸出格式的特殊字元，ex: %d, %s</a:t>
            </a:r>
          </a:p>
        </p:txBody>
      </p:sp>
      <p:sp>
        <p:nvSpPr>
          <p:cNvPr id="817" name="Shape 81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pic>
        <p:nvPicPr>
          <p:cNvPr id="818" name="Shape 818"/>
          <p:cNvPicPr preferRelativeResize="0"/>
          <p:nvPr/>
        </p:nvPicPr>
        <p:blipFill rotWithShape="1">
          <a:blip r:embed="rId4">
            <a:alphaModFix/>
          </a:blip>
          <a:srcRect b="0" l="0" r="0" t="0"/>
          <a:stretch/>
        </p:blipFill>
        <p:spPr>
          <a:xfrm>
            <a:off x="199875" y="4860758"/>
            <a:ext cx="5590236" cy="1697248"/>
          </a:xfrm>
          <a:prstGeom prst="rect">
            <a:avLst/>
          </a:prstGeom>
          <a:noFill/>
          <a:ln>
            <a:noFill/>
          </a:ln>
        </p:spPr>
      </p:pic>
      <p:pic>
        <p:nvPicPr>
          <p:cNvPr id="819" name="Shape 819"/>
          <p:cNvPicPr preferRelativeResize="0"/>
          <p:nvPr/>
        </p:nvPicPr>
        <p:blipFill rotWithShape="1">
          <a:blip r:embed="rId5">
            <a:alphaModFix/>
          </a:blip>
          <a:srcRect b="0" l="0" r="0" t="0"/>
          <a:stretch/>
        </p:blipFill>
        <p:spPr>
          <a:xfrm>
            <a:off x="119335" y="2177716"/>
            <a:ext cx="5693824" cy="2543734"/>
          </a:xfrm>
          <a:prstGeom prst="rect">
            <a:avLst/>
          </a:prstGeom>
          <a:noFill/>
          <a:ln>
            <a:noFill/>
          </a:ln>
        </p:spPr>
      </p:pic>
      <p:cxnSp>
        <p:nvCxnSpPr>
          <p:cNvPr id="820" name="Shape 820"/>
          <p:cNvCxnSpPr/>
          <p:nvPr/>
        </p:nvCxnSpPr>
        <p:spPr>
          <a:xfrm>
            <a:off x="5807967" y="1709399"/>
            <a:ext cx="0" cy="4887952"/>
          </a:xfrm>
          <a:prstGeom prst="straightConnector1">
            <a:avLst/>
          </a:prstGeom>
          <a:solidFill>
            <a:schemeClr val="accent1"/>
          </a:solidFill>
          <a:ln cap="flat" cmpd="sng" w="9525">
            <a:solidFill>
              <a:schemeClr val="dk1"/>
            </a:solidFill>
            <a:prstDash val="solid"/>
            <a:round/>
            <a:headEnd len="med" w="med" type="none"/>
            <a:tailEnd len="med" w="med" type="none"/>
          </a:ln>
        </p:spPr>
      </p:cxnSp>
      <p:sp>
        <p:nvSpPr>
          <p:cNvPr id="821" name="Shape 821"/>
          <p:cNvSpPr/>
          <p:nvPr/>
        </p:nvSpPr>
        <p:spPr>
          <a:xfrm>
            <a:off x="119335" y="6212160"/>
            <a:ext cx="1649306" cy="40352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Buffer Overflow有多危險?</a:t>
            </a:r>
          </a:p>
        </p:txBody>
      </p:sp>
      <p:sp>
        <p:nvSpPr>
          <p:cNvPr id="123" name="Shape 123"/>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CWE(Common Weakness Enumeration)組織在2011年統計出危險性最高的25個軟體設計錯誤(http://cwe.mitre.org/top25/)，其中Buffer Overflow位居第三名</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第一名：SQL Injection</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第二名：OS Command Injection</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不就是個Buffer Overflow嗎？駭客能利用Buffer Overflow做什麼？</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癱瘓程式的執行</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取得使用者權限</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竊取機密資料</a:t>
            </a:r>
          </a:p>
        </p:txBody>
      </p:sp>
      <p:sp>
        <p:nvSpPr>
          <p:cNvPr id="124" name="Shape 12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6" name="Shape 826"/>
        <p:cNvGrpSpPr/>
        <p:nvPr/>
      </p:nvGrpSpPr>
      <p:grpSpPr>
        <a:xfrm>
          <a:off x="0" y="0"/>
          <a:ext cx="0" cy="0"/>
          <a:chOff x="0" y="0"/>
          <a:chExt cx="0" cy="0"/>
        </a:xfrm>
      </p:grpSpPr>
      <p:pic>
        <p:nvPicPr>
          <p:cNvPr id="827" name="Shape 827"/>
          <p:cNvPicPr preferRelativeResize="0"/>
          <p:nvPr/>
        </p:nvPicPr>
        <p:blipFill rotWithShape="1">
          <a:blip r:embed="rId3">
            <a:alphaModFix/>
          </a:blip>
          <a:srcRect b="0" l="0" r="0" t="0"/>
          <a:stretch/>
        </p:blipFill>
        <p:spPr>
          <a:xfrm>
            <a:off x="335360" y="2037940"/>
            <a:ext cx="6635421" cy="4775436"/>
          </a:xfrm>
          <a:prstGeom prst="rect">
            <a:avLst/>
          </a:prstGeom>
          <a:noFill/>
          <a:ln>
            <a:noFill/>
          </a:ln>
        </p:spPr>
      </p:pic>
      <p:sp>
        <p:nvSpPr>
          <p:cNvPr id="828" name="Shape 828"/>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如何預防Format String Bugs(3)</a:t>
            </a:r>
          </a:p>
        </p:txBody>
      </p:sp>
      <p:sp>
        <p:nvSpPr>
          <p:cNvPr id="829" name="Shape 829"/>
          <p:cNvSpPr/>
          <p:nvPr/>
        </p:nvSpPr>
        <p:spPr>
          <a:xfrm>
            <a:off x="767408" y="5027089"/>
            <a:ext cx="3274671" cy="274118"/>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30" name="Shape 830"/>
          <p:cNvSpPr txBox="1"/>
          <p:nvPr/>
        </p:nvSpPr>
        <p:spPr>
          <a:xfrm>
            <a:off x="4186096" y="4941167"/>
            <a:ext cx="2808311" cy="36933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rgbClr val="FF0000"/>
                </a:solidFill>
                <a:latin typeface="Arial"/>
                <a:ea typeface="Arial"/>
                <a:cs typeface="Arial"/>
                <a:sym typeface="Arial"/>
              </a:rPr>
              <a:t>養成指定輸出格式的習慣</a:t>
            </a:r>
          </a:p>
        </p:txBody>
      </p:sp>
      <p:sp>
        <p:nvSpPr>
          <p:cNvPr id="831" name="Shape 83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
        <p:nvSpPr>
          <p:cNvPr id="832" name="Shape 832"/>
          <p:cNvSpPr txBox="1"/>
          <p:nvPr/>
        </p:nvSpPr>
        <p:spPr>
          <a:xfrm>
            <a:off x="1200153" y="1484316"/>
            <a:ext cx="3599702" cy="613398"/>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lang="zh-TW" sz="2800">
                <a:solidFill>
                  <a:schemeClr val="dk1"/>
                </a:solidFill>
                <a:latin typeface="Trebuchet MS"/>
                <a:ea typeface="Trebuchet MS"/>
                <a:cs typeface="Trebuchet MS"/>
                <a:sym typeface="Trebuchet MS"/>
              </a:rPr>
              <a:t>第二種預防措施</a:t>
            </a:r>
          </a:p>
          <a:p>
            <a:pPr indent="-342891" lvl="0" marL="342891" marR="0" rtl="0" algn="l">
              <a:spcBef>
                <a:spcPts val="560"/>
              </a:spcBef>
              <a:spcAft>
                <a:spcPts val="0"/>
              </a:spcAft>
              <a:buClr>
                <a:srgbClr val="555DAB"/>
              </a:buClr>
              <a:buFont typeface="Noto Sans Symbols"/>
              <a:buNone/>
            </a:pPr>
            <a:r>
              <a:t/>
            </a:r>
            <a:endParaRPr sz="2800">
              <a:solidFill>
                <a:schemeClr val="dk1"/>
              </a:solidFill>
              <a:latin typeface="Trebuchet MS"/>
              <a:ea typeface="Trebuchet MS"/>
              <a:cs typeface="Trebuchet MS"/>
              <a:sym typeface="Trebuchet MS"/>
            </a:endParaRPr>
          </a:p>
        </p:txBody>
      </p:sp>
      <p:pic>
        <p:nvPicPr>
          <p:cNvPr id="833" name="Shape 833"/>
          <p:cNvPicPr preferRelativeResize="0"/>
          <p:nvPr/>
        </p:nvPicPr>
        <p:blipFill rotWithShape="1">
          <a:blip r:embed="rId4">
            <a:alphaModFix/>
          </a:blip>
          <a:srcRect b="0" l="0" r="0" t="0"/>
          <a:stretch/>
        </p:blipFill>
        <p:spPr>
          <a:xfrm>
            <a:off x="5352053" y="1446298"/>
            <a:ext cx="6720610" cy="2054709"/>
          </a:xfrm>
          <a:prstGeom prst="rect">
            <a:avLst/>
          </a:prstGeom>
          <a:noFill/>
          <a:ln>
            <a:noFill/>
          </a:ln>
        </p:spPr>
      </p:pic>
      <p:sp>
        <p:nvSpPr>
          <p:cNvPr id="834" name="Shape 834"/>
          <p:cNvSpPr/>
          <p:nvPr/>
        </p:nvSpPr>
        <p:spPr>
          <a:xfrm>
            <a:off x="5280044" y="2924943"/>
            <a:ext cx="2328122" cy="302138"/>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35" name="Shape 835"/>
          <p:cNvSpPr/>
          <p:nvPr/>
        </p:nvSpPr>
        <p:spPr>
          <a:xfrm>
            <a:off x="5280044" y="3237759"/>
            <a:ext cx="3552258" cy="302138"/>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0" name="Shape 840"/>
        <p:cNvGrpSpPr/>
        <p:nvPr/>
      </p:nvGrpSpPr>
      <p:grpSpPr>
        <a:xfrm>
          <a:off x="0" y="0"/>
          <a:ext cx="0" cy="0"/>
          <a:chOff x="0" y="0"/>
          <a:chExt cx="0" cy="0"/>
        </a:xfrm>
      </p:grpSpPr>
      <p:sp>
        <p:nvSpPr>
          <p:cNvPr id="841" name="Shape 841"/>
          <p:cNvSpPr txBox="1"/>
          <p:nvPr>
            <p:ph type="title"/>
          </p:nvPr>
        </p:nvSpPr>
        <p:spPr>
          <a:xfrm>
            <a:off x="963083" y="2912924"/>
            <a:ext cx="10363200" cy="13620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LAB FOR SECURE PROGRAMMING IN C</a:t>
            </a:r>
          </a:p>
        </p:txBody>
      </p:sp>
      <p:sp>
        <p:nvSpPr>
          <p:cNvPr id="842" name="Shape 84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6" name="Shape 846"/>
        <p:cNvGrpSpPr/>
        <p:nvPr/>
      </p:nvGrpSpPr>
      <p:grpSpPr>
        <a:xfrm>
          <a:off x="0" y="0"/>
          <a:ext cx="0" cy="0"/>
          <a:chOff x="0" y="0"/>
          <a:chExt cx="0" cy="0"/>
        </a:xfrm>
      </p:grpSpPr>
      <p:sp>
        <p:nvSpPr>
          <p:cNvPr id="847" name="Shape 84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Lab環境</a:t>
            </a:r>
          </a:p>
        </p:txBody>
      </p:sp>
      <p:sp>
        <p:nvSpPr>
          <p:cNvPr id="848" name="Shape 848"/>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Linux-Ubuntu14.04</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32bits</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gcc  gdb</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sudo apt-get install gcc-multilib</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hexedit</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sudo apt-get install hexedit</a:t>
            </a: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a:p>
            <a:pPr indent="-298431" lvl="1" marL="742932" marR="0" rtl="0" algn="l">
              <a:spcBef>
                <a:spcPts val="480"/>
              </a:spcBef>
              <a:spcAft>
                <a:spcPts val="0"/>
              </a:spcAft>
              <a:buClr>
                <a:srgbClr val="555DAB"/>
              </a:buClr>
              <a:buSzPct val="100000"/>
              <a:buFont typeface="Noto Sans Symbols"/>
              <a:buNone/>
            </a:pPr>
            <a:r>
              <a:t/>
            </a:r>
            <a:endParaRPr b="0" i="0" sz="2400" u="none" cap="none" strike="noStrike">
              <a:solidFill>
                <a:schemeClr val="dk1"/>
              </a:solidFill>
              <a:latin typeface="Trebuchet MS"/>
              <a:ea typeface="Trebuchet MS"/>
              <a:cs typeface="Trebuchet MS"/>
              <a:sym typeface="Trebuchet MS"/>
            </a:endParaRPr>
          </a:p>
        </p:txBody>
      </p:sp>
      <p:sp>
        <p:nvSpPr>
          <p:cNvPr id="849" name="Shape 84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3" name="Shape 853"/>
        <p:cNvGrpSpPr/>
        <p:nvPr/>
      </p:nvGrpSpPr>
      <p:grpSpPr>
        <a:xfrm>
          <a:off x="0" y="0"/>
          <a:ext cx="0" cy="0"/>
          <a:chOff x="0" y="0"/>
          <a:chExt cx="0" cy="0"/>
        </a:xfrm>
      </p:grpSpPr>
      <p:sp>
        <p:nvSpPr>
          <p:cNvPr id="854" name="Shape 85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Lab說明</a:t>
            </a:r>
          </a:p>
        </p:txBody>
      </p:sp>
      <p:sp>
        <p:nvSpPr>
          <p:cNvPr id="855" name="Shape 85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Lab1: 以Flawfinder對程式碼進行安全分析</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Lab2: 根據Lab1找到的安全漏洞，嘗試攻擊程式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Lab2-1:以Stack Overflow攻擊程式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Lab2-2:以Array Indexing Error攻擊程式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Lab2-3:以Format String Bugs攻擊程式</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Lab3: 嘗試修改程式碼，避免遭受攻擊</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856" name="Shape 856"/>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0" name="Shape 860"/>
        <p:cNvGrpSpPr/>
        <p:nvPr/>
      </p:nvGrpSpPr>
      <p:grpSpPr>
        <a:xfrm>
          <a:off x="0" y="0"/>
          <a:ext cx="0" cy="0"/>
          <a:chOff x="0" y="0"/>
          <a:chExt cx="0" cy="0"/>
        </a:xfrm>
      </p:grpSpPr>
      <p:sp>
        <p:nvSpPr>
          <p:cNvPr id="861" name="Shape 861"/>
          <p:cNvSpPr txBox="1"/>
          <p:nvPr>
            <p:ph idx="4294967295" type="title"/>
          </p:nvPr>
        </p:nvSpPr>
        <p:spPr>
          <a:xfrm>
            <a:off x="831850" y="1709738"/>
            <a:ext cx="10515599" cy="285273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SzPct val="25000"/>
              <a:buNone/>
            </a:pPr>
            <a:r>
              <a:rPr b="1" i="0" lang="zh-TW" sz="6000" u="none" cap="none" strike="noStrike">
                <a:solidFill>
                  <a:srgbClr val="003399"/>
                </a:solidFill>
                <a:latin typeface="Tahoma"/>
                <a:ea typeface="Tahoma"/>
                <a:cs typeface="Tahoma"/>
                <a:sym typeface="Tahoma"/>
              </a:rPr>
              <a:t>補充資料：Flawfinder介紹</a:t>
            </a:r>
          </a:p>
        </p:txBody>
      </p:sp>
      <p:sp>
        <p:nvSpPr>
          <p:cNvPr id="862" name="Shape 862"/>
          <p:cNvSpPr txBox="1"/>
          <p:nvPr>
            <p:ph idx="4294967295" type="body"/>
          </p:nvPr>
        </p:nvSpPr>
        <p:spPr>
          <a:xfrm>
            <a:off x="1235075" y="4716462"/>
            <a:ext cx="9709150" cy="14509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555DAB"/>
              </a:buClr>
              <a:buSzPct val="25000"/>
              <a:buFont typeface="Arial"/>
              <a:buNone/>
            </a:pPr>
            <a:r>
              <a:t/>
            </a:r>
            <a:endParaRPr b="0" i="0" sz="2400" u="none" cap="none" strike="noStrike">
              <a:solidFill>
                <a:srgbClr val="888888"/>
              </a:solidFill>
              <a:latin typeface="Trebuchet MS"/>
              <a:ea typeface="Trebuchet MS"/>
              <a:cs typeface="Trebuchet MS"/>
              <a:sym typeface="Trebuchet MS"/>
            </a:endParaRPr>
          </a:p>
        </p:txBody>
      </p:sp>
      <p:sp>
        <p:nvSpPr>
          <p:cNvPr id="863" name="Shape 86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7" name="Shape 867"/>
        <p:cNvGrpSpPr/>
        <p:nvPr/>
      </p:nvGrpSpPr>
      <p:grpSpPr>
        <a:xfrm>
          <a:off x="0" y="0"/>
          <a:ext cx="0" cy="0"/>
          <a:chOff x="0" y="0"/>
          <a:chExt cx="0" cy="0"/>
        </a:xfrm>
      </p:grpSpPr>
      <p:sp>
        <p:nvSpPr>
          <p:cNvPr id="868" name="Shape 868"/>
          <p:cNvSpPr txBox="1"/>
          <p:nvPr>
            <p:ph idx="4294967295"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Flawfinder簡介</a:t>
            </a:r>
          </a:p>
        </p:txBody>
      </p:sp>
      <p:sp>
        <p:nvSpPr>
          <p:cNvPr id="869" name="Shape 869"/>
          <p:cNvSpPr txBox="1"/>
          <p:nvPr>
            <p:ph idx="4294967295"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http://www.dwheeler.com/flawfinder/</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容易安裝與使用的C與C++程式碼安全分析工具</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條列可能的安全問題</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根據錯誤嚴重等級排序各個分析出的安全問題</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使用環境</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Unix-based系統</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sudo apt-get install flawfinder</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安裝Cygwin 的Windows系統</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指令</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flawfinder </a:t>
            </a:r>
            <a:r>
              <a:rPr b="0" i="1" lang="zh-TW" sz="2400" u="none" cap="none" strike="noStrike">
                <a:solidFill>
                  <a:schemeClr val="dk1"/>
                </a:solidFill>
                <a:latin typeface="Trebuchet MS"/>
                <a:ea typeface="Trebuchet MS"/>
                <a:cs typeface="Trebuchet MS"/>
                <a:sym typeface="Trebuchet MS"/>
              </a:rPr>
              <a:t>directory_with_source_code</a:t>
            </a:r>
          </a:p>
          <a:p>
            <a:pPr indent="-241271" lvl="2" marL="1142971" marR="0" rtl="0" algn="l">
              <a:spcBef>
                <a:spcPts val="400"/>
              </a:spcBef>
              <a:spcAft>
                <a:spcPts val="0"/>
              </a:spcAft>
              <a:buClr>
                <a:schemeClr val="dk1"/>
              </a:buClr>
              <a:buSzPct val="100000"/>
              <a:buFont typeface="Trebuchet MS"/>
              <a:buChar char="•"/>
            </a:pPr>
            <a:r>
              <a:rPr b="0" i="1" lang="zh-TW" sz="2000" u="none" cap="none" strike="noStrike">
                <a:solidFill>
                  <a:schemeClr val="dk1"/>
                </a:solidFill>
                <a:latin typeface="Trebuchet MS"/>
                <a:ea typeface="Trebuchet MS"/>
                <a:cs typeface="Trebuchet MS"/>
                <a:sym typeface="Trebuchet MS"/>
              </a:rPr>
              <a:t>例如：flawfinder test1.c</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870" name="Shape 87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4" name="Shape 874"/>
        <p:cNvGrpSpPr/>
        <p:nvPr/>
      </p:nvGrpSpPr>
      <p:grpSpPr>
        <a:xfrm>
          <a:off x="0" y="0"/>
          <a:ext cx="0" cy="0"/>
          <a:chOff x="0" y="0"/>
          <a:chExt cx="0" cy="0"/>
        </a:xfrm>
      </p:grpSpPr>
      <p:sp>
        <p:nvSpPr>
          <p:cNvPr id="875" name="Shape 875"/>
          <p:cNvSpPr txBox="1"/>
          <p:nvPr>
            <p:ph idx="4294967295"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範例程式碼(000.c)</a:t>
            </a:r>
          </a:p>
        </p:txBody>
      </p:sp>
      <p:pic>
        <p:nvPicPr>
          <p:cNvPr id="876" name="Shape 876"/>
          <p:cNvPicPr preferRelativeResize="0"/>
          <p:nvPr>
            <p:ph idx="4294967295" type="body"/>
          </p:nvPr>
        </p:nvPicPr>
        <p:blipFill rotWithShape="1">
          <a:blip r:embed="rId3">
            <a:alphaModFix/>
          </a:blip>
          <a:srcRect b="0" l="0" r="0" t="0"/>
          <a:stretch/>
        </p:blipFill>
        <p:spPr>
          <a:xfrm>
            <a:off x="285750" y="1709738"/>
            <a:ext cx="11353800" cy="4625975"/>
          </a:xfrm>
          <a:prstGeom prst="rect">
            <a:avLst/>
          </a:prstGeom>
          <a:noFill/>
          <a:ln>
            <a:noFill/>
          </a:ln>
        </p:spPr>
      </p:pic>
      <p:sp>
        <p:nvSpPr>
          <p:cNvPr id="877" name="Shape 87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2" name="Shape 882"/>
        <p:cNvGrpSpPr/>
        <p:nvPr/>
      </p:nvGrpSpPr>
      <p:grpSpPr>
        <a:xfrm>
          <a:off x="0" y="0"/>
          <a:ext cx="0" cy="0"/>
          <a:chOff x="0" y="0"/>
          <a:chExt cx="0" cy="0"/>
        </a:xfrm>
      </p:grpSpPr>
      <p:sp>
        <p:nvSpPr>
          <p:cNvPr id="883" name="Shape 883"/>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Flawfinder(1)</a:t>
            </a:r>
          </a:p>
        </p:txBody>
      </p:sp>
      <p:sp>
        <p:nvSpPr>
          <p:cNvPr id="884" name="Shape 884"/>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以”flawfinder 000.c”對000.c進行安全分析</a:t>
            </a:r>
          </a:p>
        </p:txBody>
      </p:sp>
      <p:pic>
        <p:nvPicPr>
          <p:cNvPr id="885" name="Shape 885"/>
          <p:cNvPicPr preferRelativeResize="0"/>
          <p:nvPr/>
        </p:nvPicPr>
        <p:blipFill rotWithShape="1">
          <a:blip r:embed="rId3">
            <a:alphaModFix/>
          </a:blip>
          <a:srcRect b="0" l="0" r="0" t="0"/>
          <a:stretch/>
        </p:blipFill>
        <p:spPr>
          <a:xfrm>
            <a:off x="4401712" y="2332331"/>
            <a:ext cx="6773220" cy="4267796"/>
          </a:xfrm>
          <a:prstGeom prst="rect">
            <a:avLst/>
          </a:prstGeom>
          <a:noFill/>
          <a:ln>
            <a:noFill/>
          </a:ln>
        </p:spPr>
      </p:pic>
      <p:sp>
        <p:nvSpPr>
          <p:cNvPr id="886" name="Shape 886"/>
          <p:cNvSpPr txBox="1"/>
          <p:nvPr/>
        </p:nvSpPr>
        <p:spPr>
          <a:xfrm>
            <a:off x="1711111" y="4106423"/>
            <a:ext cx="1804988" cy="369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程式名稱</a:t>
            </a:r>
          </a:p>
        </p:txBody>
      </p:sp>
      <p:sp>
        <p:nvSpPr>
          <p:cNvPr id="887" name="Shape 887"/>
          <p:cNvSpPr txBox="1"/>
          <p:nvPr/>
        </p:nvSpPr>
        <p:spPr>
          <a:xfrm>
            <a:off x="1711111" y="3732292"/>
            <a:ext cx="1817687" cy="369888"/>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錯誤等級</a:t>
            </a:r>
          </a:p>
        </p:txBody>
      </p:sp>
      <p:sp>
        <p:nvSpPr>
          <p:cNvPr id="888" name="Shape 888"/>
          <p:cNvSpPr txBox="1"/>
          <p:nvPr/>
        </p:nvSpPr>
        <p:spPr>
          <a:xfrm>
            <a:off x="1711111" y="3441780"/>
            <a:ext cx="1817687" cy="3682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問題區域</a:t>
            </a:r>
          </a:p>
        </p:txBody>
      </p:sp>
      <p:sp>
        <p:nvSpPr>
          <p:cNvPr id="889" name="Shape 889"/>
          <p:cNvSpPr txBox="1"/>
          <p:nvPr/>
        </p:nvSpPr>
        <p:spPr>
          <a:xfrm>
            <a:off x="1711111" y="3119516"/>
            <a:ext cx="1817687" cy="3682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危險函數/參數</a:t>
            </a:r>
          </a:p>
        </p:txBody>
      </p:sp>
      <p:sp>
        <p:nvSpPr>
          <p:cNvPr id="890" name="Shape 890"/>
          <p:cNvSpPr txBox="1"/>
          <p:nvPr/>
        </p:nvSpPr>
        <p:spPr>
          <a:xfrm>
            <a:off x="1711111" y="4473037"/>
            <a:ext cx="1804988" cy="369886"/>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程式碼行碼</a:t>
            </a:r>
          </a:p>
        </p:txBody>
      </p:sp>
      <p:sp>
        <p:nvSpPr>
          <p:cNvPr id="891" name="Shape 891"/>
          <p:cNvSpPr txBox="1"/>
          <p:nvPr/>
        </p:nvSpPr>
        <p:spPr>
          <a:xfrm>
            <a:off x="1711111" y="4868942"/>
            <a:ext cx="1563687" cy="3682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zh-TW" sz="1800">
                <a:solidFill>
                  <a:schemeClr val="dk1"/>
                </a:solidFill>
                <a:latin typeface="Arial"/>
                <a:ea typeface="Arial"/>
                <a:cs typeface="Arial"/>
                <a:sym typeface="Arial"/>
              </a:rPr>
              <a:t>錯誤說明</a:t>
            </a:r>
          </a:p>
        </p:txBody>
      </p:sp>
      <p:cxnSp>
        <p:nvCxnSpPr>
          <p:cNvPr id="892" name="Shape 892"/>
          <p:cNvCxnSpPr>
            <a:stCxn id="889" idx="3"/>
          </p:cNvCxnSpPr>
          <p:nvPr/>
        </p:nvCxnSpPr>
        <p:spPr>
          <a:xfrm>
            <a:off x="3528799" y="3303666"/>
            <a:ext cx="3186000" cy="910200"/>
          </a:xfrm>
          <a:prstGeom prst="bentConnector3">
            <a:avLst>
              <a:gd fmla="val 99689" name="adj1"/>
            </a:avLst>
          </a:prstGeom>
          <a:noFill/>
          <a:ln cap="flat" cmpd="sng" w="38100">
            <a:solidFill>
              <a:srgbClr val="FF0000"/>
            </a:solidFill>
            <a:prstDash val="solid"/>
            <a:round/>
            <a:headEnd len="med" w="med" type="none"/>
            <a:tailEnd len="lg" w="lg" type="triangle"/>
          </a:ln>
        </p:spPr>
      </p:cxnSp>
      <p:cxnSp>
        <p:nvCxnSpPr>
          <p:cNvPr id="893" name="Shape 893"/>
          <p:cNvCxnSpPr>
            <a:stCxn id="888" idx="3"/>
          </p:cNvCxnSpPr>
          <p:nvPr/>
        </p:nvCxnSpPr>
        <p:spPr>
          <a:xfrm>
            <a:off x="3528799" y="3625930"/>
            <a:ext cx="2435400" cy="588000"/>
          </a:xfrm>
          <a:prstGeom prst="bentConnector3">
            <a:avLst>
              <a:gd fmla="val 100433" name="adj1"/>
            </a:avLst>
          </a:prstGeom>
          <a:noFill/>
          <a:ln cap="flat" cmpd="sng" w="38100">
            <a:solidFill>
              <a:srgbClr val="FF0000"/>
            </a:solidFill>
            <a:prstDash val="solid"/>
            <a:round/>
            <a:headEnd len="med" w="med" type="none"/>
            <a:tailEnd len="lg" w="lg" type="triangle"/>
          </a:ln>
        </p:spPr>
      </p:cxnSp>
      <p:cxnSp>
        <p:nvCxnSpPr>
          <p:cNvPr id="894" name="Shape 894"/>
          <p:cNvCxnSpPr>
            <a:stCxn id="887" idx="3"/>
          </p:cNvCxnSpPr>
          <p:nvPr/>
        </p:nvCxnSpPr>
        <p:spPr>
          <a:xfrm>
            <a:off x="3528799" y="3917236"/>
            <a:ext cx="1944000" cy="283200"/>
          </a:xfrm>
          <a:prstGeom prst="bentConnector3">
            <a:avLst>
              <a:gd fmla="val 100547" name="adj1"/>
            </a:avLst>
          </a:prstGeom>
          <a:noFill/>
          <a:ln cap="flat" cmpd="sng" w="38100">
            <a:solidFill>
              <a:srgbClr val="FF0000"/>
            </a:solidFill>
            <a:prstDash val="solid"/>
            <a:round/>
            <a:headEnd len="med" w="med" type="none"/>
            <a:tailEnd len="lg" w="lg" type="triangle"/>
          </a:ln>
        </p:spPr>
      </p:cxnSp>
      <p:cxnSp>
        <p:nvCxnSpPr>
          <p:cNvPr id="895" name="Shape 895"/>
          <p:cNvCxnSpPr>
            <a:stCxn id="890" idx="3"/>
          </p:cNvCxnSpPr>
          <p:nvPr/>
        </p:nvCxnSpPr>
        <p:spPr>
          <a:xfrm flipH="1" rot="10800000">
            <a:off x="3516100" y="4394581"/>
            <a:ext cx="1492500" cy="263400"/>
          </a:xfrm>
          <a:prstGeom prst="bentConnector3">
            <a:avLst>
              <a:gd fmla="val 99384" name="adj1"/>
            </a:avLst>
          </a:prstGeom>
          <a:noFill/>
          <a:ln cap="flat" cmpd="sng" w="38100">
            <a:solidFill>
              <a:srgbClr val="FF0000"/>
            </a:solidFill>
            <a:prstDash val="solid"/>
            <a:round/>
            <a:headEnd len="med" w="med" type="none"/>
            <a:tailEnd len="lg" w="lg" type="triangle"/>
          </a:ln>
        </p:spPr>
      </p:cxnSp>
      <p:sp>
        <p:nvSpPr>
          <p:cNvPr id="896" name="Shape 896"/>
          <p:cNvSpPr/>
          <p:nvPr/>
        </p:nvSpPr>
        <p:spPr>
          <a:xfrm>
            <a:off x="4401712" y="4868942"/>
            <a:ext cx="6502849" cy="535570"/>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897" name="Shape 897"/>
          <p:cNvCxnSpPr>
            <a:stCxn id="886" idx="3"/>
          </p:cNvCxnSpPr>
          <p:nvPr/>
        </p:nvCxnSpPr>
        <p:spPr>
          <a:xfrm flipH="1" rot="10800000">
            <a:off x="3516100" y="4286567"/>
            <a:ext cx="885600" cy="4800"/>
          </a:xfrm>
          <a:prstGeom prst="straightConnector1">
            <a:avLst/>
          </a:prstGeom>
          <a:noFill/>
          <a:ln cap="flat" cmpd="sng" w="38100">
            <a:solidFill>
              <a:srgbClr val="FF0000"/>
            </a:solidFill>
            <a:prstDash val="solid"/>
            <a:round/>
            <a:headEnd len="med" w="med" type="none"/>
            <a:tailEnd len="lg" w="lg" type="triangle"/>
          </a:ln>
        </p:spPr>
      </p:cxnSp>
      <p:cxnSp>
        <p:nvCxnSpPr>
          <p:cNvPr id="898" name="Shape 898"/>
          <p:cNvCxnSpPr/>
          <p:nvPr/>
        </p:nvCxnSpPr>
        <p:spPr>
          <a:xfrm flipH="1" rot="10800000">
            <a:off x="3516100" y="5077089"/>
            <a:ext cx="885612" cy="4793"/>
          </a:xfrm>
          <a:prstGeom prst="straightConnector1">
            <a:avLst/>
          </a:prstGeom>
          <a:noFill/>
          <a:ln cap="flat" cmpd="sng" w="38100">
            <a:solidFill>
              <a:srgbClr val="FF0000"/>
            </a:solidFill>
            <a:prstDash val="solid"/>
            <a:round/>
            <a:headEnd len="med" w="med" type="none"/>
            <a:tailEnd len="lg" w="lg" type="triangle"/>
          </a:ln>
        </p:spPr>
      </p:cxnSp>
      <p:sp>
        <p:nvSpPr>
          <p:cNvPr id="899" name="Shape 899"/>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3" name="Shape 903"/>
        <p:cNvGrpSpPr/>
        <p:nvPr/>
      </p:nvGrpSpPr>
      <p:grpSpPr>
        <a:xfrm>
          <a:off x="0" y="0"/>
          <a:ext cx="0" cy="0"/>
          <a:chOff x="0" y="0"/>
          <a:chExt cx="0" cy="0"/>
        </a:xfrm>
      </p:grpSpPr>
      <p:sp>
        <p:nvSpPr>
          <p:cNvPr id="904" name="Shape 90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Flawfinder(2)</a:t>
            </a:r>
          </a:p>
        </p:txBody>
      </p:sp>
      <p:sp>
        <p:nvSpPr>
          <p:cNvPr id="905" name="Shape 905"/>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pic>
        <p:nvPicPr>
          <p:cNvPr id="906" name="Shape 906"/>
          <p:cNvPicPr preferRelativeResize="0"/>
          <p:nvPr/>
        </p:nvPicPr>
        <p:blipFill rotWithShape="1">
          <a:blip r:embed="rId3">
            <a:alphaModFix/>
          </a:blip>
          <a:srcRect b="0" l="0" r="0" t="0"/>
          <a:stretch/>
        </p:blipFill>
        <p:spPr>
          <a:xfrm>
            <a:off x="1918703" y="1767368"/>
            <a:ext cx="8354591" cy="4467848"/>
          </a:xfrm>
          <a:prstGeom prst="rect">
            <a:avLst/>
          </a:prstGeom>
          <a:noFill/>
          <a:ln>
            <a:noFill/>
          </a:ln>
        </p:spPr>
      </p:pic>
      <p:sp>
        <p:nvSpPr>
          <p:cNvPr id="907" name="Shape 907"/>
          <p:cNvSpPr/>
          <p:nvPr/>
        </p:nvSpPr>
        <p:spPr>
          <a:xfrm>
            <a:off x="1814515" y="4667533"/>
            <a:ext cx="8458780" cy="1644365"/>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08" name="Shape 90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3" name="Shape 913"/>
        <p:cNvGrpSpPr/>
        <p:nvPr/>
      </p:nvGrpSpPr>
      <p:grpSpPr>
        <a:xfrm>
          <a:off x="0" y="0"/>
          <a:ext cx="0" cy="0"/>
          <a:chOff x="0" y="0"/>
          <a:chExt cx="0" cy="0"/>
        </a:xfrm>
      </p:grpSpPr>
      <p:sp>
        <p:nvSpPr>
          <p:cNvPr id="914" name="Shape 91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Flawfinder(3)</a:t>
            </a:r>
          </a:p>
        </p:txBody>
      </p:sp>
      <p:sp>
        <p:nvSpPr>
          <p:cNvPr id="915" name="Shape 915"/>
          <p:cNvSpPr txBox="1"/>
          <p:nvPr>
            <p:ph idx="1" type="body"/>
          </p:nvPr>
        </p:nvSpPr>
        <p:spPr>
          <a:xfrm>
            <a:off x="838200" y="3933055"/>
            <a:ext cx="10515599" cy="224390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Hits：找到錯誤數量</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Lines analyzed ：分析的程式碼行數與所耗費時間</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Physical Source Lines of Code (SLOC)：原始碼行數</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Hits@level ：各等級錯誤數量</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Hits@level+ ：各等級錯誤數量累計</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Hits/KSLOC@level ：錯誤數量/來源程式碼(千行)</a:t>
            </a:r>
          </a:p>
          <a:p>
            <a:pPr indent="-342891" lvl="0" marL="342891" marR="0" rtl="0" algn="l">
              <a:spcBef>
                <a:spcPts val="400"/>
              </a:spcBef>
              <a:spcAft>
                <a:spcPts val="0"/>
              </a:spcAft>
              <a:buClr>
                <a:srgbClr val="555DAB"/>
              </a:buClr>
              <a:buSzPct val="100000"/>
              <a:buFont typeface="Noto Sans Symbols"/>
              <a:buChar char="❑"/>
            </a:pPr>
            <a:r>
              <a:rPr b="0" i="0" lang="zh-TW" sz="2000" u="none" cap="none" strike="noStrike">
                <a:solidFill>
                  <a:schemeClr val="dk1"/>
                </a:solidFill>
                <a:latin typeface="Trebuchet MS"/>
                <a:ea typeface="Trebuchet MS"/>
                <a:cs typeface="Trebuchet MS"/>
                <a:sym typeface="Trebuchet MS"/>
              </a:rPr>
              <a:t>Minimun risk level ：最小風險水平</a:t>
            </a:r>
          </a:p>
          <a:p>
            <a:pPr indent="-342891" lvl="0" marL="342891" marR="0" rtl="0" algn="l">
              <a:spcBef>
                <a:spcPts val="400"/>
              </a:spcBef>
              <a:spcAft>
                <a:spcPts val="0"/>
              </a:spcAft>
              <a:buClr>
                <a:srgbClr val="555DAB"/>
              </a:buClr>
              <a:buSzPct val="100000"/>
              <a:buFont typeface="Noto Sans Symbols"/>
              <a:buNone/>
            </a:pPr>
            <a:r>
              <a:t/>
            </a:r>
            <a:endParaRPr b="0" i="0" sz="2000" u="none" cap="none" strike="noStrike">
              <a:solidFill>
                <a:schemeClr val="dk1"/>
              </a:solidFill>
              <a:latin typeface="Trebuchet MS"/>
              <a:ea typeface="Trebuchet MS"/>
              <a:cs typeface="Trebuchet MS"/>
              <a:sym typeface="Trebuchet MS"/>
            </a:endParaRPr>
          </a:p>
        </p:txBody>
      </p:sp>
      <p:pic>
        <p:nvPicPr>
          <p:cNvPr id="916" name="Shape 916"/>
          <p:cNvPicPr preferRelativeResize="0"/>
          <p:nvPr/>
        </p:nvPicPr>
        <p:blipFill rotWithShape="1">
          <a:blip r:embed="rId3">
            <a:alphaModFix/>
          </a:blip>
          <a:srcRect b="0" l="0" r="0" t="0"/>
          <a:stretch/>
        </p:blipFill>
        <p:spPr>
          <a:xfrm>
            <a:off x="983432" y="1844824"/>
            <a:ext cx="10626773" cy="1944216"/>
          </a:xfrm>
          <a:prstGeom prst="rect">
            <a:avLst/>
          </a:prstGeom>
          <a:noFill/>
          <a:ln>
            <a:noFill/>
          </a:ln>
        </p:spPr>
      </p:pic>
      <p:sp>
        <p:nvSpPr>
          <p:cNvPr id="917" name="Shape 917"/>
          <p:cNvSpPr/>
          <p:nvPr/>
        </p:nvSpPr>
        <p:spPr>
          <a:xfrm>
            <a:off x="861312" y="3375526"/>
            <a:ext cx="6962878" cy="413512"/>
          </a:xfrm>
          <a:prstGeom prst="rect">
            <a:avLst/>
          </a:prstGeom>
          <a:noFill/>
          <a:ln cap="flat" cmpd="sng" w="38100">
            <a:solidFill>
              <a:srgbClr val="FF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18" name="Shape 91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Buffer Overflow攻擊原理</a:t>
            </a:r>
          </a:p>
        </p:txBody>
      </p:sp>
      <p:sp>
        <p:nvSpPr>
          <p:cNvPr id="131" name="Shape 131"/>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Stack Smashing</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記憶體分配空間不足或指向記憶體的有錯所引發的錯誤</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例如：發生Buffer Overflow時， 溢位的資料部分會覆蓋到預期外的記憶體區塊，包含</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其他區域變數</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Return Address(簡稱ra)</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管理員權限區域</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如果藉由Overflow覆蓋特定記憶體區塊，則能成功攻擊。例如：</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覆蓋使用者驗證區域，使其無法發揮功能</a:t>
            </a:r>
          </a:p>
          <a:p>
            <a:pPr indent="-241271" lvl="2" marL="1142971" marR="0" rtl="0" algn="l">
              <a:spcBef>
                <a:spcPts val="400"/>
              </a:spcBef>
              <a:spcAft>
                <a:spcPts val="0"/>
              </a:spcAft>
              <a:buClr>
                <a:schemeClr val="dk1"/>
              </a:buClr>
              <a:buSzPct val="100000"/>
              <a:buFont typeface="Trebuchet MS"/>
              <a:buChar char="•"/>
            </a:pPr>
            <a:r>
              <a:rPr b="0" i="0" lang="zh-TW" sz="2000" u="none" cap="none" strike="noStrike">
                <a:solidFill>
                  <a:schemeClr val="dk1"/>
                </a:solidFill>
                <a:latin typeface="Trebuchet MS"/>
                <a:ea typeface="Trebuchet MS"/>
                <a:cs typeface="Trebuchet MS"/>
                <a:sym typeface="Trebuchet MS"/>
              </a:rPr>
              <a:t>覆蓋函數呼叫的return address，使程式執行導向駭客指定的攻擊指令</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132" name="Shape 132"/>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2" name="Shape 922"/>
        <p:cNvGrpSpPr/>
        <p:nvPr/>
      </p:nvGrpSpPr>
      <p:grpSpPr>
        <a:xfrm>
          <a:off x="0" y="0"/>
          <a:ext cx="0" cy="0"/>
          <a:chOff x="0" y="0"/>
          <a:chExt cx="0" cy="0"/>
        </a:xfrm>
      </p:grpSpPr>
      <p:sp>
        <p:nvSpPr>
          <p:cNvPr id="923" name="Shape 923"/>
          <p:cNvSpPr txBox="1"/>
          <p:nvPr/>
        </p:nvSpPr>
        <p:spPr>
          <a:xfrm>
            <a:off x="831850" y="1709738"/>
            <a:ext cx="10515599" cy="285273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SzPct val="25000"/>
              <a:buNone/>
            </a:pPr>
            <a:r>
              <a:rPr b="1" lang="zh-TW" sz="6000">
                <a:solidFill>
                  <a:srgbClr val="003399"/>
                </a:solidFill>
                <a:latin typeface="Tahoma"/>
                <a:ea typeface="Tahoma"/>
                <a:cs typeface="Tahoma"/>
                <a:sym typeface="Tahoma"/>
              </a:rPr>
              <a:t>補充資料：GDB指令介紹</a:t>
            </a:r>
          </a:p>
        </p:txBody>
      </p:sp>
      <p:sp>
        <p:nvSpPr>
          <p:cNvPr id="924" name="Shape 924"/>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8" name="Shape 928"/>
        <p:cNvGrpSpPr/>
        <p:nvPr/>
      </p:nvGrpSpPr>
      <p:grpSpPr>
        <a:xfrm>
          <a:off x="0" y="0"/>
          <a:ext cx="0" cy="0"/>
          <a:chOff x="0" y="0"/>
          <a:chExt cx="0" cy="0"/>
        </a:xfrm>
      </p:grpSpPr>
      <p:sp>
        <p:nvSpPr>
          <p:cNvPr id="929" name="Shape 929"/>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GDB指令(1)</a:t>
            </a:r>
          </a:p>
        </p:txBody>
      </p:sp>
      <p:sp>
        <p:nvSpPr>
          <p:cNvPr id="930" name="Shape 930"/>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run (或r)：執行程式</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r 555 666 (以555和666作為輸入，並執行程式)</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disass：反組譯函數，檢視各個組合語言指令在記憶體中的位址</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Ex: disass main (檢視main()的組合語言指令以及記憶體位置)</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breakpoint (或b, bre, break)：設定中斷點</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Ex1: b 19 (在程式碼原始碼中的第19行設定中斷點)</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Ex2: b *0x080485bc (在記憶體位置0x080485bc的指令設定中斷點)</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c：繼續執行程式直到下一個中斷點，或是直到程式結束</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n：執行下一行程式碼(遇到函數呼叫，會讓函數執行完return)</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s：執行下一行程式碼(遇到函數呼叫，會讓進入函數)</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931" name="Shape 931"/>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5" name="Shape 935"/>
        <p:cNvGrpSpPr/>
        <p:nvPr/>
      </p:nvGrpSpPr>
      <p:grpSpPr>
        <a:xfrm>
          <a:off x="0" y="0"/>
          <a:ext cx="0" cy="0"/>
          <a:chOff x="0" y="0"/>
          <a:chExt cx="0" cy="0"/>
        </a:xfrm>
      </p:grpSpPr>
      <p:sp>
        <p:nvSpPr>
          <p:cNvPr id="936" name="Shape 936"/>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GDB指令(2)</a:t>
            </a:r>
          </a:p>
        </p:txBody>
      </p:sp>
      <p:sp>
        <p:nvSpPr>
          <p:cNvPr id="937" name="Shape 937"/>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print: 檢視變數的內容</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Ex1: print i (檢視變數i的內容)</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Ex2: print </a:t>
            </a:r>
            <a:r>
              <a:rPr b="0" i="0" lang="zh-TW" sz="2400" u="none" cap="none" strike="noStrike">
                <a:solidFill>
                  <a:schemeClr val="dk1"/>
                </a:solidFill>
                <a:latin typeface="Arimo"/>
                <a:ea typeface="Arimo"/>
                <a:cs typeface="Arimo"/>
                <a:sym typeface="Arimo"/>
              </a:rPr>
              <a:t>&amp;</a:t>
            </a:r>
            <a:r>
              <a:rPr b="0" i="0" lang="zh-TW" sz="2400" u="none" cap="none" strike="noStrike">
                <a:solidFill>
                  <a:schemeClr val="dk1"/>
                </a:solidFill>
                <a:latin typeface="Trebuchet MS"/>
                <a:ea typeface="Trebuchet MS"/>
                <a:cs typeface="Trebuchet MS"/>
                <a:sym typeface="Trebuchet MS"/>
              </a:rPr>
              <a:t>I (檢視存放變數i的記憶體位址)</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x/32wx:印出 32個 word (4 bytes) 的記憶體內容</a:t>
            </a:r>
          </a:p>
          <a:p>
            <a:pPr indent="-298431" lvl="1" marL="742932" marR="0" rtl="0" algn="l">
              <a:spcBef>
                <a:spcPts val="480"/>
              </a:spcBef>
              <a:spcAft>
                <a:spcPts val="0"/>
              </a:spcAft>
              <a:buClr>
                <a:srgbClr val="555DAB"/>
              </a:buClr>
              <a:buSzPct val="100000"/>
              <a:buFont typeface="Noto Sans Symbols"/>
              <a:buChar char="➢"/>
            </a:pPr>
            <a:r>
              <a:rPr b="0" i="0" lang="zh-TW" sz="2400" u="none" cap="none" strike="noStrike">
                <a:solidFill>
                  <a:schemeClr val="dk1"/>
                </a:solidFill>
                <a:latin typeface="Trebuchet MS"/>
                <a:ea typeface="Trebuchet MS"/>
                <a:cs typeface="Trebuchet MS"/>
                <a:sym typeface="Trebuchet MS"/>
              </a:rPr>
              <a:t>x/32wx $esp (印出$esp這個暫存器所指記憶體位址起的32個words記憶體內容)</a:t>
            </a:r>
          </a:p>
          <a:p>
            <a:pPr indent="-342891" lvl="0" marL="342891" marR="0" rtl="0" algn="l">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938" name="Shape 93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3" name="Shape 943"/>
        <p:cNvGrpSpPr/>
        <p:nvPr/>
      </p:nvGrpSpPr>
      <p:grpSpPr>
        <a:xfrm>
          <a:off x="0" y="0"/>
          <a:ext cx="0" cy="0"/>
          <a:chOff x="0" y="0"/>
          <a:chExt cx="0" cy="0"/>
        </a:xfrm>
      </p:grpSpPr>
      <p:sp>
        <p:nvSpPr>
          <p:cNvPr id="944" name="Shape 944"/>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Reference</a:t>
            </a:r>
          </a:p>
        </p:txBody>
      </p:sp>
      <p:sp>
        <p:nvSpPr>
          <p:cNvPr id="945" name="Shape 945"/>
          <p:cNvSpPr/>
          <p:nvPr/>
        </p:nvSpPr>
        <p:spPr>
          <a:xfrm>
            <a:off x="838200" y="1825625"/>
            <a:ext cx="4824412" cy="4351338"/>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chemeClr val="dk1"/>
              </a:buClr>
              <a:buFont typeface="Arial"/>
              <a:buNone/>
            </a:pPr>
            <a:r>
              <a:t/>
            </a:r>
            <a:endParaRPr sz="2800">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Font typeface="Arial"/>
              <a:buNone/>
            </a:pPr>
            <a:r>
              <a:t/>
            </a:r>
            <a:endParaRPr sz="2800">
              <a:solidFill>
                <a:schemeClr val="dk1"/>
              </a:solidFill>
              <a:latin typeface="Calibri"/>
              <a:ea typeface="Calibri"/>
              <a:cs typeface="Calibri"/>
              <a:sym typeface="Calibri"/>
            </a:endParaRPr>
          </a:p>
        </p:txBody>
      </p:sp>
      <p:sp>
        <p:nvSpPr>
          <p:cNvPr id="946" name="Shape 946"/>
          <p:cNvSpPr txBox="1"/>
          <p:nvPr>
            <p:ph idx="1" type="body"/>
          </p:nvPr>
        </p:nvSpPr>
        <p:spPr>
          <a:xfrm>
            <a:off x="822394" y="1825625"/>
            <a:ext cx="9882117" cy="4351338"/>
          </a:xfrm>
          <a:prstGeom prst="rect">
            <a:avLst/>
          </a:prstGeom>
          <a:noFill/>
          <a:ln>
            <a:noFill/>
          </a:ln>
        </p:spPr>
        <p:txBody>
          <a:bodyPr anchorCtr="0" anchor="t" bIns="45700" lIns="91425" rIns="91425" tIns="45700">
            <a:noAutofit/>
          </a:bodyPr>
          <a:lstStyle/>
          <a:p>
            <a:pPr indent="-342891" lvl="0" marL="342891" marR="0" rtl="0" algn="just">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M. Howard and D. LeBlanc, Writing Secure Code: Practical Strategies and Proven Techniques for Building Secure Applications in a Networked World, 2nd Edition, Microsoft Press, 2002.</a:t>
            </a:r>
          </a:p>
          <a:p>
            <a:pPr indent="-342891" lvl="0" marL="342891" marR="0" rtl="0" algn="just">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R. C. Seacord, Secure Coding in C and C++, 2nd Edition, Addison-Wesley, 2013.</a:t>
            </a:r>
          </a:p>
          <a:p>
            <a:pPr indent="-342891" lvl="0" marL="342891" marR="0" rtl="0" algn="just">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B. Chess and J. West, Secure Programming with Static Analysis, Addison-Wesley, 2007.</a:t>
            </a:r>
          </a:p>
          <a:p>
            <a:pPr indent="-342891" lvl="0" marL="342891" marR="0" rtl="0" algn="just">
              <a:spcBef>
                <a:spcPts val="560"/>
              </a:spcBef>
              <a:spcAft>
                <a:spcPts val="0"/>
              </a:spcAft>
              <a:buClr>
                <a:srgbClr val="555DAB"/>
              </a:buClr>
              <a:buSzPct val="100000"/>
              <a:buFont typeface="Noto Sans Symbols"/>
              <a:buNone/>
            </a:pPr>
            <a:r>
              <a:t/>
            </a:r>
            <a:endParaRPr b="1" i="0" sz="2800" u="none" cap="none" strike="noStrike">
              <a:solidFill>
                <a:schemeClr val="dk1"/>
              </a:solidFill>
              <a:latin typeface="Trebuchet MS"/>
              <a:ea typeface="Trebuchet MS"/>
              <a:cs typeface="Trebuchet MS"/>
              <a:sym typeface="Trebuchet MS"/>
            </a:endParaRPr>
          </a:p>
          <a:p>
            <a:pPr indent="-342891" lvl="0" marL="342891" marR="0" rtl="0" algn="just">
              <a:spcBef>
                <a:spcPts val="560"/>
              </a:spcBef>
              <a:spcAft>
                <a:spcPts val="0"/>
              </a:spcAft>
              <a:buClr>
                <a:srgbClr val="555DAB"/>
              </a:buClr>
              <a:buSzPct val="100000"/>
              <a:buFont typeface="Noto Sans Symbols"/>
              <a:buNone/>
            </a:pPr>
            <a:r>
              <a:t/>
            </a:r>
            <a:endParaRPr b="0" i="0" sz="2800" u="none" cap="none" strike="noStrike">
              <a:solidFill>
                <a:schemeClr val="dk1"/>
              </a:solidFill>
              <a:latin typeface="Trebuchet MS"/>
              <a:ea typeface="Trebuchet MS"/>
              <a:cs typeface="Trebuchet MS"/>
              <a:sym typeface="Trebuchet MS"/>
            </a:endParaRPr>
          </a:p>
        </p:txBody>
      </p:sp>
      <p:sp>
        <p:nvSpPr>
          <p:cNvPr id="947" name="Shape 947"/>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1" name="Shape 951"/>
        <p:cNvGrpSpPr/>
        <p:nvPr/>
      </p:nvGrpSpPr>
      <p:grpSpPr>
        <a:xfrm>
          <a:off x="0" y="0"/>
          <a:ext cx="0" cy="0"/>
          <a:chOff x="0" y="0"/>
          <a:chExt cx="0" cy="0"/>
        </a:xfrm>
      </p:grpSpPr>
      <p:sp>
        <p:nvSpPr>
          <p:cNvPr id="952" name="Shape 952"/>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Q &amp; A</a:t>
            </a:r>
          </a:p>
        </p:txBody>
      </p:sp>
      <p:sp>
        <p:nvSpPr>
          <p:cNvPr id="953" name="Shape 953"/>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lang="zh-TW" sz="1200">
                <a:solidFill>
                  <a:srgbClr val="003399"/>
                </a:solidFill>
                <a:latin typeface="Tahoma"/>
                <a:ea typeface="Tahoma"/>
                <a:cs typeface="Tahoma"/>
                <a:sym typeface="Tahoma"/>
              </a:rPr>
              <a:t>‹#›</a:t>
            </a:fld>
          </a:p>
        </p:txBody>
      </p:sp>
      <p:pic>
        <p:nvPicPr>
          <p:cNvPr descr="C:\Program Files\Microsoft Office\MEDIA\CAGCAT10\j0301252.wmf" id="954" name="Shape 954"/>
          <p:cNvPicPr preferRelativeResize="0"/>
          <p:nvPr/>
        </p:nvPicPr>
        <p:blipFill rotWithShape="1">
          <a:blip r:embed="rId3">
            <a:alphaModFix/>
          </a:blip>
          <a:srcRect b="0" l="0" r="0" t="0"/>
          <a:stretch/>
        </p:blipFill>
        <p:spPr>
          <a:xfrm>
            <a:off x="4532807" y="2132857"/>
            <a:ext cx="4495800" cy="3846513"/>
          </a:xfrm>
          <a:prstGeom prst="rect">
            <a:avLst/>
          </a:prstGeom>
          <a:noFill/>
          <a:ln>
            <a:noFill/>
          </a:ln>
        </p:spPr>
      </p:pic>
      <p:sp>
        <p:nvSpPr>
          <p:cNvPr id="955" name="Shape 955"/>
          <p:cNvSpPr txBox="1"/>
          <p:nvPr/>
        </p:nvSpPr>
        <p:spPr>
          <a:xfrm>
            <a:off x="3503712" y="2348881"/>
            <a:ext cx="2292935" cy="10156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zh-TW" sz="6000">
                <a:solidFill>
                  <a:schemeClr val="dk1"/>
                </a:solidFill>
                <a:latin typeface="Arial"/>
                <a:ea typeface="Arial"/>
                <a:cs typeface="Arial"/>
                <a:sym typeface="Arial"/>
              </a:rPr>
              <a:t>Q &amp; A</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x="0" y="0"/>
          <a:ext cx="0" cy="0"/>
          <a:chOff x="0" y="0"/>
          <a:chExt cx="0" cy="0"/>
        </a:xfrm>
      </p:grpSpPr>
      <p:sp>
        <p:nvSpPr>
          <p:cNvPr id="137" name="Shape 137"/>
          <p:cNvSpPr txBox="1"/>
          <p:nvPr>
            <p:ph type="title"/>
          </p:nvPr>
        </p:nvSpPr>
        <p:spPr>
          <a:xfrm>
            <a:off x="2123018" y="260351"/>
            <a:ext cx="10068983" cy="827088"/>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常見的Buffer Overflow種類</a:t>
            </a:r>
            <a:r>
              <a:rPr b="1" baseline="30000" i="0" lang="zh-TW" sz="4000" u="none" cap="none" strike="noStrike">
                <a:solidFill>
                  <a:srgbClr val="003399"/>
                </a:solidFill>
                <a:latin typeface="Tahoma"/>
                <a:ea typeface="Tahoma"/>
                <a:cs typeface="Tahoma"/>
                <a:sym typeface="Tahoma"/>
              </a:rPr>
              <a:t>1</a:t>
            </a:r>
          </a:p>
        </p:txBody>
      </p:sp>
      <p:sp>
        <p:nvSpPr>
          <p:cNvPr id="138" name="Shape 138"/>
          <p:cNvSpPr txBox="1"/>
          <p:nvPr>
            <p:ph idx="1" type="body"/>
          </p:nvPr>
        </p:nvSpPr>
        <p:spPr>
          <a:xfrm>
            <a:off x="1200153" y="1484315"/>
            <a:ext cx="10367433" cy="4611686"/>
          </a:xfrm>
          <a:prstGeom prst="rect">
            <a:avLst/>
          </a:prstGeom>
          <a:noFill/>
          <a:ln>
            <a:noFill/>
          </a:ln>
        </p:spPr>
        <p:txBody>
          <a:bodyPr anchorCtr="0" anchor="t" bIns="45700" lIns="91425" rIns="91425" tIns="45700">
            <a:noAutofit/>
          </a:bodyPr>
          <a:lstStyle/>
          <a:p>
            <a:pPr indent="-342891" lvl="0" marL="342891" marR="0" rtl="0" algn="l">
              <a:spcBef>
                <a:spcPts val="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Stack overflow</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Array indexing error</a:t>
            </a:r>
          </a:p>
          <a:p>
            <a:pPr indent="-342891" lvl="0" marL="342891" marR="0" rtl="0" algn="l">
              <a:spcBef>
                <a:spcPts val="560"/>
              </a:spcBef>
              <a:spcAft>
                <a:spcPts val="0"/>
              </a:spcAft>
              <a:buClr>
                <a:srgbClr val="555DAB"/>
              </a:buClr>
              <a:buSzPct val="100000"/>
              <a:buFont typeface="Noto Sans Symbols"/>
              <a:buChar char="❑"/>
            </a:pPr>
            <a:r>
              <a:rPr b="0" i="0" lang="zh-TW" sz="2800" u="none" cap="none" strike="noStrike">
                <a:solidFill>
                  <a:schemeClr val="dk1"/>
                </a:solidFill>
                <a:latin typeface="Trebuchet MS"/>
                <a:ea typeface="Trebuchet MS"/>
                <a:cs typeface="Trebuchet MS"/>
                <a:sym typeface="Trebuchet MS"/>
              </a:rPr>
              <a:t>Format string bugs</a:t>
            </a:r>
          </a:p>
        </p:txBody>
      </p:sp>
      <p:sp>
        <p:nvSpPr>
          <p:cNvPr id="139" name="Shape 139"/>
          <p:cNvSpPr/>
          <p:nvPr/>
        </p:nvSpPr>
        <p:spPr>
          <a:xfrm>
            <a:off x="119335" y="6335003"/>
            <a:ext cx="9145015" cy="33855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30000" i="0" lang="zh-TW" sz="1600" u="none" cap="none" strike="noStrike">
                <a:solidFill>
                  <a:schemeClr val="dk1"/>
                </a:solidFill>
                <a:latin typeface="Arial"/>
                <a:ea typeface="Arial"/>
                <a:cs typeface="Arial"/>
                <a:sym typeface="Arial"/>
              </a:rPr>
              <a:t>1</a:t>
            </a:r>
            <a:r>
              <a:rPr b="0" i="0" lang="zh-TW" sz="1600" u="none" cap="none" strike="noStrike">
                <a:solidFill>
                  <a:schemeClr val="dk1"/>
                </a:solidFill>
                <a:latin typeface="Arial"/>
                <a:ea typeface="Arial"/>
                <a:cs typeface="Arial"/>
                <a:sym typeface="Arial"/>
              </a:rPr>
              <a:t> 執行環境：在此以Linux-Ubuntu14.04 (32bits)說明Buffer Overflow問題</a:t>
            </a:r>
          </a:p>
        </p:txBody>
      </p:sp>
      <p:sp>
        <p:nvSpPr>
          <p:cNvPr id="140" name="Shape 140"/>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963083" y="2912924"/>
            <a:ext cx="10363200" cy="136207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zh-TW" sz="4000" u="none" cap="none" strike="noStrike">
                <a:solidFill>
                  <a:srgbClr val="003399"/>
                </a:solidFill>
                <a:latin typeface="Tahoma"/>
                <a:ea typeface="Tahoma"/>
                <a:cs typeface="Tahoma"/>
                <a:sym typeface="Tahoma"/>
              </a:rPr>
              <a:t>STACK OVERFLOW</a:t>
            </a:r>
          </a:p>
        </p:txBody>
      </p:sp>
      <p:sp>
        <p:nvSpPr>
          <p:cNvPr id="147" name="Shape 147"/>
          <p:cNvSpPr txBox="1"/>
          <p:nvPr>
            <p:ph idx="1" type="body"/>
          </p:nvPr>
        </p:nvSpPr>
        <p:spPr>
          <a:xfrm>
            <a:off x="963083" y="2906713"/>
            <a:ext cx="103632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rgbClr val="555DAB"/>
              </a:buClr>
              <a:buSzPct val="25000"/>
              <a:buFont typeface="Arial"/>
              <a:buNone/>
            </a:pPr>
            <a:r>
              <a:t/>
            </a:r>
            <a:endParaRPr b="0" i="0" sz="2000" u="none" cap="none" strike="noStrike">
              <a:solidFill>
                <a:schemeClr val="dk1"/>
              </a:solidFill>
              <a:latin typeface="Trebuchet MS"/>
              <a:ea typeface="Trebuchet MS"/>
              <a:cs typeface="Trebuchet MS"/>
              <a:sym typeface="Trebuchet MS"/>
            </a:endParaRPr>
          </a:p>
        </p:txBody>
      </p:sp>
      <p:sp>
        <p:nvSpPr>
          <p:cNvPr id="148" name="Shape 148"/>
          <p:cNvSpPr txBox="1"/>
          <p:nvPr>
            <p:ph idx="12" type="sldNum"/>
          </p:nvPr>
        </p:nvSpPr>
        <p:spPr>
          <a:xfrm>
            <a:off x="9028607" y="6212160"/>
            <a:ext cx="2540000" cy="4572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zh-TW" sz="1200" u="none" cap="none" strike="noStrike">
                <a:solidFill>
                  <a:srgbClr val="003399"/>
                </a:solidFill>
                <a:latin typeface="Tahoma"/>
                <a:ea typeface="Tahoma"/>
                <a:cs typeface="Tahoma"/>
                <a:sym typeface="Tahoma"/>
              </a:rPr>
              <a:t>‹#›</a:t>
            </a:fld>
          </a:p>
        </p:txBody>
      </p:sp>
    </p:spTree>
  </p:cSld>
  <p:clrMapOvr>
    <a:masterClrMapping/>
  </p:clrMapOvr>
</p:sld>
</file>

<file path=ppt/theme/theme1.xml><?xml version="1.0" encoding="utf-8"?>
<a:theme xmlns:a="http://schemas.openxmlformats.org/drawingml/2006/main" xmlns:r="http://schemas.openxmlformats.org/officeDocument/2006/relationships" name="SELAB_Slide Template - wide">
  <a:themeElements>
    <a:clrScheme name="Office 2007-20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