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 showSpecialPlsOnTitleSld="0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</p:sldIdLst>
  <p:sldSz cy="6858000" cx="12192000"/>
  <p:notesSz cx="6669075" cy="9928225"/>
  <p:embeddedFontLst>
    <p:embeddedFont>
      <p:font typeface="Tahoma"/>
      <p:regular r:id="rId48"/>
      <p:bold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Tahoma-regular.fntdata"/><Relationship Id="rId47" Type="http://schemas.openxmlformats.org/officeDocument/2006/relationships/slide" Target="slides/slide43.xml"/><Relationship Id="rId49" Type="http://schemas.openxmlformats.org/officeDocument/2006/relationships/font" Target="fonts/Tahoma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890838" cy="4968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776662" y="0"/>
            <a:ext cx="2890836" cy="4968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689" lvl="1" marL="457189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2677" lvl="2" marL="914377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665" lvl="3" marL="1371566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654" lvl="4" marL="1828754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9429750"/>
            <a:ext cx="2890838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776662" y="9429750"/>
            <a:ext cx="2890836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850" lIns="91700" rIns="91700" tIns="4585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7" name="Shape 197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  <a:noFill/>
          <a:ln>
            <a:noFill/>
          </a:ln>
        </p:spPr>
        <p:txBody>
          <a:bodyPr anchorCtr="0" anchor="t" bIns="45850" lIns="91700" rIns="91700" tIns="45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3776662" y="9429750"/>
            <a:ext cx="2890836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850" lIns="91700" rIns="91700" tIns="4585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2" name="Shape 26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9" name="Shape 279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8" name="Shape 298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7" name="Shape 307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4" name="Shape 324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3" name="Shape 33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3" name="Shape 35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0" name="Shape 360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2" name="Shape 37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4" name="Shape 384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1" name="Shape 391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2" name="Shape 40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2" name="Shape 41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3" name="Shape 42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2" name="Shape 432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3" name="Shape 443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4" name="Shape 454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66750" y="4716462"/>
            <a:ext cx="5335587" cy="446722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25400" y="744537"/>
            <a:ext cx="6618287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25400" y="744537"/>
            <a:ext cx="66183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66750" y="4716462"/>
            <a:ext cx="5335500" cy="446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3776662" y="9429750"/>
            <a:ext cx="2890800" cy="496800"/>
          </a:xfrm>
          <a:prstGeom prst="rect">
            <a:avLst/>
          </a:prstGeom>
        </p:spPr>
        <p:txBody>
          <a:bodyPr anchorCtr="0" anchor="b" bIns="45850" lIns="91700" rIns="91700" tIns="4585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Relationship Id="rId3" Type="http://schemas.openxmlformats.org/officeDocument/2006/relationships/image" Target="../media/image0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標題投影片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626" y="476672"/>
            <a:ext cx="4105167" cy="410516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 txBox="1"/>
          <p:nvPr>
            <p:ph type="ctrTitle"/>
          </p:nvPr>
        </p:nvSpPr>
        <p:spPr>
          <a:xfrm>
            <a:off x="4093635" y="1720852"/>
            <a:ext cx="7330959" cy="1171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x="3752851" y="3167066"/>
            <a:ext cx="8238066" cy="827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標題及直排文字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 rot="5400000">
            <a:off x="4078025" y="-1393558"/>
            <a:ext cx="4611686" cy="103674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431800" y="657225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直排標題及文字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 rot="5400000">
            <a:off x="7900460" y="1804458"/>
            <a:ext cx="5835651" cy="27474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 rot="5400000">
            <a:off x="2302933" y="-842433"/>
            <a:ext cx="5835651" cy="80412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31800" y="657225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bl">
  <p:cSld name="標題及表格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31800" y="657225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689" lvl="1" marL="457189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677" lvl="2" marL="914377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665" lvl="3" marL="1371566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654" lvl="4" marL="1828754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643" lvl="5" marL="2285943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631" lvl="6" marL="2743131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619" lvl="7" marL="320032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608" lvl="8" marL="3657509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標題及物件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3" name="Shape 73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標題及物件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Shape 24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區段標題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36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兩項物件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200150" y="1484315"/>
            <a:ext cx="5082115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959" lvl="3" marL="160016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949" lvl="4" marL="2057349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937" lvl="5" marL="2514537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925" lvl="6" marL="2971726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913" lvl="7" marL="3428914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903" lvl="8" marL="3886103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6485467" y="1484315"/>
            <a:ext cx="5082116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959" lvl="3" marL="160016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949" lvl="4" marL="2057349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937" lvl="5" marL="2514537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925" lvl="6" marL="2971726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913" lvl="7" marL="3428914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903" lvl="8" marL="3886103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比對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847527" y="274638"/>
            <a:ext cx="97348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609600" y="2174875"/>
            <a:ext cx="538691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490" lvl="0" marL="342891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971" lvl="2" marL="1142971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39659" lvl="3" marL="160016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39649" lvl="4" marL="2057349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39637" lvl="5" marL="2514537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39625" lvl="6" marL="2971726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39613" lvl="7" marL="342891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39603" lvl="8" marL="388610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3" type="body"/>
          </p:nvPr>
        </p:nvSpPr>
        <p:spPr>
          <a:xfrm>
            <a:off x="6193369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1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4" type="body"/>
          </p:nvPr>
        </p:nvSpPr>
        <p:spPr>
          <a:xfrm>
            <a:off x="6193369" y="2174875"/>
            <a:ext cx="5389032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490" lvl="0" marL="342891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971" lvl="2" marL="1142971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39659" lvl="3" marL="160016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39649" lvl="4" marL="2057349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39637" lvl="5" marL="2514537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39625" lvl="6" marL="2971726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39613" lvl="7" marL="342891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39603" lvl="8" marL="388610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只有標題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空白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含標題的內容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609602" y="273048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766732" y="273053"/>
            <a:ext cx="6815666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690" lvl="0" marL="342891" marR="0" rtl="0" algn="l">
              <a:spcBef>
                <a:spcPts val="64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0631" lvl="1" marL="742932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88871" lvl="2" marL="1142971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609602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24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含標題的圖片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389716" y="4800600"/>
            <a:ext cx="7315200" cy="56673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" name="Shape 54"/>
          <p:cNvSpPr/>
          <p:nvPr>
            <p:ph idx="2" type="pic"/>
          </p:nvPr>
        </p:nvSpPr>
        <p:spPr>
          <a:xfrm>
            <a:off x="2389716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2389716" y="5367337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2689" lvl="1" marL="457189" marR="0" rtl="0" algn="l">
              <a:spcBef>
                <a:spcPts val="240"/>
              </a:spcBef>
              <a:spcAft>
                <a:spcPts val="0"/>
              </a:spcAft>
              <a:buClr>
                <a:srgbClr val="555DAB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2677" lvl="2" marL="914377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1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2665" lvl="3" marL="1371566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2654" lvl="4" marL="1828754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2643" lvl="5" marL="2285943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2631" lvl="6" marL="2743131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2619" lvl="7" marL="320032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2608" lvl="8" marL="3657509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rebuchet MS"/>
              <a:buNone/>
              <a:defRPr b="0" i="0" sz="9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00.png"/><Relationship Id="rId2" Type="http://schemas.openxmlformats.org/officeDocument/2006/relationships/image" Target="../media/image0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-33111"/>
            <a:ext cx="1610829" cy="16108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/>
          <p:nvPr/>
        </p:nvSpPr>
        <p:spPr>
          <a:xfrm>
            <a:off x="5712883" y="3429001"/>
            <a:ext cx="1871132" cy="14128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2689" lvl="5" marL="457189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2677" lvl="6" marL="914377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2665" lvl="7" marL="1371566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2654" lvl="8" marL="1828754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090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460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14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249" lvl="4" marL="2057349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237" lvl="5" marL="251453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225" lvl="6" marL="297172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213" lvl="7" marL="342891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203" lvl="8" marL="388610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»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9027585" y="6214471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15" name="Shape 15"/>
          <p:cNvSpPr txBox="1"/>
          <p:nvPr/>
        </p:nvSpPr>
        <p:spPr>
          <a:xfrm>
            <a:off x="2245783" y="6600827"/>
            <a:ext cx="8805333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zh-TW" sz="1000" u="none" cap="none" strike="noStrike">
                <a:solidFill>
                  <a:srgbClr val="003399"/>
                </a:solidFill>
                <a:latin typeface="Verdana"/>
                <a:ea typeface="Verdana"/>
                <a:cs typeface="Verdana"/>
                <a:sym typeface="Verdana"/>
              </a:rPr>
              <a:t>©2016 Software Engineering Consortium</a:t>
            </a: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71133" y="1125541"/>
            <a:ext cx="10320867" cy="2317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png"/><Relationship Id="rId4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odeanywhere.com/" TargetMode="External"/><Relationship Id="rId4" Type="http://schemas.openxmlformats.org/officeDocument/2006/relationships/image" Target="../media/image0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7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x="4093635" y="1720852"/>
            <a:ext cx="7330959" cy="1171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44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資訊人才軟體培育推廣計畫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x="3752851" y="3167066"/>
            <a:ext cx="8238066" cy="827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25000"/>
              <a:buFont typeface="Noto Sans Symbols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安全程式設計</a:t>
            </a:r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/>
              <a:t>範例</a:t>
            </a:r>
          </a:p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300" y="2301250"/>
            <a:ext cx="6886575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1200153" y="1484315"/>
            <a:ext cx="10367400" cy="461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/>
              <a:t>javac test.java</a:t>
            </a:r>
          </a:p>
          <a:p>
            <a:pPr lvl="0">
              <a:spcBef>
                <a:spcPts val="0"/>
              </a:spcBef>
              <a:buNone/>
            </a:pPr>
            <a:r>
              <a:rPr lang="zh-TW"/>
              <a:t>javap -c test</a:t>
            </a:r>
          </a:p>
        </p:txBody>
      </p:sp>
      <p:sp>
        <p:nvSpPr>
          <p:cNvPr id="166" name="Shape 166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5975" y="3512800"/>
            <a:ext cx="52578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從外部安全目錄的檔案中讀取IP位址</a:t>
            </a:r>
          </a:p>
          <a:p>
            <a:pPr indent="-241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安全目錄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只有特定的使用者或系統管理者可以存取此目錄裡的檔案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父目錄直到根目錄也必須是安全目錄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大部分的作業系統，Home目錄或User目錄為預設的安全目錄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而使用者共享目錄為不安全目錄</a:t>
            </a:r>
            <a:b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將讀出的IP存放於char array，而不是String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Char char="–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Java Virtual Machine會保留使用過的字串既使它們不再被使用</a:t>
            </a:r>
          </a:p>
          <a:p>
            <a:pPr indent="-241259" lvl="3" marL="160016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IP位址使用後立即從記憶體中清除</a:t>
            </a:r>
          </a:p>
        </p:txBody>
      </p:sp>
      <p:sp>
        <p:nvSpPr>
          <p:cNvPr id="174" name="Shape 174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勿將敏感資訊寫死在程式中</a:t>
            </a:r>
          </a:p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1200153" y="1484315"/>
            <a:ext cx="10367400" cy="461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/>
              <a:t>Home 目錄：</a:t>
            </a:r>
          </a:p>
          <a:p>
            <a:pPr lvl="0">
              <a:spcBef>
                <a:spcPts val="0"/>
              </a:spcBef>
              <a:buNone/>
            </a:pPr>
            <a:r>
              <a:rPr lang="zh-TW"/>
              <a:t>System.getProperty(“user.dir”)</a:t>
            </a:r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勿將敏感資訊寫死在程式中</a:t>
            </a:r>
          </a:p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190" name="Shape 190"/>
          <p:cNvSpPr/>
          <p:nvPr/>
        </p:nvSpPr>
        <p:spPr>
          <a:xfrm>
            <a:off x="1559495" y="1304175"/>
            <a:ext cx="10009112" cy="550920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 IPaddress {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public static void main(String[] args) throws IOException {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char[] ipAddress = new char[100];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int offset = 0;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int charsRead = 0;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BufferedReader br = null;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try {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br = new BufferedReader(new InputStreamReader(     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new FileInputStream("serveripaddress.txt")));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while ((charsRead = br.read(ipAddress, offset, ipAddress.length - offset))  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!= -1) {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offset += charsRead;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if (offset &gt;= ipAddress.length) {  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break;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}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}        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// ... Work with IP address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} finally {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Arrays.fill(ipAddress,  (byte) 0); 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br.close();  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}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}}</a:t>
            </a:r>
          </a:p>
        </p:txBody>
      </p:sp>
      <p:sp>
        <p:nvSpPr>
          <p:cNvPr id="191" name="Shape 191"/>
          <p:cNvSpPr/>
          <p:nvPr/>
        </p:nvSpPr>
        <p:spPr>
          <a:xfrm>
            <a:off x="2123018" y="1844824"/>
            <a:ext cx="3036877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4295801" y="3274588"/>
            <a:ext cx="2376263" cy="298428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2477644" y="5733255"/>
            <a:ext cx="2898275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7000" y="1866900"/>
            <a:ext cx="6686550" cy="33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在Java類別中的public static field允許讓外部程式任意存取其值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Java security manager不會檢查此類field的存取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當程式中有多執行緒正在運行時，nonfinal public static field容易造成不一致的修改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nonfinal public static fields也會造成type-safety問題</a:t>
            </a:r>
          </a:p>
        </p:txBody>
      </p:sp>
      <p:sp>
        <p:nvSpPr>
          <p:cNvPr id="205" name="Shape 20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勿使用public static nonfinal fields</a:t>
            </a:r>
          </a:p>
        </p:txBody>
      </p:sp>
      <p:sp>
        <p:nvSpPr>
          <p:cNvPr id="206" name="Shape 20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2" name="Shape 212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勿使用public static nonfinal fields</a:t>
            </a:r>
          </a:p>
        </p:txBody>
      </p:sp>
      <p:sp>
        <p:nvSpPr>
          <p:cNvPr id="213" name="Shape 213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14" name="Shape 214"/>
          <p:cNvSpPr/>
          <p:nvPr/>
        </p:nvSpPr>
        <p:spPr>
          <a:xfrm>
            <a:off x="2351583" y="2291388"/>
            <a:ext cx="6408712" cy="156966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 DataSerializer implements Serializable {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public static long serialVersionUID = 1973473122623778747L;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215" name="Shape 215"/>
          <p:cNvSpPr/>
          <p:nvPr/>
        </p:nvSpPr>
        <p:spPr>
          <a:xfrm>
            <a:off x="2639616" y="2788185"/>
            <a:ext cx="1152128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加上final修飾子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1" name="Shape 221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勿使用public static nonfinal fields</a:t>
            </a:r>
          </a:p>
        </p:txBody>
      </p:sp>
      <p:sp>
        <p:nvSpPr>
          <p:cNvPr id="222" name="Shape 222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23" name="Shape 223"/>
          <p:cNvSpPr/>
          <p:nvPr/>
        </p:nvSpPr>
        <p:spPr>
          <a:xfrm>
            <a:off x="2351583" y="3005327"/>
            <a:ext cx="6408712" cy="156966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 DataSerializer implements Serializable {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public static final long serialVersionUID = 1973473122623778747L;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224" name="Shape 224"/>
          <p:cNvSpPr/>
          <p:nvPr/>
        </p:nvSpPr>
        <p:spPr>
          <a:xfrm>
            <a:off x="2639616" y="3471889"/>
            <a:ext cx="1512167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使用下列存取null物件之行為將造成NullPointerException例外被丟出，最後中斷程式或執行緒的執行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呼叫null物件的方法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存取或修改null物件屬性值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取得null array的長度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存取null array中的成員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Shape 230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勿存取null物件</a:t>
            </a:r>
          </a:p>
        </p:txBody>
      </p:sp>
      <p:sp>
        <p:nvSpPr>
          <p:cNvPr id="231" name="Shape 23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ctrTitle"/>
          </p:nvPr>
        </p:nvSpPr>
        <p:spPr>
          <a:xfrm>
            <a:off x="4475167" y="1720850"/>
            <a:ext cx="6157336" cy="235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Java安全程式設計</a:t>
            </a:r>
          </a:p>
        </p:txBody>
      </p:sp>
      <p:sp>
        <p:nvSpPr>
          <p:cNvPr id="88" name="Shape 88"/>
          <p:cNvSpPr txBox="1"/>
          <p:nvPr>
            <p:ph idx="1" type="subTitle"/>
          </p:nvPr>
        </p:nvSpPr>
        <p:spPr>
          <a:xfrm>
            <a:off x="4489450" y="3789362"/>
            <a:ext cx="5638998" cy="1439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25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25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25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 1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7" name="Shape 237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勿存取null物件</a:t>
            </a:r>
          </a:p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39" name="Shape 239"/>
          <p:cNvSpPr/>
          <p:nvPr/>
        </p:nvSpPr>
        <p:spPr>
          <a:xfrm>
            <a:off x="767408" y="2204864"/>
            <a:ext cx="11161240" cy="353943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int cardinality(Object obj, final Collection&lt;?&gt; col)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int count = 0;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if (col == null)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return count;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Iterator&lt;?&gt; it = col.iterator();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while (it.hasNext())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Object elt = it.next();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 ((null == obj &amp;&amp; null == elt) || obj.equals(elt)) {  // Null pointer dereference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count++;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 count;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0" name="Shape 240"/>
          <p:cNvSpPr/>
          <p:nvPr/>
        </p:nvSpPr>
        <p:spPr>
          <a:xfrm>
            <a:off x="5663951" y="4156337"/>
            <a:ext cx="1944216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41" name="Shape 241"/>
          <p:cNvCxnSpPr>
            <a:endCxn id="240" idx="0"/>
          </p:cNvCxnSpPr>
          <p:nvPr/>
        </p:nvCxnSpPr>
        <p:spPr>
          <a:xfrm>
            <a:off x="4972859" y="2527937"/>
            <a:ext cx="1663200" cy="16283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 1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增加明顯的null檢查</a:t>
            </a:r>
          </a:p>
        </p:txBody>
      </p:sp>
      <p:sp>
        <p:nvSpPr>
          <p:cNvPr id="247" name="Shape 247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勿存取null物件</a:t>
            </a:r>
          </a:p>
        </p:txBody>
      </p:sp>
      <p:sp>
        <p:nvSpPr>
          <p:cNvPr id="248" name="Shape 248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49" name="Shape 249"/>
          <p:cNvSpPr/>
          <p:nvPr/>
        </p:nvSpPr>
        <p:spPr>
          <a:xfrm>
            <a:off x="2963489" y="2493471"/>
            <a:ext cx="6444879" cy="4031872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int cardinality(Object obj, final Collection col)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int count = 0;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if (col == null)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return count;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Iterator it = col.iterator();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while (it.hasNext())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Object elt = it.next();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 ((null == obj &amp;&amp; null == elt) ||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 (null != obj &amp;&amp; obj.equals(elt)))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count++;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 count;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0" name="Shape 250"/>
          <p:cNvSpPr/>
          <p:nvPr/>
        </p:nvSpPr>
        <p:spPr>
          <a:xfrm>
            <a:off x="3431703" y="4869160"/>
            <a:ext cx="3960440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 2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6" name="Shape 256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勿存取null物件</a:t>
            </a:r>
          </a:p>
        </p:txBody>
      </p:sp>
      <p:sp>
        <p:nvSpPr>
          <p:cNvPr id="257" name="Shape 257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58" name="Shape 258"/>
          <p:cNvSpPr/>
          <p:nvPr/>
        </p:nvSpPr>
        <p:spPr>
          <a:xfrm>
            <a:off x="1631504" y="2193521"/>
            <a:ext cx="8064896" cy="1846659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isProperName(String s)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String names[] = s.split(" 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if (names.length != 2)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return false;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 (isCapitalized(names[0]) &amp;&amp; isCapitalized(names[1]));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9" name="Shape 259"/>
          <p:cNvSpPr/>
          <p:nvPr/>
        </p:nvSpPr>
        <p:spPr>
          <a:xfrm>
            <a:off x="3935760" y="2420888"/>
            <a:ext cx="1728191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 2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使用Wrapped方法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5" name="Shape 26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勿存取null物件</a:t>
            </a:r>
          </a:p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67" name="Shape 267"/>
          <p:cNvSpPr/>
          <p:nvPr/>
        </p:nvSpPr>
        <p:spPr>
          <a:xfrm>
            <a:off x="1631504" y="2677849"/>
            <a:ext cx="8352928" cy="366254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class Foo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private boolean isProperName(String s)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String names[] = s.split(" 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 (names.length != 2)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return false;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return (isCapitalized(names[0]) &amp;&amp; isCapitalized(names[1]));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 boolean testString(String s)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 (s == null) return false;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else return isProperName(s);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68" name="Shape 268"/>
          <p:cNvSpPr/>
          <p:nvPr/>
        </p:nvSpPr>
        <p:spPr>
          <a:xfrm>
            <a:off x="1847527" y="2996951"/>
            <a:ext cx="1080120" cy="2160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2123017" y="5157192"/>
            <a:ext cx="3540932" cy="504056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方法回傳值可告知方法執行成功或失敗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安全風險上升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方法回傳值被忽略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呼叫的方法無法執行合適的動作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5" name="Shape 27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勿忽略方法回傳值</a:t>
            </a:r>
          </a:p>
        </p:txBody>
      </p:sp>
      <p:sp>
        <p:nvSpPr>
          <p:cNvPr id="276" name="Shape 27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 1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82" name="Shape 282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勿忽略方法回傳值</a:t>
            </a:r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84" name="Shape 284"/>
          <p:cNvSpPr/>
          <p:nvPr/>
        </p:nvSpPr>
        <p:spPr>
          <a:xfrm>
            <a:off x="1200158" y="2303155"/>
            <a:ext cx="5400600" cy="1661999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void deleteFile(){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File someFile = new File("someFileName.txt");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Do something with someFile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someFile.delete();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85" name="Shape 285"/>
          <p:cNvSpPr/>
          <p:nvPr/>
        </p:nvSpPr>
        <p:spPr>
          <a:xfrm>
            <a:off x="2855641" y="3273518"/>
            <a:ext cx="1944216" cy="227489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6" name="Shape 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5200" y="3042275"/>
            <a:ext cx="4106649" cy="281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idx="1" type="body"/>
          </p:nvPr>
        </p:nvSpPr>
        <p:spPr>
          <a:xfrm>
            <a:off x="1200153" y="1484783"/>
            <a:ext cx="10367433" cy="4392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 1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檢查方法回傳值</a:t>
            </a:r>
          </a:p>
        </p:txBody>
      </p:sp>
      <p:sp>
        <p:nvSpPr>
          <p:cNvPr id="292" name="Shape 292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勿忽略方法回傳值</a:t>
            </a:r>
          </a:p>
        </p:txBody>
      </p:sp>
      <p:sp>
        <p:nvSpPr>
          <p:cNvPr id="293" name="Shape 293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294" name="Shape 294"/>
          <p:cNvSpPr/>
          <p:nvPr/>
        </p:nvSpPr>
        <p:spPr>
          <a:xfrm>
            <a:off x="2423591" y="2795289"/>
            <a:ext cx="5380579" cy="209288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void deleteFile(){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File someFile = new File("someFileName.txt");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Do something with someFile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if (!someFile.delete())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// Handle failure to delete the file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95" name="Shape 295"/>
          <p:cNvSpPr/>
          <p:nvPr/>
        </p:nvSpPr>
        <p:spPr>
          <a:xfrm>
            <a:off x="3094615" y="3681028"/>
            <a:ext cx="2065280" cy="252028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 2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1" name="Shape 301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勿忽略方法回傳值</a:t>
            </a:r>
          </a:p>
        </p:txBody>
      </p:sp>
      <p:sp>
        <p:nvSpPr>
          <p:cNvPr id="302" name="Shape 302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03" name="Shape 303"/>
          <p:cNvSpPr/>
          <p:nvPr/>
        </p:nvSpPr>
        <p:spPr>
          <a:xfrm>
            <a:off x="2567608" y="2348880"/>
            <a:ext cx="5400599" cy="181588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class Replace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 static void main(String[] args)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String original = "insecure";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original.replace('i', '9');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System.out.println(original);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304" name="Shape 304"/>
          <p:cNvSpPr/>
          <p:nvPr/>
        </p:nvSpPr>
        <p:spPr>
          <a:xfrm>
            <a:off x="3071664" y="3143075"/>
            <a:ext cx="3384375" cy="2859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1200153" y="1484783"/>
            <a:ext cx="10367433" cy="4392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 2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使用方法回傳值</a:t>
            </a:r>
          </a:p>
        </p:txBody>
      </p:sp>
      <p:sp>
        <p:nvSpPr>
          <p:cNvPr id="310" name="Shape 310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勿忽略方法回傳值</a:t>
            </a:r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12" name="Shape 312"/>
          <p:cNvSpPr/>
          <p:nvPr/>
        </p:nvSpPr>
        <p:spPr>
          <a:xfrm>
            <a:off x="2423591" y="2795289"/>
            <a:ext cx="5380579" cy="1661993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class Replace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 static void main(String[] args)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String original = "insecure";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original = original.replace('i', '9');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System.out.println(original);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313" name="Shape 313"/>
          <p:cNvSpPr/>
          <p:nvPr/>
        </p:nvSpPr>
        <p:spPr>
          <a:xfrm>
            <a:off x="2927648" y="3514291"/>
            <a:ext cx="4032448" cy="202741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SQL的查詢陳述中注入惡意的程式片段造成資料的外洩或修改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假設系統使用下列SQL陳述查詢資料庫以判斷合法使用者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若有回傳任何結果，則表示認證成功，反之認證失敗</a:t>
            </a:r>
          </a:p>
          <a:p>
            <a:pPr indent="-241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41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41271" lvl="2" marL="114297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9" name="Shape 319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避免 SQL injection</a:t>
            </a:r>
          </a:p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21" name="Shape 321"/>
          <p:cNvSpPr/>
          <p:nvPr/>
        </p:nvSpPr>
        <p:spPr>
          <a:xfrm>
            <a:off x="1919535" y="3717032"/>
            <a:ext cx="7776864" cy="64633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SELECT * FROM db_user WHERE username='&lt;USERNAME&gt;' AND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                     password='&lt;PASSWORD&gt;'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勿將敏感資訊寫死在程式中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勿使用public static nonfinal fields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勿存取null物件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勿忽略方法回傳值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避免SQL injection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先正規化(Normalize)再行驗證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限制Field的存取度</a:t>
            </a:r>
          </a:p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4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Java安全程式設計</a:t>
            </a:r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假設惡意攻擊者可以任意輸入</a:t>
            </a:r>
            <a:r>
              <a:rPr b="0" i="0" lang="zh-TW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&lt;USERNAME&gt;與&lt;PASSWORD&gt;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透過修改下列</a:t>
            </a:r>
            <a:r>
              <a:rPr b="0" i="0" lang="zh-TW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&lt;PASSWORD&gt;</a:t>
            </a: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可成功通過認證檢查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7" name="Shape 327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避免 SQL injection</a:t>
            </a:r>
          </a:p>
        </p:txBody>
      </p:sp>
      <p:sp>
        <p:nvSpPr>
          <p:cNvPr id="328" name="Shape 328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29" name="Shape 329"/>
          <p:cNvSpPr/>
          <p:nvPr/>
        </p:nvSpPr>
        <p:spPr>
          <a:xfrm>
            <a:off x="1916311" y="4447366"/>
            <a:ext cx="9288900" cy="58470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SELECT * FROM db_user WHERE username='&lt;USERNAME&gt;' AND password='' OR '1'='1'</a:t>
            </a:r>
          </a:p>
        </p:txBody>
      </p:sp>
      <p:sp>
        <p:nvSpPr>
          <p:cNvPr id="330" name="Shape 330"/>
          <p:cNvSpPr/>
          <p:nvPr/>
        </p:nvSpPr>
        <p:spPr>
          <a:xfrm>
            <a:off x="1997293" y="3542121"/>
            <a:ext cx="3096300" cy="338700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 OR '1'='1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6" name="Shape 336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避免 SQL injection</a:t>
            </a:r>
          </a:p>
        </p:txBody>
      </p:sp>
      <p:sp>
        <p:nvSpPr>
          <p:cNvPr id="337" name="Shape 337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38" name="Shape 338"/>
          <p:cNvSpPr/>
          <p:nvPr/>
        </p:nvSpPr>
        <p:spPr>
          <a:xfrm>
            <a:off x="263352" y="2024405"/>
            <a:ext cx="11737303" cy="4616647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 doPrivilegedAction(String username, char[] password)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                          throws SQLException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Connection connection = getConnection();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 (connection == null)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Handle error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try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String pwd = hashPassword(password);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String sqlString = "SELECT * FROM db_user WHERE username = '" + username + "' AND password = '"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+ pwd + "'";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Statement stmt = connection.createStatement();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ResultSet rs = stmt.executeQuery(sqlString);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Authenticated; proceed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 finally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try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 connection.close();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} catch (SQLException x)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  // Forward to handler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}}}</a:t>
            </a:r>
          </a:p>
        </p:txBody>
      </p:sp>
      <p:sp>
        <p:nvSpPr>
          <p:cNvPr id="339" name="Shape 339"/>
          <p:cNvSpPr/>
          <p:nvPr/>
        </p:nvSpPr>
        <p:spPr>
          <a:xfrm>
            <a:off x="7320135" y="3941892"/>
            <a:ext cx="1944216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idx="1" type="body"/>
          </p:nvPr>
        </p:nvSpPr>
        <p:spPr>
          <a:xfrm>
            <a:off x="1200153" y="1484783"/>
            <a:ext cx="10367433" cy="4392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PreparedStatement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5" name="Shape 34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避免 SQL injection</a:t>
            </a:r>
          </a:p>
        </p:txBody>
      </p:sp>
      <p:sp>
        <p:nvSpPr>
          <p:cNvPr id="346" name="Shape 34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47" name="Shape 347"/>
          <p:cNvSpPr/>
          <p:nvPr/>
        </p:nvSpPr>
        <p:spPr>
          <a:xfrm>
            <a:off x="2063551" y="2852935"/>
            <a:ext cx="8280919" cy="2062103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sqlString =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"select * from db_user where username=? and password=?";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PreparedStatement stmt = connection.prepareStatement(sqlString);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stmt.setString(1, username);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stmt.setString(2, pwd);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ResultSet rs = stmt.executeQuery();</a:t>
            </a:r>
          </a:p>
        </p:txBody>
      </p:sp>
      <p:sp>
        <p:nvSpPr>
          <p:cNvPr id="348" name="Shape 348"/>
          <p:cNvSpPr/>
          <p:nvPr/>
        </p:nvSpPr>
        <p:spPr>
          <a:xfrm>
            <a:off x="6347864" y="3068959"/>
            <a:ext cx="1368151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9" name="Shape 349"/>
          <p:cNvSpPr/>
          <p:nvPr/>
        </p:nvSpPr>
        <p:spPr>
          <a:xfrm>
            <a:off x="8184232" y="3065298"/>
            <a:ext cx="1368151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2087014" y="3545416"/>
            <a:ext cx="2208784" cy="35278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應用程式接受</a:t>
            </a:r>
            <a:r>
              <a:rPr b="0" i="0" lang="zh-TW" sz="2800" u="none" cap="none" strike="noStrike">
                <a:solidFill>
                  <a:schemeClr val="dk1"/>
                </a:solidFill>
                <a:highlight>
                  <a:srgbClr val="FFFF00"/>
                </a:highlight>
                <a:latin typeface="Trebuchet MS"/>
                <a:ea typeface="Trebuchet MS"/>
                <a:cs typeface="Trebuchet MS"/>
                <a:sym typeface="Trebuchet MS"/>
              </a:rPr>
              <a:t>非信任</a:t>
            </a: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的輸入字串需先正規化處理而後在行驗證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Unicode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Java字元是基於Unicode標準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在Unicode中相同的字串有多種的表現方式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正規化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將Unicode字串轉換成正規的標準編碼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e.g. "\uFE64" =&gt; "&gt;" , "\uFE65" =&gt; "&gt;" </a:t>
            </a:r>
          </a:p>
        </p:txBody>
      </p:sp>
      <p:sp>
        <p:nvSpPr>
          <p:cNvPr id="356" name="Shape 356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先正規化(Normalize)再行驗證</a:t>
            </a:r>
          </a:p>
        </p:txBody>
      </p:sp>
      <p:sp>
        <p:nvSpPr>
          <p:cNvPr id="357" name="Shape 357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3" name="Shape 363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先正規化(Normalize)再行驗證</a:t>
            </a:r>
          </a:p>
        </p:txBody>
      </p:sp>
      <p:sp>
        <p:nvSpPr>
          <p:cNvPr id="364" name="Shape 364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65" name="Shape 365"/>
          <p:cNvSpPr/>
          <p:nvPr/>
        </p:nvSpPr>
        <p:spPr>
          <a:xfrm>
            <a:off x="1487487" y="2204864"/>
            <a:ext cx="9073008" cy="3754874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String s may be user controllable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\uFE64 is normalized to &lt; and \uFE65 is normalized to &gt; using the NFKC normalization form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 = "\uFE64" + "script" + "\uFE65";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Validate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Pattern pattern = Pattern.compile("[&lt;&gt;]"); // Check for angle brackets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Matcher matcher = pattern.matcher(s);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 (matcher.find())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Found black listed tag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throw new IllegalStateException();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Normalize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 = Normalizer.normalize(s, Form.NFKC);</a:t>
            </a:r>
          </a:p>
        </p:txBody>
      </p:sp>
      <p:sp>
        <p:nvSpPr>
          <p:cNvPr id="366" name="Shape 366"/>
          <p:cNvSpPr/>
          <p:nvPr/>
        </p:nvSpPr>
        <p:spPr>
          <a:xfrm>
            <a:off x="2711624" y="2852935"/>
            <a:ext cx="936103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7" name="Shape 367"/>
          <p:cNvSpPr/>
          <p:nvPr/>
        </p:nvSpPr>
        <p:spPr>
          <a:xfrm>
            <a:off x="5087887" y="2856100"/>
            <a:ext cx="936103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8" name="Shape 368"/>
          <p:cNvSpPr/>
          <p:nvPr/>
        </p:nvSpPr>
        <p:spPr>
          <a:xfrm>
            <a:off x="5087887" y="3506596"/>
            <a:ext cx="936103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1487487" y="5661248"/>
            <a:ext cx="4320480" cy="298490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>
            <p:ph idx="1" type="body"/>
          </p:nvPr>
        </p:nvSpPr>
        <p:spPr>
          <a:xfrm>
            <a:off x="1200153" y="1484783"/>
            <a:ext cx="10367433" cy="4392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在驗證在前先正規劃</a:t>
            </a:r>
          </a:p>
        </p:txBody>
      </p:sp>
      <p:sp>
        <p:nvSpPr>
          <p:cNvPr id="375" name="Shape 37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先正規化(Normalize)再行驗證</a:t>
            </a:r>
          </a:p>
        </p:txBody>
      </p:sp>
      <p:sp>
        <p:nvSpPr>
          <p:cNvPr id="376" name="Shape 37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77" name="Shape 377"/>
          <p:cNvSpPr/>
          <p:nvPr/>
        </p:nvSpPr>
        <p:spPr>
          <a:xfrm>
            <a:off x="2613109" y="2768728"/>
            <a:ext cx="5380579" cy="3108542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 = "\uFE64" + "script" + "\uFE65";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Normalize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 = Normalizer.normalize(s, Form.NFKC);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Validate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Pattern pattern = Pattern.compile("[&lt;&gt;]");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Matcher matcher = pattern.matcher(s);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 (matcher.find())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Found blacklisted tag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throw new IllegalStateException();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378" name="Shape 378"/>
          <p:cNvSpPr/>
          <p:nvPr/>
        </p:nvSpPr>
        <p:spPr>
          <a:xfrm>
            <a:off x="6212812" y="2795289"/>
            <a:ext cx="891299" cy="273670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9" name="Shape 379"/>
          <p:cNvSpPr/>
          <p:nvPr/>
        </p:nvSpPr>
        <p:spPr>
          <a:xfrm>
            <a:off x="3801014" y="2795289"/>
            <a:ext cx="998840" cy="273670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0" name="Shape 380"/>
          <p:cNvSpPr/>
          <p:nvPr/>
        </p:nvSpPr>
        <p:spPr>
          <a:xfrm>
            <a:off x="3094615" y="3459958"/>
            <a:ext cx="3649456" cy="25707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1" name="Shape 381"/>
          <p:cNvSpPr/>
          <p:nvPr/>
        </p:nvSpPr>
        <p:spPr>
          <a:xfrm>
            <a:off x="4559141" y="4020542"/>
            <a:ext cx="2544972" cy="332361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Java中下列field的值是可變的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public nonfinal field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final field但是參考到可變的物件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安全風險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攻擊者可以利用上述可變的field破壞物件的運作行為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多執行緒同時存取上述可變的field將造成系統錯誤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上述可變的field必須宣告成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Private</a:t>
            </a:r>
          </a:p>
          <a:p>
            <a:pPr indent="-298431" lvl="1" marL="742932" marR="0" rtl="0" algn="l">
              <a:spcBef>
                <a:spcPts val="40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package private</a:t>
            </a:r>
          </a:p>
        </p:txBody>
      </p:sp>
      <p:sp>
        <p:nvSpPr>
          <p:cNvPr id="387" name="Shape 387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388" name="Shape 388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Shape 394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395" name="Shape 395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396" name="Shape 396"/>
          <p:cNvSpPr/>
          <p:nvPr/>
        </p:nvSpPr>
        <p:spPr>
          <a:xfrm>
            <a:off x="2567608" y="1991156"/>
            <a:ext cx="5688632" cy="4678204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class Widget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 int total; // Number of elements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void add()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 (total &lt; Integer.MAX_VALUE) {    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total++;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throw new ArithmeticException("Overflow");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void remove() {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 (total &gt; 0) {    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total--;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throw new ArithmeticException("Overflow");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397" name="Shape 397"/>
          <p:cNvSpPr/>
          <p:nvPr/>
        </p:nvSpPr>
        <p:spPr>
          <a:xfrm>
            <a:off x="2855640" y="2276872"/>
            <a:ext cx="1872207" cy="2160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8" name="Shape 398"/>
          <p:cNvSpPr/>
          <p:nvPr/>
        </p:nvSpPr>
        <p:spPr>
          <a:xfrm>
            <a:off x="3179675" y="3189827"/>
            <a:ext cx="936103" cy="16716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9" name="Shape 399"/>
          <p:cNvSpPr/>
          <p:nvPr/>
        </p:nvSpPr>
        <p:spPr>
          <a:xfrm>
            <a:off x="3207315" y="5097207"/>
            <a:ext cx="936103" cy="16716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Private Primitive Field</a:t>
            </a:r>
          </a:p>
        </p:txBody>
      </p:sp>
      <p:sp>
        <p:nvSpPr>
          <p:cNvPr id="405" name="Shape 40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06" name="Shape 40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07" name="Shape 407"/>
          <p:cNvSpPr/>
          <p:nvPr/>
        </p:nvSpPr>
        <p:spPr>
          <a:xfrm>
            <a:off x="2550840" y="2837834"/>
            <a:ext cx="6461000" cy="2031325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class Widget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private int total; // Declared private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 int getTotal ()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return total;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// Definitions for add() and remove() remain the same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408" name="Shape 408"/>
          <p:cNvSpPr/>
          <p:nvPr/>
        </p:nvSpPr>
        <p:spPr>
          <a:xfrm>
            <a:off x="2739263" y="3110799"/>
            <a:ext cx="908464" cy="23864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9" name="Shape 409"/>
          <p:cNvSpPr/>
          <p:nvPr/>
        </p:nvSpPr>
        <p:spPr>
          <a:xfrm>
            <a:off x="2855640" y="3493457"/>
            <a:ext cx="2736303" cy="712997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5" name="Shape 41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16" name="Shape 41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17" name="Shape 417"/>
          <p:cNvSpPr/>
          <p:nvPr/>
        </p:nvSpPr>
        <p:spPr>
          <a:xfrm>
            <a:off x="2567608" y="1991156"/>
            <a:ext cx="5688632" cy="4678204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class Widget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public int total; // Number of elements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void add()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 (total &lt; Integer.MAX_VALUE) {    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total++;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throw new ArithmeticException("Overflow");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void remove() {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if (total &gt; 0) {    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total--;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// ...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 else 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  throw new ArithmeticException("Overflow");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418" name="Shape 418"/>
          <p:cNvSpPr/>
          <p:nvPr/>
        </p:nvSpPr>
        <p:spPr>
          <a:xfrm>
            <a:off x="2855640" y="2276872"/>
            <a:ext cx="1872207" cy="2160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9" name="Shape 419"/>
          <p:cNvSpPr/>
          <p:nvPr/>
        </p:nvSpPr>
        <p:spPr>
          <a:xfrm>
            <a:off x="3179675" y="3189827"/>
            <a:ext cx="936103" cy="16716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3207315" y="5097207"/>
            <a:ext cx="936103" cy="16716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將敏感資訊寫死在程式中容易將機密資訊暴露給惡意攻擊者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密碼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伺服器IP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加密金鑰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可透過反編譯(Decompile)方式取得敏感資訊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造成程式碼管理問題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e.g. 更改密碼或IP需要修補(patch)已經部署的程式</a:t>
            </a:r>
            <a:b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勿將敏感資訊寫死在程式中</a:t>
            </a:r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Public Final Array</a:t>
            </a:r>
          </a:p>
          <a:p>
            <a:pPr indent="-342891" lvl="0" marL="342891" marR="0" rtl="0" algn="l"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26" name="Shape 426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27" name="Shape 427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28" name="Shape 428"/>
          <p:cNvSpPr/>
          <p:nvPr/>
        </p:nvSpPr>
        <p:spPr>
          <a:xfrm>
            <a:off x="2123018" y="2708919"/>
            <a:ext cx="5688632" cy="338554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public static final String[] items = {/* ... */};</a:t>
            </a:r>
          </a:p>
        </p:txBody>
      </p:sp>
      <p:sp>
        <p:nvSpPr>
          <p:cNvPr id="429" name="Shape 429"/>
          <p:cNvSpPr/>
          <p:nvPr/>
        </p:nvSpPr>
        <p:spPr>
          <a:xfrm>
            <a:off x="2154007" y="2758875"/>
            <a:ext cx="1565728" cy="288599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Index Getter</a:t>
            </a:r>
          </a:p>
        </p:txBody>
      </p:sp>
      <p:sp>
        <p:nvSpPr>
          <p:cNvPr id="435" name="Shape 435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36" name="Shape 436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37" name="Shape 437"/>
          <p:cNvSpPr/>
          <p:nvPr/>
        </p:nvSpPr>
        <p:spPr>
          <a:xfrm>
            <a:off x="2279575" y="2743716"/>
            <a:ext cx="6461000" cy="209288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 static final String[] items = {/* ... */};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static final String getItem(int index)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 items[index];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static final int getItemCount()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 items.length;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438" name="Shape 438"/>
          <p:cNvSpPr/>
          <p:nvPr/>
        </p:nvSpPr>
        <p:spPr>
          <a:xfrm>
            <a:off x="2285444" y="2832350"/>
            <a:ext cx="908464" cy="23864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9" name="Shape 439"/>
          <p:cNvSpPr/>
          <p:nvPr/>
        </p:nvSpPr>
        <p:spPr>
          <a:xfrm>
            <a:off x="5231903" y="3212976"/>
            <a:ext cx="1916576" cy="2160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0" name="Shape 440"/>
          <p:cNvSpPr/>
          <p:nvPr/>
        </p:nvSpPr>
        <p:spPr>
          <a:xfrm>
            <a:off x="4871864" y="4077071"/>
            <a:ext cx="1584175" cy="25891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Clone the Array</a:t>
            </a:r>
          </a:p>
        </p:txBody>
      </p:sp>
      <p:sp>
        <p:nvSpPr>
          <p:cNvPr id="446" name="Shape 446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47" name="Shape 447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48" name="Shape 448"/>
          <p:cNvSpPr/>
          <p:nvPr/>
        </p:nvSpPr>
        <p:spPr>
          <a:xfrm>
            <a:off x="2279575" y="2743716"/>
            <a:ext cx="6461000" cy="1384995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 static final String[] items = {/* ... */};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static final String[] getItems()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return items.clone();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9" name="Shape 449"/>
          <p:cNvSpPr/>
          <p:nvPr/>
        </p:nvSpPr>
        <p:spPr>
          <a:xfrm>
            <a:off x="2285444" y="2832350"/>
            <a:ext cx="908464" cy="23864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0" name="Shape 450"/>
          <p:cNvSpPr/>
          <p:nvPr/>
        </p:nvSpPr>
        <p:spPr>
          <a:xfrm>
            <a:off x="5231903" y="3212976"/>
            <a:ext cx="1916576" cy="216023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1" name="Shape 451"/>
          <p:cNvSpPr/>
          <p:nvPr/>
        </p:nvSpPr>
        <p:spPr>
          <a:xfrm>
            <a:off x="3359696" y="3445408"/>
            <a:ext cx="1440160" cy="199615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預防作法</a:t>
            </a:r>
          </a:p>
          <a:p>
            <a:pPr indent="-298431" lvl="1" marL="742932" marR="0" rtl="0" algn="l"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➢"/>
            </a:pPr>
            <a:r>
              <a:rPr b="0" i="0" lang="zh-TW" sz="2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Unmodifiable Wrappers</a:t>
            </a:r>
          </a:p>
        </p:txBody>
      </p:sp>
      <p:sp>
        <p:nvSpPr>
          <p:cNvPr id="457" name="Shape 457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限制Field的存取度</a:t>
            </a:r>
          </a:p>
        </p:txBody>
      </p:sp>
      <p:sp>
        <p:nvSpPr>
          <p:cNvPr id="458" name="Shape 458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459" name="Shape 459"/>
          <p:cNvSpPr/>
          <p:nvPr/>
        </p:nvSpPr>
        <p:spPr>
          <a:xfrm>
            <a:off x="2279575" y="2743716"/>
            <a:ext cx="7200799" cy="116955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 static final String[] items = {/* ... */};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 static final List&lt;String&gt; itemsList =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zh-TW" sz="1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Collections.unmodifiableList(Arrays.asList(items));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2285444" y="2832350"/>
            <a:ext cx="908464" cy="23864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1" name="Shape 461"/>
          <p:cNvSpPr/>
          <p:nvPr/>
        </p:nvSpPr>
        <p:spPr>
          <a:xfrm>
            <a:off x="3791744" y="3462969"/>
            <a:ext cx="1800199" cy="254061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2" name="Shape 462"/>
          <p:cNvSpPr/>
          <p:nvPr/>
        </p:nvSpPr>
        <p:spPr>
          <a:xfrm>
            <a:off x="2315580" y="3212975"/>
            <a:ext cx="2052228" cy="216025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缺陷程式碼範例</a:t>
            </a: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勿將敏感資訊寫死在程式中</a:t>
            </a:r>
          </a:p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zh-TW" sz="1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sp>
        <p:nvSpPr>
          <p:cNvPr id="110" name="Shape 110"/>
          <p:cNvSpPr/>
          <p:nvPr/>
        </p:nvSpPr>
        <p:spPr>
          <a:xfrm>
            <a:off x="1631504" y="2276872"/>
            <a:ext cx="8496944" cy="2308323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class IPExample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private String ipAddress = "127.0.0.1";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public final Connection getConnection() throws SQLException {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DriverManager.getConnection("jdbc:mysql://" + ipAddress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+ "/dbName", "username", "password");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zh-TW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11" name="Shape 111"/>
          <p:cNvSpPr/>
          <p:nvPr/>
        </p:nvSpPr>
        <p:spPr>
          <a:xfrm>
            <a:off x="3719735" y="2780927"/>
            <a:ext cx="3096343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4223792" y="3717032"/>
            <a:ext cx="2808311" cy="358921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1200153" y="1484315"/>
            <a:ext cx="10367433" cy="4611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891" lvl="0" marL="342891" marR="0" rtl="0" algn="l">
              <a:spcBef>
                <a:spcPts val="0"/>
              </a:spcBef>
              <a:spcAft>
                <a:spcPts val="0"/>
              </a:spcAft>
              <a:buClr>
                <a:srgbClr val="555DAB"/>
              </a:buClr>
              <a:buSzPct val="100000"/>
              <a:buFont typeface="Noto Sans Symbols"/>
              <a:buChar char="❑"/>
            </a:pPr>
            <a:r>
              <a:rPr b="0" i="0" lang="zh-TW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使用反編譯器取得IP與密碼</a:t>
            </a:r>
          </a:p>
        </p:txBody>
      </p:sp>
      <p:sp>
        <p:nvSpPr>
          <p:cNvPr id="118" name="Shape 118"/>
          <p:cNvSpPr txBox="1"/>
          <p:nvPr>
            <p:ph type="title"/>
          </p:nvPr>
        </p:nvSpPr>
        <p:spPr>
          <a:xfrm>
            <a:off x="2123018" y="260351"/>
            <a:ext cx="10068983" cy="827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zh-TW" sz="3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勿將敏感資訊寫死在程式中</a:t>
            </a:r>
          </a:p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9028607" y="621216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zh-TW" sz="120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329" y="2232722"/>
            <a:ext cx="4800600" cy="363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19935" y="2251772"/>
            <a:ext cx="6426200" cy="3594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/>
          <p:nvPr/>
        </p:nvSpPr>
        <p:spPr>
          <a:xfrm>
            <a:off x="574847" y="4221087"/>
            <a:ext cx="2280793" cy="288032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5615407" y="4437112"/>
            <a:ext cx="2280793" cy="360040"/>
          </a:xfrm>
          <a:prstGeom prst="rect">
            <a:avLst/>
          </a:prstGeom>
          <a:solidFill>
            <a:srgbClr val="FF0000">
              <a:alpha val="1490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1200153" y="1484315"/>
            <a:ext cx="10367400" cy="461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 u="sng">
                <a:solidFill>
                  <a:schemeClr val="hlink"/>
                </a:solidFill>
                <a:hlinkClick r:id="rId3"/>
              </a:rPr>
              <a:t>https://codeanywhere.com/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zh-TW"/>
              <a:t>一個線上版的 IDE + 虛擬主機</a:t>
            </a:r>
          </a:p>
        </p:txBody>
      </p:sp>
      <p:sp>
        <p:nvSpPr>
          <p:cNvPr id="130" name="Shape 130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/>
              <a:t>演練平臺：Codeanywhere</a:t>
            </a:r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  <p:pic>
        <p:nvPicPr>
          <p:cNvPr descr="figure8.jpeg"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3200" y="3451224"/>
            <a:ext cx="5475925" cy="2760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1200153" y="1484315"/>
            <a:ext cx="10367400" cy="461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75" y="1862137"/>
            <a:ext cx="6353175" cy="313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0075" y="1956450"/>
            <a:ext cx="5375674" cy="401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1200153" y="1484315"/>
            <a:ext cx="10367400" cy="461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zh-TW"/>
              <a:t>有 terminal access!</a:t>
            </a:r>
          </a:p>
        </p:txBody>
      </p:sp>
      <p:sp>
        <p:nvSpPr>
          <p:cNvPr id="149" name="Shape 149"/>
          <p:cNvSpPr txBox="1"/>
          <p:nvPr>
            <p:ph type="title"/>
          </p:nvPr>
        </p:nvSpPr>
        <p:spPr>
          <a:xfrm>
            <a:off x="2123018" y="260351"/>
            <a:ext cx="10068900" cy="827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9028607" y="6212160"/>
            <a:ext cx="2540100" cy="457200"/>
          </a:xfrm>
          <a:prstGeom prst="rect">
            <a:avLst/>
          </a:prstGeom>
        </p:spPr>
        <p:txBody>
          <a:bodyPr anchorCtr="0" anchor="t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zh-TW"/>
              <a:t>‹#›</a:t>
            </a:fld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475" y="260350"/>
            <a:ext cx="6667500" cy="596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LAB_Slide Template - wide">
  <a:themeElements>
    <a:clrScheme name="2_Worldwide design template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00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