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notesMasterIdLst>
    <p:notesMasterId r:id="rId66"/>
  </p:notesMasterIdLst>
  <p:handoutMasterIdLst>
    <p:handoutMasterId r:id="rId67"/>
  </p:handoutMasterIdLst>
  <p:sldIdLst>
    <p:sldId id="1393" r:id="rId2"/>
    <p:sldId id="362" r:id="rId3"/>
    <p:sldId id="801" r:id="rId4"/>
    <p:sldId id="392" r:id="rId5"/>
    <p:sldId id="1538" r:id="rId6"/>
    <p:sldId id="404" r:id="rId7"/>
    <p:sldId id="403" r:id="rId8"/>
    <p:sldId id="1534" r:id="rId9"/>
    <p:sldId id="802" r:id="rId10"/>
    <p:sldId id="1397" r:id="rId11"/>
    <p:sldId id="470" r:id="rId12"/>
    <p:sldId id="467" r:id="rId13"/>
    <p:sldId id="468" r:id="rId14"/>
    <p:sldId id="476" r:id="rId15"/>
    <p:sldId id="469" r:id="rId16"/>
    <p:sldId id="474" r:id="rId17"/>
    <p:sldId id="473" r:id="rId18"/>
    <p:sldId id="475" r:id="rId19"/>
    <p:sldId id="477" r:id="rId20"/>
    <p:sldId id="478" r:id="rId21"/>
    <p:sldId id="479" r:id="rId22"/>
    <p:sldId id="480" r:id="rId23"/>
    <p:sldId id="482" r:id="rId24"/>
    <p:sldId id="485" r:id="rId25"/>
    <p:sldId id="1545" r:id="rId26"/>
    <p:sldId id="486" r:id="rId27"/>
    <p:sldId id="487" r:id="rId28"/>
    <p:sldId id="489" r:id="rId29"/>
    <p:sldId id="490" r:id="rId30"/>
    <p:sldId id="493" r:id="rId31"/>
    <p:sldId id="1398" r:id="rId32"/>
    <p:sldId id="501" r:id="rId33"/>
    <p:sldId id="502" r:id="rId34"/>
    <p:sldId id="503" r:id="rId35"/>
    <p:sldId id="804" r:id="rId36"/>
    <p:sldId id="1399" r:id="rId37"/>
    <p:sldId id="507" r:id="rId38"/>
    <p:sldId id="508" r:id="rId39"/>
    <p:sldId id="1544" r:id="rId40"/>
    <p:sldId id="509" r:id="rId41"/>
    <p:sldId id="510" r:id="rId42"/>
    <p:sldId id="511" r:id="rId43"/>
    <p:sldId id="806" r:id="rId44"/>
    <p:sldId id="497" r:id="rId45"/>
    <p:sldId id="498" r:id="rId46"/>
    <p:sldId id="1400" r:id="rId47"/>
    <p:sldId id="513" r:id="rId48"/>
    <p:sldId id="537" r:id="rId49"/>
    <p:sldId id="521" r:id="rId50"/>
    <p:sldId id="1543" r:id="rId51"/>
    <p:sldId id="538" r:id="rId52"/>
    <p:sldId id="539" r:id="rId53"/>
    <p:sldId id="518" r:id="rId54"/>
    <p:sldId id="519" r:id="rId55"/>
    <p:sldId id="540" r:id="rId56"/>
    <p:sldId id="525" r:id="rId57"/>
    <p:sldId id="530" r:id="rId58"/>
    <p:sldId id="531" r:id="rId59"/>
    <p:sldId id="1371" r:id="rId60"/>
    <p:sldId id="599" r:id="rId61"/>
    <p:sldId id="1047" r:id="rId62"/>
    <p:sldId id="1379" r:id="rId63"/>
    <p:sldId id="1380" r:id="rId64"/>
    <p:sldId id="1381" r:id="rId65"/>
  </p:sldIdLst>
  <p:sldSz cx="9144000" cy="6858000" type="screen4x3"/>
  <p:notesSz cx="7099300" cy="10234613"/>
  <p:defaultTextStyle>
    <a:defPPr>
      <a:defRPr lang="en-US"/>
    </a:defPPr>
    <a:lvl1pPr algn="l" rtl="0" eaLnBrk="0" fontAlgn="base" hangingPunct="0">
      <a:spcBef>
        <a:spcPct val="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Times New Roman" pitchFamily="18" charset="0"/>
        <a:ea typeface="+mn-ea"/>
        <a:cs typeface="+mn-cs"/>
      </a:defRPr>
    </a:lvl6pPr>
    <a:lvl7pPr marL="2743200" algn="l" defTabSz="914400" rtl="0" eaLnBrk="1" latinLnBrk="0" hangingPunct="1">
      <a:defRPr sz="1200" kern="1200">
        <a:solidFill>
          <a:schemeClr val="tx1"/>
        </a:solidFill>
        <a:latin typeface="Times New Roman" pitchFamily="18" charset="0"/>
        <a:ea typeface="+mn-ea"/>
        <a:cs typeface="+mn-cs"/>
      </a:defRPr>
    </a:lvl7pPr>
    <a:lvl8pPr marL="3200400" algn="l" defTabSz="914400" rtl="0" eaLnBrk="1" latinLnBrk="0" hangingPunct="1">
      <a:defRPr sz="1200" kern="1200">
        <a:solidFill>
          <a:schemeClr val="tx1"/>
        </a:solidFill>
        <a:latin typeface="Times New Roman" pitchFamily="18" charset="0"/>
        <a:ea typeface="+mn-ea"/>
        <a:cs typeface="+mn-cs"/>
      </a:defRPr>
    </a:lvl8pPr>
    <a:lvl9pPr marL="3657600" algn="l" defTabSz="914400" rtl="0" eaLnBrk="1" latinLnBrk="0" hangingPunct="1">
      <a:defRPr sz="1200" kern="1200">
        <a:solidFill>
          <a:schemeClr val="tx1"/>
        </a:solidFill>
        <a:latin typeface="Times New Roman" pitchFamily="18"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180D5"/>
    <a:srgbClr val="4879D2"/>
    <a:srgbClr val="4174D1"/>
    <a:srgbClr val="328792"/>
    <a:srgbClr val="2B737D"/>
    <a:srgbClr val="358B97"/>
    <a:srgbClr val="256169"/>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1430" autoAdjust="0"/>
    <p:restoredTop sz="99829" autoAdjust="0"/>
  </p:normalViewPr>
  <p:slideViewPr>
    <p:cSldViewPr snapToGrid="0">
      <p:cViewPr>
        <p:scale>
          <a:sx n="80" d="100"/>
          <a:sy n="80" d="100"/>
        </p:scale>
        <p:origin x="-348" y="72"/>
      </p:cViewPr>
      <p:guideLst>
        <p:guide orient="horz" pos="1798"/>
        <p:guide orient="horz" pos="3992"/>
        <p:guide orient="horz" pos="2869"/>
        <p:guide pos="784"/>
        <p:guide pos="1882"/>
        <p:guide pos="3223"/>
        <p:guide pos="4399"/>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6312"/>
    </p:cViewPr>
  </p:sorterViewPr>
  <p:notesViewPr>
    <p:cSldViewPr snapToGrid="0">
      <p:cViewPr>
        <p:scale>
          <a:sx n="100" d="100"/>
          <a:sy n="100" d="100"/>
        </p:scale>
        <p:origin x="-1050" y="2766"/>
      </p:cViewPr>
      <p:guideLst>
        <p:guide orient="horz" pos="3224"/>
        <p:guide pos="2236"/>
      </p:guideLst>
    </p:cSldViewPr>
  </p:notes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presProps" Target="presProps.xml"/><Relationship Id="rId7" Type="http://schemas.openxmlformats.org/officeDocument/2006/relationships/slide" Target="slides/slide6.xml"/><Relationship Id="rId71"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notesMaster" Target="notesMasters/notesMaster1.xml"/><Relationship Id="rId5" Type="http://schemas.openxmlformats.org/officeDocument/2006/relationships/slide" Target="slides/slide4.xml"/><Relationship Id="rId61" Type="http://schemas.openxmlformats.org/officeDocument/2006/relationships/slide" Target="slides/slide60.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viewProps" Target="view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handoutMaster" Target="handoutMasters/handoutMaster1.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8674" name="Rectangle 2"/>
          <p:cNvSpPr>
            <a:spLocks noGrp="1" noChangeArrowheads="1"/>
          </p:cNvSpPr>
          <p:nvPr>
            <p:ph type="hdr" sz="quarter"/>
          </p:nvPr>
        </p:nvSpPr>
        <p:spPr bwMode="auto">
          <a:xfrm>
            <a:off x="0" y="0"/>
            <a:ext cx="3041650" cy="5127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5189" tIns="47595" rIns="95189" bIns="47595" numCol="1" anchor="t" anchorCtr="0" compatLnSpc="1">
            <a:prstTxWarp prst="textNoShape">
              <a:avLst/>
            </a:prstTxWarp>
          </a:bodyPr>
          <a:lstStyle>
            <a:lvl1pPr defTabSz="952500">
              <a:defRPr/>
            </a:lvl1pPr>
          </a:lstStyle>
          <a:p>
            <a:endParaRPr lang="en-US" altLang="zh-TW"/>
          </a:p>
        </p:txBody>
      </p:sp>
      <p:sp>
        <p:nvSpPr>
          <p:cNvPr id="28675" name="Rectangle 3"/>
          <p:cNvSpPr>
            <a:spLocks noGrp="1" noChangeArrowheads="1"/>
          </p:cNvSpPr>
          <p:nvPr>
            <p:ph type="dt" sz="quarter" idx="1"/>
          </p:nvPr>
        </p:nvSpPr>
        <p:spPr bwMode="auto">
          <a:xfrm>
            <a:off x="4057650" y="0"/>
            <a:ext cx="3041650" cy="5127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5189" tIns="47595" rIns="95189" bIns="47595" numCol="1" anchor="t" anchorCtr="0" compatLnSpc="1">
            <a:prstTxWarp prst="textNoShape">
              <a:avLst/>
            </a:prstTxWarp>
          </a:bodyPr>
          <a:lstStyle>
            <a:lvl1pPr algn="r" defTabSz="952500">
              <a:defRPr/>
            </a:lvl1pPr>
          </a:lstStyle>
          <a:p>
            <a:endParaRPr lang="en-US" altLang="zh-TW"/>
          </a:p>
        </p:txBody>
      </p:sp>
      <p:sp>
        <p:nvSpPr>
          <p:cNvPr id="28676" name="Rectangle 4"/>
          <p:cNvSpPr>
            <a:spLocks noGrp="1" noChangeArrowheads="1"/>
          </p:cNvSpPr>
          <p:nvPr>
            <p:ph type="ftr" sz="quarter" idx="2"/>
          </p:nvPr>
        </p:nvSpPr>
        <p:spPr bwMode="auto">
          <a:xfrm>
            <a:off x="0" y="9704388"/>
            <a:ext cx="3041650" cy="5159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5189" tIns="47595" rIns="95189" bIns="47595" numCol="1" anchor="b" anchorCtr="0" compatLnSpc="1">
            <a:prstTxWarp prst="textNoShape">
              <a:avLst/>
            </a:prstTxWarp>
          </a:bodyPr>
          <a:lstStyle>
            <a:lvl1pPr defTabSz="952500">
              <a:defRPr/>
            </a:lvl1pPr>
          </a:lstStyle>
          <a:p>
            <a:endParaRPr lang="en-US" altLang="zh-TW"/>
          </a:p>
        </p:txBody>
      </p:sp>
      <p:sp>
        <p:nvSpPr>
          <p:cNvPr id="28677" name="Rectangle 5"/>
          <p:cNvSpPr>
            <a:spLocks noGrp="1" noChangeArrowheads="1"/>
          </p:cNvSpPr>
          <p:nvPr>
            <p:ph type="sldNum" sz="quarter" idx="3"/>
          </p:nvPr>
        </p:nvSpPr>
        <p:spPr bwMode="auto">
          <a:xfrm>
            <a:off x="4057650" y="9704388"/>
            <a:ext cx="3041650" cy="5159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5189" tIns="47595" rIns="95189" bIns="47595" numCol="1" anchor="b" anchorCtr="0" compatLnSpc="1">
            <a:prstTxWarp prst="textNoShape">
              <a:avLst/>
            </a:prstTxWarp>
          </a:bodyPr>
          <a:lstStyle>
            <a:lvl1pPr algn="r" defTabSz="952500">
              <a:defRPr/>
            </a:lvl1pPr>
          </a:lstStyle>
          <a:p>
            <a:fld id="{0FE1A1A2-193C-4B0E-9A2B-F0938787D599}" type="slidenum">
              <a:rPr lang="zh-TW" altLang="en-US"/>
              <a:pPr/>
              <a:t>‹#›</a:t>
            </a:fld>
            <a:endParaRPr lang="en-US" altLang="zh-TW"/>
          </a:p>
        </p:txBody>
      </p:sp>
    </p:spTree>
    <p:extLst>
      <p:ext uri="{BB962C8B-B14F-4D97-AF65-F5344CB8AC3E}">
        <p14:creationId xmlns:p14="http://schemas.microsoft.com/office/powerpoint/2010/main" val="327721531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338" name="Rectangle 2"/>
          <p:cNvSpPr>
            <a:spLocks noGrp="1" noChangeArrowheads="1"/>
          </p:cNvSpPr>
          <p:nvPr>
            <p:ph type="hdr" sz="quarter"/>
          </p:nvPr>
        </p:nvSpPr>
        <p:spPr bwMode="auto">
          <a:xfrm>
            <a:off x="0" y="0"/>
            <a:ext cx="3041650" cy="5127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5189" tIns="47595" rIns="95189" bIns="47595" numCol="1" anchor="t" anchorCtr="0" compatLnSpc="1">
            <a:prstTxWarp prst="textNoShape">
              <a:avLst/>
            </a:prstTxWarp>
          </a:bodyPr>
          <a:lstStyle>
            <a:lvl1pPr defTabSz="952500">
              <a:defRPr/>
            </a:lvl1pPr>
          </a:lstStyle>
          <a:p>
            <a:endParaRPr lang="en-US" altLang="zh-TW"/>
          </a:p>
        </p:txBody>
      </p:sp>
      <p:sp>
        <p:nvSpPr>
          <p:cNvPr id="14339" name="Rectangle 3"/>
          <p:cNvSpPr>
            <a:spLocks noGrp="1" noChangeArrowheads="1"/>
          </p:cNvSpPr>
          <p:nvPr>
            <p:ph type="dt" idx="1"/>
          </p:nvPr>
        </p:nvSpPr>
        <p:spPr bwMode="auto">
          <a:xfrm>
            <a:off x="4057650" y="0"/>
            <a:ext cx="3041650" cy="5127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5189" tIns="47595" rIns="95189" bIns="47595" numCol="1" anchor="t" anchorCtr="0" compatLnSpc="1">
            <a:prstTxWarp prst="textNoShape">
              <a:avLst/>
            </a:prstTxWarp>
          </a:bodyPr>
          <a:lstStyle>
            <a:lvl1pPr algn="r" defTabSz="952500">
              <a:defRPr/>
            </a:lvl1pPr>
          </a:lstStyle>
          <a:p>
            <a:endParaRPr lang="en-US" altLang="zh-TW"/>
          </a:p>
        </p:txBody>
      </p:sp>
      <p:sp>
        <p:nvSpPr>
          <p:cNvPr id="14340" name="Rectangle 4"/>
          <p:cNvSpPr>
            <a:spLocks noChangeArrowheads="1" noTextEdit="1"/>
          </p:cNvSpPr>
          <p:nvPr>
            <p:ph type="sldImg" idx="2"/>
          </p:nvPr>
        </p:nvSpPr>
        <p:spPr bwMode="auto">
          <a:xfrm>
            <a:off x="973138" y="773113"/>
            <a:ext cx="5153025" cy="3863975"/>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14341" name="Rectangle 5"/>
          <p:cNvSpPr>
            <a:spLocks noGrp="1" noChangeArrowheads="1"/>
          </p:cNvSpPr>
          <p:nvPr>
            <p:ph type="body" sz="quarter" idx="3"/>
          </p:nvPr>
        </p:nvSpPr>
        <p:spPr bwMode="auto">
          <a:xfrm>
            <a:off x="938213" y="4895850"/>
            <a:ext cx="5224462" cy="4551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5189" tIns="47595" rIns="95189" bIns="47595" numCol="1" anchor="t" anchorCtr="0" compatLnSpc="1">
            <a:prstTxWarp prst="textNoShape">
              <a:avLst/>
            </a:prstTxWarp>
          </a:bodyPr>
          <a:lstStyle/>
          <a:p>
            <a:pPr lvl="0"/>
            <a:r>
              <a:rPr lang="en-US" altLang="zh-TW" smtClean="0"/>
              <a:t>Click to edit Master text styles</a:t>
            </a:r>
          </a:p>
          <a:p>
            <a:pPr lvl="1"/>
            <a:r>
              <a:rPr lang="en-US" altLang="zh-TW" smtClean="0"/>
              <a:t>Second level</a:t>
            </a:r>
          </a:p>
          <a:p>
            <a:pPr lvl="2"/>
            <a:r>
              <a:rPr lang="en-US" altLang="zh-TW" smtClean="0"/>
              <a:t>Third level</a:t>
            </a:r>
          </a:p>
          <a:p>
            <a:pPr lvl="3"/>
            <a:r>
              <a:rPr lang="en-US" altLang="zh-TW" smtClean="0"/>
              <a:t>Fourth level</a:t>
            </a:r>
          </a:p>
          <a:p>
            <a:pPr lvl="4"/>
            <a:r>
              <a:rPr lang="en-US" altLang="zh-TW" smtClean="0"/>
              <a:t>Fifth level</a:t>
            </a:r>
          </a:p>
        </p:txBody>
      </p:sp>
      <p:sp>
        <p:nvSpPr>
          <p:cNvPr id="14342" name="Rectangle 6"/>
          <p:cNvSpPr>
            <a:spLocks noGrp="1" noChangeArrowheads="1"/>
          </p:cNvSpPr>
          <p:nvPr>
            <p:ph type="ftr" sz="quarter" idx="4"/>
          </p:nvPr>
        </p:nvSpPr>
        <p:spPr bwMode="auto">
          <a:xfrm>
            <a:off x="0" y="9704388"/>
            <a:ext cx="3041650" cy="5159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5189" tIns="47595" rIns="95189" bIns="47595" numCol="1" anchor="b" anchorCtr="0" compatLnSpc="1">
            <a:prstTxWarp prst="textNoShape">
              <a:avLst/>
            </a:prstTxWarp>
          </a:bodyPr>
          <a:lstStyle>
            <a:lvl1pPr defTabSz="952500">
              <a:defRPr/>
            </a:lvl1pPr>
          </a:lstStyle>
          <a:p>
            <a:endParaRPr lang="en-US" altLang="zh-TW"/>
          </a:p>
        </p:txBody>
      </p:sp>
      <p:sp>
        <p:nvSpPr>
          <p:cNvPr id="14343" name="Rectangle 7"/>
          <p:cNvSpPr>
            <a:spLocks noGrp="1" noChangeArrowheads="1"/>
          </p:cNvSpPr>
          <p:nvPr>
            <p:ph type="sldNum" sz="quarter" idx="5"/>
          </p:nvPr>
        </p:nvSpPr>
        <p:spPr bwMode="auto">
          <a:xfrm>
            <a:off x="4057650" y="9704388"/>
            <a:ext cx="3041650" cy="5159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5189" tIns="47595" rIns="95189" bIns="47595" numCol="1" anchor="b" anchorCtr="0" compatLnSpc="1">
            <a:prstTxWarp prst="textNoShape">
              <a:avLst/>
            </a:prstTxWarp>
          </a:bodyPr>
          <a:lstStyle>
            <a:lvl1pPr algn="r" defTabSz="952500">
              <a:defRPr/>
            </a:lvl1pPr>
          </a:lstStyle>
          <a:p>
            <a:fld id="{2F19AF42-2F71-450B-9CC6-35DA0597C443}" type="slidenum">
              <a:rPr lang="zh-TW" altLang="en-US"/>
              <a:pPr/>
              <a:t>‹#›</a:t>
            </a:fld>
            <a:endParaRPr lang="en-US" altLang="zh-TW"/>
          </a:p>
        </p:txBody>
      </p:sp>
    </p:spTree>
    <p:extLst>
      <p:ext uri="{BB962C8B-B14F-4D97-AF65-F5344CB8AC3E}">
        <p14:creationId xmlns:p14="http://schemas.microsoft.com/office/powerpoint/2010/main" val="34392292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2FE2DCC-9E27-4815-9FF1-0DEB91E34DCA}" type="slidenum">
              <a:rPr lang="zh-TW" altLang="en-US"/>
              <a:pPr/>
              <a:t>2</a:t>
            </a:fld>
            <a:endParaRPr lang="en-US" altLang="zh-TW"/>
          </a:p>
        </p:txBody>
      </p:sp>
      <p:sp>
        <p:nvSpPr>
          <p:cNvPr id="456706" name="Rectangle 2"/>
          <p:cNvSpPr>
            <a:spLocks noChangeArrowheads="1" noTextEdit="1"/>
          </p:cNvSpPr>
          <p:nvPr>
            <p:ph type="sldImg"/>
          </p:nvPr>
        </p:nvSpPr>
        <p:spPr>
          <a:xfrm>
            <a:off x="974725" y="773113"/>
            <a:ext cx="5151438" cy="3863975"/>
          </a:xfrm>
          <a:ln/>
        </p:spPr>
      </p:sp>
      <p:sp>
        <p:nvSpPr>
          <p:cNvPr id="456707" name="Rectangle 3"/>
          <p:cNvSpPr>
            <a:spLocks noGrp="1" noChangeArrowheads="1"/>
          </p:cNvSpPr>
          <p:nvPr>
            <p:ph type="body" idx="1"/>
          </p:nvPr>
        </p:nvSpPr>
        <p:spPr/>
        <p:txBody>
          <a:bodyPr/>
          <a:lstStyle/>
          <a:p>
            <a:r>
              <a:rPr lang="en-US" altLang="zh-TW"/>
              <a:t>Notes</a:t>
            </a:r>
          </a:p>
          <a:p>
            <a:endParaRPr lang="en-US" altLang="zh-TW"/>
          </a:p>
          <a:p>
            <a:pPr>
              <a:buFont typeface="Wingdings" pitchFamily="2" charset="2"/>
              <a:buChar char="l"/>
            </a:pPr>
            <a:r>
              <a:rPr lang="en-US" altLang="zh-TW"/>
              <a:t>  Since a system is described by models, a system can be view by various models, such as functional model, structure model, behavior model and implementation model; these models could be represented by the UML’s nine diagrams.</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16FD1A4-6D8B-4CFA-96D3-F583C681C0D5}" type="slidenum">
              <a:rPr lang="zh-TW" altLang="en-US"/>
              <a:pPr/>
              <a:t>16</a:t>
            </a:fld>
            <a:endParaRPr lang="en-US" altLang="zh-TW"/>
          </a:p>
        </p:txBody>
      </p:sp>
      <p:sp>
        <p:nvSpPr>
          <p:cNvPr id="679938" name="Rectangle 2"/>
          <p:cNvSpPr>
            <a:spLocks noChangeArrowheads="1" noTextEdit="1"/>
          </p:cNvSpPr>
          <p:nvPr>
            <p:ph type="sldImg"/>
          </p:nvPr>
        </p:nvSpPr>
        <p:spPr>
          <a:xfrm>
            <a:off x="974725" y="773113"/>
            <a:ext cx="5151438" cy="3863975"/>
          </a:xfrm>
          <a:ln/>
        </p:spPr>
      </p:sp>
      <p:sp>
        <p:nvSpPr>
          <p:cNvPr id="679939" name="Rectangle 3"/>
          <p:cNvSpPr>
            <a:spLocks noGrp="1" noChangeArrowheads="1"/>
          </p:cNvSpPr>
          <p:nvPr>
            <p:ph type="body" idx="1"/>
          </p:nvPr>
        </p:nvSpPr>
        <p:spPr/>
        <p:txBody>
          <a:bodyPr/>
          <a:lstStyle/>
          <a:p>
            <a:pPr algn="ctr"/>
            <a:r>
              <a:rPr lang="en-US" altLang="zh-TW" b="1" u="sng"/>
              <a:t>Notes</a:t>
            </a:r>
          </a:p>
          <a:p>
            <a:endParaRPr lang="en-US" altLang="zh-TW" b="1" u="sng"/>
          </a:p>
          <a:p>
            <a:endParaRPr lang="en-US" altLang="zh-TW"/>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B536643-33A7-45DB-947D-316EFB9CC5FD}" type="slidenum">
              <a:rPr lang="zh-TW" altLang="en-US"/>
              <a:pPr/>
              <a:t>39</a:t>
            </a:fld>
            <a:endParaRPr lang="en-US" altLang="zh-TW"/>
          </a:p>
        </p:txBody>
      </p:sp>
      <p:sp>
        <p:nvSpPr>
          <p:cNvPr id="2189314" name="Rectangle 2"/>
          <p:cNvSpPr>
            <a:spLocks noChangeArrowheads="1" noTextEdit="1"/>
          </p:cNvSpPr>
          <p:nvPr>
            <p:ph type="sldImg"/>
          </p:nvPr>
        </p:nvSpPr>
        <p:spPr>
          <a:xfrm>
            <a:off x="990600" y="766763"/>
            <a:ext cx="5118100" cy="3838575"/>
          </a:xfrm>
          <a:ln/>
        </p:spPr>
      </p:sp>
      <p:sp>
        <p:nvSpPr>
          <p:cNvPr id="2189315" name="Rectangle 3"/>
          <p:cNvSpPr>
            <a:spLocks noGrp="1" noChangeArrowheads="1"/>
          </p:cNvSpPr>
          <p:nvPr>
            <p:ph type="body" idx="1"/>
          </p:nvPr>
        </p:nvSpPr>
        <p:spPr>
          <a:xfrm>
            <a:off x="946150" y="4860925"/>
            <a:ext cx="5207000" cy="4606925"/>
          </a:xfrm>
        </p:spPr>
        <p:txBody>
          <a:bodyPr/>
          <a:lstStyle/>
          <a:p>
            <a:endParaRPr lang="zh-TW"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標題投影片">
    <p:spTree>
      <p:nvGrpSpPr>
        <p:cNvPr id="1" name=""/>
        <p:cNvGrpSpPr/>
        <p:nvPr/>
      </p:nvGrpSpPr>
      <p:grpSpPr>
        <a:xfrm>
          <a:off x="0" y="0"/>
          <a:ext cx="0" cy="0"/>
          <a:chOff x="0" y="0"/>
          <a:chExt cx="0" cy="0"/>
        </a:xfrm>
      </p:grpSpPr>
      <p:sp>
        <p:nvSpPr>
          <p:cNvPr id="155650" name="Rectangle 2"/>
          <p:cNvSpPr>
            <a:spLocks noGrp="1" noChangeArrowheads="1"/>
          </p:cNvSpPr>
          <p:nvPr>
            <p:ph type="ctrTitle"/>
          </p:nvPr>
        </p:nvSpPr>
        <p:spPr>
          <a:xfrm>
            <a:off x="685800" y="2062163"/>
            <a:ext cx="7772400" cy="482600"/>
          </a:xfrm>
        </p:spPr>
        <p:txBody>
          <a:bodyPr/>
          <a:lstStyle>
            <a:lvl1pPr>
              <a:defRPr>
                <a:solidFill>
                  <a:schemeClr val="tx1"/>
                </a:solidFill>
              </a:defRPr>
            </a:lvl1pPr>
          </a:lstStyle>
          <a:p>
            <a:pPr lvl="0"/>
            <a:r>
              <a:rPr lang="zh-TW" altLang="en-US" noProof="0" smtClean="0"/>
              <a:t>母片標題樣式</a:t>
            </a:r>
          </a:p>
        </p:txBody>
      </p:sp>
      <p:sp>
        <p:nvSpPr>
          <p:cNvPr id="155651" name="Rectangle 3"/>
          <p:cNvSpPr>
            <a:spLocks noGrp="1" noChangeArrowheads="1"/>
          </p:cNvSpPr>
          <p:nvPr>
            <p:ph type="subTitle" idx="1"/>
          </p:nvPr>
        </p:nvSpPr>
        <p:spPr>
          <a:xfrm>
            <a:off x="1328738" y="2798763"/>
            <a:ext cx="6400800" cy="420687"/>
          </a:xfrm>
        </p:spPr>
        <p:txBody>
          <a:bodyPr/>
          <a:lstStyle>
            <a:lvl1pPr marL="0" indent="0" algn="ctr">
              <a:buFont typeface="Monotype Sorts" pitchFamily="2" charset="2"/>
              <a:buNone/>
              <a:defRPr/>
            </a:lvl1pPr>
          </a:lstStyle>
          <a:p>
            <a:pPr lvl="0"/>
            <a:r>
              <a:rPr lang="zh-TW" altLang="en-US" noProof="0" smtClean="0"/>
              <a:t>按一下以編輯母片副標題樣式</a:t>
            </a:r>
          </a:p>
        </p:txBody>
      </p:sp>
      <p:sp>
        <p:nvSpPr>
          <p:cNvPr id="155652" name="Rectangle 4"/>
          <p:cNvSpPr>
            <a:spLocks noChangeArrowheads="1"/>
          </p:cNvSpPr>
          <p:nvPr/>
        </p:nvSpPr>
        <p:spPr bwMode="auto">
          <a:xfrm>
            <a:off x="0" y="0"/>
            <a:ext cx="9144000" cy="6858000"/>
          </a:xfrm>
          <a:prstGeom prst="rect">
            <a:avLst/>
          </a:prstGeom>
          <a:noFill/>
          <a:ln w="0">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zh-TW" altLang="en-US"/>
          </a:p>
        </p:txBody>
      </p:sp>
      <p:sp>
        <p:nvSpPr>
          <p:cNvPr id="155653" name="Oval 5"/>
          <p:cNvSpPr>
            <a:spLocks noChangeArrowheads="1"/>
          </p:cNvSpPr>
          <p:nvPr/>
        </p:nvSpPr>
        <p:spPr bwMode="auto">
          <a:xfrm>
            <a:off x="166688" y="842963"/>
            <a:ext cx="752475" cy="752475"/>
          </a:xfrm>
          <a:prstGeom prst="ellipse">
            <a:avLst/>
          </a:prstGeom>
          <a:noFill/>
          <a:ln>
            <a:noFill/>
          </a:ln>
          <a:effectLst/>
          <a:extLst>
            <a:ext uri="{909E8E84-426E-40DD-AFC4-6F175D3DCCD1}">
              <a14:hiddenFill xmlns:a14="http://schemas.microsoft.com/office/drawing/2010/main">
                <a:solidFill>
                  <a:schemeClr val="tx1"/>
                </a:solidFill>
              </a14:hiddenFill>
            </a:ex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TW" altLang="en-US"/>
          </a:p>
        </p:txBody>
      </p:sp>
      <p:sp>
        <p:nvSpPr>
          <p:cNvPr id="155654" name="Rectangle 6"/>
          <p:cNvSpPr>
            <a:spLocks noChangeArrowheads="1"/>
          </p:cNvSpPr>
          <p:nvPr/>
        </p:nvSpPr>
        <p:spPr bwMode="auto">
          <a:xfrm>
            <a:off x="100013" y="842963"/>
            <a:ext cx="438150" cy="752475"/>
          </a:xfrm>
          <a:prstGeom prst="rect">
            <a:avLst/>
          </a:prstGeom>
          <a:noFill/>
          <a:ln>
            <a:noFill/>
          </a:ln>
          <a:effectLst/>
          <a:extLst>
            <a:ext uri="{909E8E84-426E-40DD-AFC4-6F175D3DCCD1}">
              <a14:hiddenFill xmlns:a14="http://schemas.microsoft.com/office/drawing/2010/main">
                <a:solidFill>
                  <a:schemeClr val="tx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TW" altLang="en-US"/>
          </a:p>
        </p:txBody>
      </p:sp>
      <p:sp>
        <p:nvSpPr>
          <p:cNvPr id="155657" name="Freeform 9"/>
          <p:cNvSpPr>
            <a:spLocks noEditPoints="1"/>
          </p:cNvSpPr>
          <p:nvPr/>
        </p:nvSpPr>
        <p:spPr bwMode="auto">
          <a:xfrm>
            <a:off x="0" y="0"/>
            <a:ext cx="9147175" cy="6862763"/>
          </a:xfrm>
          <a:custGeom>
            <a:avLst/>
            <a:gdLst>
              <a:gd name="T0" fmla="*/ 0 w 4778"/>
              <a:gd name="T1" fmla="*/ 0 h 3603"/>
              <a:gd name="T2" fmla="*/ 4778 w 4778"/>
              <a:gd name="T3" fmla="*/ 0 h 3603"/>
              <a:gd name="T4" fmla="*/ 4778 w 4778"/>
              <a:gd name="T5" fmla="*/ 3603 h 3603"/>
              <a:gd name="T6" fmla="*/ 0 w 4778"/>
              <a:gd name="T7" fmla="*/ 3603 h 3603"/>
              <a:gd name="T8" fmla="*/ 0 w 4778"/>
              <a:gd name="T9" fmla="*/ 0 h 3603"/>
              <a:gd name="T10" fmla="*/ 76 w 4778"/>
              <a:gd name="T11" fmla="*/ 69 h 3603"/>
              <a:gd name="T12" fmla="*/ 4398 w 4778"/>
              <a:gd name="T13" fmla="*/ 69 h 3603"/>
              <a:gd name="T14" fmla="*/ 4431 w 4778"/>
              <a:gd name="T15" fmla="*/ 71 h 3603"/>
              <a:gd name="T16" fmla="*/ 4464 w 4778"/>
              <a:gd name="T17" fmla="*/ 74 h 3603"/>
              <a:gd name="T18" fmla="*/ 4494 w 4778"/>
              <a:gd name="T19" fmla="*/ 82 h 3603"/>
              <a:gd name="T20" fmla="*/ 4523 w 4778"/>
              <a:gd name="T21" fmla="*/ 92 h 3603"/>
              <a:gd name="T22" fmla="*/ 4552 w 4778"/>
              <a:gd name="T23" fmla="*/ 105 h 3603"/>
              <a:gd name="T24" fmla="*/ 4579 w 4778"/>
              <a:gd name="T25" fmla="*/ 120 h 3603"/>
              <a:gd name="T26" fmla="*/ 4604 w 4778"/>
              <a:gd name="T27" fmla="*/ 138 h 3603"/>
              <a:gd name="T28" fmla="*/ 4627 w 4778"/>
              <a:gd name="T29" fmla="*/ 157 h 3603"/>
              <a:gd name="T30" fmla="*/ 4646 w 4778"/>
              <a:gd name="T31" fmla="*/ 178 h 3603"/>
              <a:gd name="T32" fmla="*/ 4665 w 4778"/>
              <a:gd name="T33" fmla="*/ 201 h 3603"/>
              <a:gd name="T34" fmla="*/ 4682 w 4778"/>
              <a:gd name="T35" fmla="*/ 226 h 3603"/>
              <a:gd name="T36" fmla="*/ 4696 w 4778"/>
              <a:gd name="T37" fmla="*/ 253 h 3603"/>
              <a:gd name="T38" fmla="*/ 4705 w 4778"/>
              <a:gd name="T39" fmla="*/ 282 h 3603"/>
              <a:gd name="T40" fmla="*/ 4713 w 4778"/>
              <a:gd name="T41" fmla="*/ 310 h 3603"/>
              <a:gd name="T42" fmla="*/ 4719 w 4778"/>
              <a:gd name="T43" fmla="*/ 343 h 3603"/>
              <a:gd name="T44" fmla="*/ 4721 w 4778"/>
              <a:gd name="T45" fmla="*/ 374 h 3603"/>
              <a:gd name="T46" fmla="*/ 4721 w 4778"/>
              <a:gd name="T47" fmla="*/ 3542 h 3603"/>
              <a:gd name="T48" fmla="*/ 380 w 4778"/>
              <a:gd name="T49" fmla="*/ 3542 h 3603"/>
              <a:gd name="T50" fmla="*/ 362 w 4778"/>
              <a:gd name="T51" fmla="*/ 3542 h 3603"/>
              <a:gd name="T52" fmla="*/ 347 w 4778"/>
              <a:gd name="T53" fmla="*/ 3540 h 3603"/>
              <a:gd name="T54" fmla="*/ 332 w 4778"/>
              <a:gd name="T55" fmla="*/ 3538 h 3603"/>
              <a:gd name="T56" fmla="*/ 316 w 4778"/>
              <a:gd name="T57" fmla="*/ 3534 h 3603"/>
              <a:gd name="T58" fmla="*/ 286 w 4778"/>
              <a:gd name="T59" fmla="*/ 3525 h 3603"/>
              <a:gd name="T60" fmla="*/ 257 w 4778"/>
              <a:gd name="T61" fmla="*/ 3513 h 3603"/>
              <a:gd name="T62" fmla="*/ 230 w 4778"/>
              <a:gd name="T63" fmla="*/ 3498 h 3603"/>
              <a:gd name="T64" fmla="*/ 205 w 4778"/>
              <a:gd name="T65" fmla="*/ 3481 h 3603"/>
              <a:gd name="T66" fmla="*/ 182 w 4778"/>
              <a:gd name="T67" fmla="*/ 3459 h 3603"/>
              <a:gd name="T68" fmla="*/ 161 w 4778"/>
              <a:gd name="T69" fmla="*/ 3436 h 3603"/>
              <a:gd name="T70" fmla="*/ 142 w 4778"/>
              <a:gd name="T71" fmla="*/ 3412 h 3603"/>
              <a:gd name="T72" fmla="*/ 126 w 4778"/>
              <a:gd name="T73" fmla="*/ 3385 h 3603"/>
              <a:gd name="T74" fmla="*/ 111 w 4778"/>
              <a:gd name="T75" fmla="*/ 3356 h 3603"/>
              <a:gd name="T76" fmla="*/ 99 w 4778"/>
              <a:gd name="T77" fmla="*/ 3327 h 3603"/>
              <a:gd name="T78" fmla="*/ 90 w 4778"/>
              <a:gd name="T79" fmla="*/ 3296 h 3603"/>
              <a:gd name="T80" fmla="*/ 82 w 4778"/>
              <a:gd name="T81" fmla="*/ 3264 h 3603"/>
              <a:gd name="T82" fmla="*/ 78 w 4778"/>
              <a:gd name="T83" fmla="*/ 3231 h 3603"/>
              <a:gd name="T84" fmla="*/ 76 w 4778"/>
              <a:gd name="T85" fmla="*/ 3199 h 3603"/>
              <a:gd name="T86" fmla="*/ 76 w 4778"/>
              <a:gd name="T87" fmla="*/ 69 h 360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4778" h="3603">
                <a:moveTo>
                  <a:pt x="0" y="0"/>
                </a:moveTo>
                <a:lnTo>
                  <a:pt x="4778" y="0"/>
                </a:lnTo>
                <a:lnTo>
                  <a:pt x="4778" y="3603"/>
                </a:lnTo>
                <a:lnTo>
                  <a:pt x="0" y="3603"/>
                </a:lnTo>
                <a:lnTo>
                  <a:pt x="0" y="0"/>
                </a:lnTo>
                <a:close/>
                <a:moveTo>
                  <a:pt x="76" y="69"/>
                </a:moveTo>
                <a:lnTo>
                  <a:pt x="4398" y="69"/>
                </a:lnTo>
                <a:lnTo>
                  <a:pt x="4431" y="71"/>
                </a:lnTo>
                <a:lnTo>
                  <a:pt x="4464" y="74"/>
                </a:lnTo>
                <a:lnTo>
                  <a:pt x="4494" y="82"/>
                </a:lnTo>
                <a:lnTo>
                  <a:pt x="4523" y="92"/>
                </a:lnTo>
                <a:lnTo>
                  <a:pt x="4552" y="105"/>
                </a:lnTo>
                <a:lnTo>
                  <a:pt x="4579" y="120"/>
                </a:lnTo>
                <a:lnTo>
                  <a:pt x="4604" y="138"/>
                </a:lnTo>
                <a:lnTo>
                  <a:pt x="4627" y="157"/>
                </a:lnTo>
                <a:lnTo>
                  <a:pt x="4646" y="178"/>
                </a:lnTo>
                <a:lnTo>
                  <a:pt x="4665" y="201"/>
                </a:lnTo>
                <a:lnTo>
                  <a:pt x="4682" y="226"/>
                </a:lnTo>
                <a:lnTo>
                  <a:pt x="4696" y="253"/>
                </a:lnTo>
                <a:lnTo>
                  <a:pt x="4705" y="282"/>
                </a:lnTo>
                <a:lnTo>
                  <a:pt x="4713" y="310"/>
                </a:lnTo>
                <a:lnTo>
                  <a:pt x="4719" y="343"/>
                </a:lnTo>
                <a:lnTo>
                  <a:pt x="4721" y="374"/>
                </a:lnTo>
                <a:lnTo>
                  <a:pt x="4721" y="3542"/>
                </a:lnTo>
                <a:lnTo>
                  <a:pt x="380" y="3542"/>
                </a:lnTo>
                <a:lnTo>
                  <a:pt x="362" y="3542"/>
                </a:lnTo>
                <a:lnTo>
                  <a:pt x="347" y="3540"/>
                </a:lnTo>
                <a:lnTo>
                  <a:pt x="332" y="3538"/>
                </a:lnTo>
                <a:lnTo>
                  <a:pt x="316" y="3534"/>
                </a:lnTo>
                <a:lnTo>
                  <a:pt x="286" y="3525"/>
                </a:lnTo>
                <a:lnTo>
                  <a:pt x="257" y="3513"/>
                </a:lnTo>
                <a:lnTo>
                  <a:pt x="230" y="3498"/>
                </a:lnTo>
                <a:lnTo>
                  <a:pt x="205" y="3481"/>
                </a:lnTo>
                <a:lnTo>
                  <a:pt x="182" y="3459"/>
                </a:lnTo>
                <a:lnTo>
                  <a:pt x="161" y="3436"/>
                </a:lnTo>
                <a:lnTo>
                  <a:pt x="142" y="3412"/>
                </a:lnTo>
                <a:lnTo>
                  <a:pt x="126" y="3385"/>
                </a:lnTo>
                <a:lnTo>
                  <a:pt x="111" y="3356"/>
                </a:lnTo>
                <a:lnTo>
                  <a:pt x="99" y="3327"/>
                </a:lnTo>
                <a:lnTo>
                  <a:pt x="90" y="3296"/>
                </a:lnTo>
                <a:lnTo>
                  <a:pt x="82" y="3264"/>
                </a:lnTo>
                <a:lnTo>
                  <a:pt x="78" y="3231"/>
                </a:lnTo>
                <a:lnTo>
                  <a:pt x="76" y="3199"/>
                </a:lnTo>
                <a:lnTo>
                  <a:pt x="76" y="69"/>
                </a:lnTo>
                <a:close/>
              </a:path>
            </a:pathLst>
          </a:custGeom>
          <a:solidFill>
            <a:srgbClr val="2B737D"/>
          </a:solidFill>
          <a:ln w="9525">
            <a:solidFill>
              <a:schemeClr val="bg1"/>
            </a:solidFill>
            <a:round/>
            <a:headEnd/>
            <a:tailEnd/>
          </a:ln>
        </p:spPr>
        <p:txBody>
          <a:bodyPr/>
          <a:lstStyle/>
          <a:p>
            <a:endParaRPr lang="zh-TW" altLang="en-US"/>
          </a:p>
        </p:txBody>
      </p:sp>
      <p:sp>
        <p:nvSpPr>
          <p:cNvPr id="155658" name="Text Box 10"/>
          <p:cNvSpPr txBox="1">
            <a:spLocks noChangeArrowheads="1"/>
          </p:cNvSpPr>
          <p:nvPr/>
        </p:nvSpPr>
        <p:spPr bwMode="auto">
          <a:xfrm>
            <a:off x="6646863" y="6145213"/>
            <a:ext cx="18415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endParaRPr lang="en-US" altLang="zh-TW" sz="1400">
              <a:latin typeface="Arial" charset="0"/>
              <a:ea typeface="新細明體" pitchFamily="18" charset="-120"/>
            </a:endParaRPr>
          </a:p>
        </p:txBody>
      </p:sp>
      <p:sp>
        <p:nvSpPr>
          <p:cNvPr id="155660" name="Text Box 12"/>
          <p:cNvSpPr txBox="1">
            <a:spLocks noChangeArrowheads="1"/>
          </p:cNvSpPr>
          <p:nvPr userDrawn="1"/>
        </p:nvSpPr>
        <p:spPr bwMode="auto">
          <a:xfrm>
            <a:off x="7396163" y="6407150"/>
            <a:ext cx="1636712" cy="274638"/>
          </a:xfrm>
          <a:prstGeom prst="rect">
            <a:avLst/>
          </a:prstGeom>
          <a:noFill/>
          <a:ln>
            <a:noFill/>
          </a:ln>
          <a:effectLst/>
          <a:extLst>
            <a:ext uri="{909E8E84-426E-40DD-AFC4-6F175D3DCCD1}">
              <a14:hiddenFill xmlns:a14="http://schemas.microsoft.com/office/drawing/2010/main">
                <a:gradFill rotWithShape="0">
                  <a:gsLst>
                    <a:gs pos="0">
                      <a:schemeClr val="hlink">
                        <a:gamma/>
                        <a:shade val="46275"/>
                        <a:invGamma/>
                      </a:schemeClr>
                    </a:gs>
                    <a:gs pos="100000">
                      <a:schemeClr val="hlink"/>
                    </a:gs>
                  </a:gsLst>
                  <a:lin ang="18900000" scaled="1"/>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zh-TW" b="1">
                <a:ea typeface="新細明體" pitchFamily="18" charset="-120"/>
                <a:sym typeface="Symbol" pitchFamily="18" charset="2"/>
              </a:rPr>
              <a:t> 2004-2005 by SECT</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直排文字版面配置區 2"/>
          <p:cNvSpPr>
            <a:spLocks noGrp="1"/>
          </p:cNvSpPr>
          <p:nvPr>
            <p:ph type="body" orient="vert" idx="1"/>
          </p:nvPr>
        </p:nvSpPr>
        <p:spPr/>
        <p:txBody>
          <a:bodyPr vert="eaVert"/>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Tree>
    <p:extLst>
      <p:ext uri="{BB962C8B-B14F-4D97-AF65-F5344CB8AC3E}">
        <p14:creationId xmlns:p14="http://schemas.microsoft.com/office/powerpoint/2010/main" val="128636317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sp>
        <p:nvSpPr>
          <p:cNvPr id="2" name="直排標題 1"/>
          <p:cNvSpPr>
            <a:spLocks noGrp="1"/>
          </p:cNvSpPr>
          <p:nvPr>
            <p:ph type="title" orient="vert"/>
          </p:nvPr>
        </p:nvSpPr>
        <p:spPr>
          <a:xfrm>
            <a:off x="6662738" y="1152525"/>
            <a:ext cx="2024062" cy="2673350"/>
          </a:xfrm>
        </p:spPr>
        <p:txBody>
          <a:bodyPr vert="eaVert"/>
          <a:lstStyle/>
          <a:p>
            <a:r>
              <a:rPr lang="zh-TW" altLang="en-US" smtClean="0"/>
              <a:t>按一下以編輯母片標題樣式</a:t>
            </a:r>
            <a:endParaRPr lang="zh-TW" altLang="en-US"/>
          </a:p>
        </p:txBody>
      </p:sp>
      <p:sp>
        <p:nvSpPr>
          <p:cNvPr id="3" name="直排文字版面配置區 2"/>
          <p:cNvSpPr>
            <a:spLocks noGrp="1"/>
          </p:cNvSpPr>
          <p:nvPr>
            <p:ph type="body" orient="vert" idx="1"/>
          </p:nvPr>
        </p:nvSpPr>
        <p:spPr>
          <a:xfrm>
            <a:off x="585788" y="1152525"/>
            <a:ext cx="5924550" cy="2673350"/>
          </a:xfrm>
        </p:spPr>
        <p:txBody>
          <a:bodyPr vert="eaVert"/>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Tree>
    <p:extLst>
      <p:ext uri="{BB962C8B-B14F-4D97-AF65-F5344CB8AC3E}">
        <p14:creationId xmlns:p14="http://schemas.microsoft.com/office/powerpoint/2010/main" val="11830274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標題及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內容版面配置區 2"/>
          <p:cNvSpPr>
            <a:spLocks noGrp="1"/>
          </p:cNvSpPr>
          <p:nvPr>
            <p:ph idx="1"/>
          </p:nvPr>
        </p:nvSpPr>
        <p:spPr/>
        <p:txBody>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Tree>
    <p:extLst>
      <p:ext uri="{BB962C8B-B14F-4D97-AF65-F5344CB8AC3E}">
        <p14:creationId xmlns:p14="http://schemas.microsoft.com/office/powerpoint/2010/main" val="34664002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章節標題">
    <p:spTree>
      <p:nvGrpSpPr>
        <p:cNvPr id="1" name=""/>
        <p:cNvGrpSpPr/>
        <p:nvPr/>
      </p:nvGrpSpPr>
      <p:grpSpPr>
        <a:xfrm>
          <a:off x="0" y="0"/>
          <a:ext cx="0" cy="0"/>
          <a:chOff x="0" y="0"/>
          <a:chExt cx="0" cy="0"/>
        </a:xfrm>
      </p:grpSpPr>
      <p:sp>
        <p:nvSpPr>
          <p:cNvPr id="2" name="標題 1"/>
          <p:cNvSpPr>
            <a:spLocks noGrp="1"/>
          </p:cNvSpPr>
          <p:nvPr>
            <p:ph type="title"/>
          </p:nvPr>
        </p:nvSpPr>
        <p:spPr>
          <a:xfrm>
            <a:off x="722313" y="4406900"/>
            <a:ext cx="7772400" cy="1362075"/>
          </a:xfrm>
        </p:spPr>
        <p:txBody>
          <a:bodyPr anchor="t"/>
          <a:lstStyle>
            <a:lvl1pPr algn="l">
              <a:defRPr sz="4000" b="1" cap="all"/>
            </a:lvl1pPr>
          </a:lstStyle>
          <a:p>
            <a:r>
              <a:rPr lang="zh-TW" altLang="en-US" smtClean="0"/>
              <a:t>按一下以編輯母片標題樣式</a:t>
            </a:r>
            <a:endParaRPr lang="zh-TW" altLang="en-US"/>
          </a:p>
        </p:txBody>
      </p:sp>
      <p:sp>
        <p:nvSpPr>
          <p:cNvPr id="3" name="文字版面配置區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zh-TW" altLang="en-US" smtClean="0"/>
              <a:t>按一下以編輯母片文字樣式</a:t>
            </a:r>
          </a:p>
        </p:txBody>
      </p:sp>
    </p:spTree>
    <p:extLst>
      <p:ext uri="{BB962C8B-B14F-4D97-AF65-F5344CB8AC3E}">
        <p14:creationId xmlns:p14="http://schemas.microsoft.com/office/powerpoint/2010/main" val="23415324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兩項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內容版面配置區 2"/>
          <p:cNvSpPr>
            <a:spLocks noGrp="1"/>
          </p:cNvSpPr>
          <p:nvPr>
            <p:ph sz="half" idx="1"/>
          </p:nvPr>
        </p:nvSpPr>
        <p:spPr>
          <a:xfrm>
            <a:off x="585788" y="1962150"/>
            <a:ext cx="3973512" cy="1863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內容版面配置區 3"/>
          <p:cNvSpPr>
            <a:spLocks noGrp="1"/>
          </p:cNvSpPr>
          <p:nvPr>
            <p:ph sz="half" idx="2"/>
          </p:nvPr>
        </p:nvSpPr>
        <p:spPr>
          <a:xfrm>
            <a:off x="4711700" y="1962150"/>
            <a:ext cx="3975100" cy="1863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Tree>
    <p:extLst>
      <p:ext uri="{BB962C8B-B14F-4D97-AF65-F5344CB8AC3E}">
        <p14:creationId xmlns:p14="http://schemas.microsoft.com/office/powerpoint/2010/main" val="396176305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對">
    <p:spTree>
      <p:nvGrpSpPr>
        <p:cNvPr id="1" name=""/>
        <p:cNvGrpSpPr/>
        <p:nvPr/>
      </p:nvGrpSpPr>
      <p:grpSpPr>
        <a:xfrm>
          <a:off x="0" y="0"/>
          <a:ext cx="0" cy="0"/>
          <a:chOff x="0" y="0"/>
          <a:chExt cx="0" cy="0"/>
        </a:xfrm>
      </p:grpSpPr>
      <p:sp>
        <p:nvSpPr>
          <p:cNvPr id="2" name="標題 1"/>
          <p:cNvSpPr>
            <a:spLocks noGrp="1"/>
          </p:cNvSpPr>
          <p:nvPr>
            <p:ph type="title"/>
          </p:nvPr>
        </p:nvSpPr>
        <p:spPr>
          <a:xfrm>
            <a:off x="457200" y="274638"/>
            <a:ext cx="8229600" cy="1143000"/>
          </a:xfrm>
        </p:spPr>
        <p:txBody>
          <a:bodyPr/>
          <a:lstStyle>
            <a:lvl1pPr>
              <a:defRPr/>
            </a:lvl1pPr>
          </a:lstStyle>
          <a:p>
            <a:r>
              <a:rPr lang="zh-TW" altLang="en-US" smtClean="0"/>
              <a:t>按一下以編輯母片標題樣式</a:t>
            </a:r>
            <a:endParaRPr lang="zh-TW" altLang="en-US"/>
          </a:p>
        </p:txBody>
      </p:sp>
      <p:sp>
        <p:nvSpPr>
          <p:cNvPr id="3" name="文字版面配置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smtClean="0"/>
              <a:t>按一下以編輯母片文字樣式</a:t>
            </a:r>
          </a:p>
        </p:txBody>
      </p:sp>
      <p:sp>
        <p:nvSpPr>
          <p:cNvPr id="4" name="內容版面配置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5" name="文字版面配置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smtClean="0"/>
              <a:t>按一下以編輯母片文字樣式</a:t>
            </a:r>
          </a:p>
        </p:txBody>
      </p:sp>
      <p:sp>
        <p:nvSpPr>
          <p:cNvPr id="6" name="內容版面配置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Tree>
    <p:extLst>
      <p:ext uri="{BB962C8B-B14F-4D97-AF65-F5344CB8AC3E}">
        <p14:creationId xmlns:p14="http://schemas.microsoft.com/office/powerpoint/2010/main" val="5687387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Tree>
    <p:extLst>
      <p:ext uri="{BB962C8B-B14F-4D97-AF65-F5344CB8AC3E}">
        <p14:creationId xmlns:p14="http://schemas.microsoft.com/office/powerpoint/2010/main" val="24353406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Tree>
    <p:extLst>
      <p:ext uri="{BB962C8B-B14F-4D97-AF65-F5344CB8AC3E}">
        <p14:creationId xmlns:p14="http://schemas.microsoft.com/office/powerpoint/2010/main" val="142834721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含標題的內容">
    <p:spTree>
      <p:nvGrpSpPr>
        <p:cNvPr id="1" name=""/>
        <p:cNvGrpSpPr/>
        <p:nvPr/>
      </p:nvGrpSpPr>
      <p:grpSpPr>
        <a:xfrm>
          <a:off x="0" y="0"/>
          <a:ext cx="0" cy="0"/>
          <a:chOff x="0" y="0"/>
          <a:chExt cx="0" cy="0"/>
        </a:xfrm>
      </p:grpSpPr>
      <p:sp>
        <p:nvSpPr>
          <p:cNvPr id="2" name="標題 1"/>
          <p:cNvSpPr>
            <a:spLocks noGrp="1"/>
          </p:cNvSpPr>
          <p:nvPr>
            <p:ph type="title"/>
          </p:nvPr>
        </p:nvSpPr>
        <p:spPr>
          <a:xfrm>
            <a:off x="457200" y="273050"/>
            <a:ext cx="3008313" cy="1162050"/>
          </a:xfrm>
        </p:spPr>
        <p:txBody>
          <a:bodyPr/>
          <a:lstStyle>
            <a:lvl1pPr algn="l">
              <a:defRPr sz="2000" b="1"/>
            </a:lvl1pPr>
          </a:lstStyle>
          <a:p>
            <a:r>
              <a:rPr lang="zh-TW" altLang="en-US" smtClean="0"/>
              <a:t>按一下以編輯母片標題樣式</a:t>
            </a:r>
            <a:endParaRPr lang="zh-TW" altLang="en-US"/>
          </a:p>
        </p:txBody>
      </p:sp>
      <p:sp>
        <p:nvSpPr>
          <p:cNvPr id="3" name="內容版面配置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文字版面配置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smtClean="0"/>
              <a:t>按一下以編輯母片文字樣式</a:t>
            </a:r>
          </a:p>
        </p:txBody>
      </p:sp>
    </p:spTree>
    <p:extLst>
      <p:ext uri="{BB962C8B-B14F-4D97-AF65-F5344CB8AC3E}">
        <p14:creationId xmlns:p14="http://schemas.microsoft.com/office/powerpoint/2010/main" val="10356994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含標題的圖片">
    <p:spTree>
      <p:nvGrpSpPr>
        <p:cNvPr id="1" name=""/>
        <p:cNvGrpSpPr/>
        <p:nvPr/>
      </p:nvGrpSpPr>
      <p:grpSpPr>
        <a:xfrm>
          <a:off x="0" y="0"/>
          <a:ext cx="0" cy="0"/>
          <a:chOff x="0" y="0"/>
          <a:chExt cx="0" cy="0"/>
        </a:xfrm>
      </p:grpSpPr>
      <p:sp>
        <p:nvSpPr>
          <p:cNvPr id="2" name="標題 1"/>
          <p:cNvSpPr>
            <a:spLocks noGrp="1"/>
          </p:cNvSpPr>
          <p:nvPr>
            <p:ph type="title"/>
          </p:nvPr>
        </p:nvSpPr>
        <p:spPr>
          <a:xfrm>
            <a:off x="1792288" y="4800600"/>
            <a:ext cx="5486400" cy="566738"/>
          </a:xfrm>
        </p:spPr>
        <p:txBody>
          <a:bodyPr/>
          <a:lstStyle>
            <a:lvl1pPr algn="l">
              <a:defRPr sz="2000" b="1"/>
            </a:lvl1pPr>
          </a:lstStyle>
          <a:p>
            <a:r>
              <a:rPr lang="zh-TW" altLang="en-US" smtClean="0"/>
              <a:t>按一下以編輯母片標題樣式</a:t>
            </a:r>
            <a:endParaRPr lang="zh-TW" altLang="en-US"/>
          </a:p>
        </p:txBody>
      </p:sp>
      <p:sp>
        <p:nvSpPr>
          <p:cNvPr id="3" name="圖片版面配置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TW" altLang="en-US"/>
          </a:p>
        </p:txBody>
      </p:sp>
      <p:sp>
        <p:nvSpPr>
          <p:cNvPr id="4" name="文字版面配置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smtClean="0"/>
              <a:t>按一下以編輯母片文字樣式</a:t>
            </a:r>
          </a:p>
        </p:txBody>
      </p:sp>
    </p:spTree>
    <p:extLst>
      <p:ext uri="{BB962C8B-B14F-4D97-AF65-F5344CB8AC3E}">
        <p14:creationId xmlns:p14="http://schemas.microsoft.com/office/powerpoint/2010/main" val="25662998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20713" y="1152525"/>
            <a:ext cx="8066087" cy="482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spAutoFit/>
          </a:bodyPr>
          <a:lstStyle/>
          <a:p>
            <a:pPr lvl="0"/>
            <a:r>
              <a:rPr lang="en-US" altLang="zh-TW" smtClean="0"/>
              <a:t>Click to edit Master title style</a:t>
            </a:r>
          </a:p>
        </p:txBody>
      </p:sp>
      <p:sp>
        <p:nvSpPr>
          <p:cNvPr id="1027" name="Rectangle 3"/>
          <p:cNvSpPr>
            <a:spLocks noGrp="1" noChangeArrowheads="1"/>
          </p:cNvSpPr>
          <p:nvPr>
            <p:ph type="body" idx="1"/>
          </p:nvPr>
        </p:nvSpPr>
        <p:spPr bwMode="auto">
          <a:xfrm>
            <a:off x="585788" y="1962150"/>
            <a:ext cx="8101012" cy="1863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spAutoFit/>
          </a:bodyPr>
          <a:lstStyle/>
          <a:p>
            <a:pPr lvl="0"/>
            <a:r>
              <a:rPr lang="en-US" altLang="zh-TW" smtClean="0"/>
              <a:t>Click to edit Master text styles</a:t>
            </a:r>
          </a:p>
          <a:p>
            <a:pPr lvl="1"/>
            <a:r>
              <a:rPr lang="en-US" altLang="zh-TW" smtClean="0"/>
              <a:t>Second level</a:t>
            </a:r>
          </a:p>
          <a:p>
            <a:pPr lvl="2"/>
            <a:r>
              <a:rPr lang="en-US" altLang="zh-TW" smtClean="0"/>
              <a:t>Third level</a:t>
            </a:r>
          </a:p>
          <a:p>
            <a:pPr lvl="3"/>
            <a:r>
              <a:rPr lang="en-US" altLang="zh-TW" smtClean="0"/>
              <a:t>Fourth level</a:t>
            </a:r>
          </a:p>
          <a:p>
            <a:pPr lvl="4"/>
            <a:r>
              <a:rPr lang="en-US" altLang="zh-TW" smtClean="0"/>
              <a:t>Fifth level</a:t>
            </a:r>
          </a:p>
        </p:txBody>
      </p:sp>
      <p:sp>
        <p:nvSpPr>
          <p:cNvPr id="1042" name="Rectangle 18"/>
          <p:cNvSpPr>
            <a:spLocks noChangeArrowheads="1"/>
          </p:cNvSpPr>
          <p:nvPr/>
        </p:nvSpPr>
        <p:spPr bwMode="auto">
          <a:xfrm>
            <a:off x="0" y="0"/>
            <a:ext cx="9144000" cy="6858000"/>
          </a:xfrm>
          <a:prstGeom prst="rect">
            <a:avLst/>
          </a:prstGeom>
          <a:noFill/>
          <a:ln w="0">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zh-TW" altLang="en-US"/>
          </a:p>
        </p:txBody>
      </p:sp>
      <p:sp>
        <p:nvSpPr>
          <p:cNvPr id="1045" name="Oval 21"/>
          <p:cNvSpPr>
            <a:spLocks noChangeArrowheads="1"/>
          </p:cNvSpPr>
          <p:nvPr/>
        </p:nvSpPr>
        <p:spPr bwMode="auto">
          <a:xfrm>
            <a:off x="166688" y="842963"/>
            <a:ext cx="752475" cy="752475"/>
          </a:xfrm>
          <a:prstGeom prst="ellipse">
            <a:avLst/>
          </a:prstGeom>
          <a:noFill/>
          <a:ln>
            <a:noFill/>
          </a:ln>
          <a:effectLst/>
          <a:extLst>
            <a:ext uri="{909E8E84-426E-40DD-AFC4-6F175D3DCCD1}">
              <a14:hiddenFill xmlns:a14="http://schemas.microsoft.com/office/drawing/2010/main">
                <a:solidFill>
                  <a:schemeClr val="tx1"/>
                </a:solidFill>
              </a14:hiddenFill>
            </a:ex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TW" altLang="en-US"/>
          </a:p>
        </p:txBody>
      </p:sp>
      <p:sp>
        <p:nvSpPr>
          <p:cNvPr id="1046" name="Rectangle 22"/>
          <p:cNvSpPr>
            <a:spLocks noChangeArrowheads="1"/>
          </p:cNvSpPr>
          <p:nvPr/>
        </p:nvSpPr>
        <p:spPr bwMode="auto">
          <a:xfrm>
            <a:off x="100013" y="842963"/>
            <a:ext cx="438150" cy="752475"/>
          </a:xfrm>
          <a:prstGeom prst="rect">
            <a:avLst/>
          </a:prstGeom>
          <a:noFill/>
          <a:ln>
            <a:noFill/>
          </a:ln>
          <a:effectLst/>
          <a:extLst>
            <a:ext uri="{909E8E84-426E-40DD-AFC4-6F175D3DCCD1}">
              <a14:hiddenFill xmlns:a14="http://schemas.microsoft.com/office/drawing/2010/main">
                <a:solidFill>
                  <a:schemeClr val="tx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TW" altLang="en-US"/>
          </a:p>
        </p:txBody>
      </p:sp>
      <p:sp>
        <p:nvSpPr>
          <p:cNvPr id="1059" name="Line 35"/>
          <p:cNvSpPr>
            <a:spLocks noChangeShapeType="1"/>
          </p:cNvSpPr>
          <p:nvPr/>
        </p:nvSpPr>
        <p:spPr bwMode="auto">
          <a:xfrm>
            <a:off x="0" y="6438900"/>
            <a:ext cx="9144000"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TW" altLang="en-US"/>
          </a:p>
        </p:txBody>
      </p:sp>
      <p:sp>
        <p:nvSpPr>
          <p:cNvPr id="1072" name="Freeform 48"/>
          <p:cNvSpPr>
            <a:spLocks noEditPoints="1"/>
          </p:cNvSpPr>
          <p:nvPr/>
        </p:nvSpPr>
        <p:spPr bwMode="auto">
          <a:xfrm>
            <a:off x="-3175" y="0"/>
            <a:ext cx="9147175" cy="6862763"/>
          </a:xfrm>
          <a:custGeom>
            <a:avLst/>
            <a:gdLst>
              <a:gd name="T0" fmla="*/ 0 w 4778"/>
              <a:gd name="T1" fmla="*/ 0 h 3603"/>
              <a:gd name="T2" fmla="*/ 4778 w 4778"/>
              <a:gd name="T3" fmla="*/ 0 h 3603"/>
              <a:gd name="T4" fmla="*/ 4778 w 4778"/>
              <a:gd name="T5" fmla="*/ 3603 h 3603"/>
              <a:gd name="T6" fmla="*/ 0 w 4778"/>
              <a:gd name="T7" fmla="*/ 3603 h 3603"/>
              <a:gd name="T8" fmla="*/ 0 w 4778"/>
              <a:gd name="T9" fmla="*/ 0 h 3603"/>
              <a:gd name="T10" fmla="*/ 76 w 4778"/>
              <a:gd name="T11" fmla="*/ 69 h 3603"/>
              <a:gd name="T12" fmla="*/ 4398 w 4778"/>
              <a:gd name="T13" fmla="*/ 69 h 3603"/>
              <a:gd name="T14" fmla="*/ 4431 w 4778"/>
              <a:gd name="T15" fmla="*/ 71 h 3603"/>
              <a:gd name="T16" fmla="*/ 4464 w 4778"/>
              <a:gd name="T17" fmla="*/ 74 h 3603"/>
              <a:gd name="T18" fmla="*/ 4494 w 4778"/>
              <a:gd name="T19" fmla="*/ 82 h 3603"/>
              <a:gd name="T20" fmla="*/ 4523 w 4778"/>
              <a:gd name="T21" fmla="*/ 92 h 3603"/>
              <a:gd name="T22" fmla="*/ 4552 w 4778"/>
              <a:gd name="T23" fmla="*/ 105 h 3603"/>
              <a:gd name="T24" fmla="*/ 4579 w 4778"/>
              <a:gd name="T25" fmla="*/ 120 h 3603"/>
              <a:gd name="T26" fmla="*/ 4604 w 4778"/>
              <a:gd name="T27" fmla="*/ 138 h 3603"/>
              <a:gd name="T28" fmla="*/ 4627 w 4778"/>
              <a:gd name="T29" fmla="*/ 157 h 3603"/>
              <a:gd name="T30" fmla="*/ 4646 w 4778"/>
              <a:gd name="T31" fmla="*/ 178 h 3603"/>
              <a:gd name="T32" fmla="*/ 4665 w 4778"/>
              <a:gd name="T33" fmla="*/ 201 h 3603"/>
              <a:gd name="T34" fmla="*/ 4682 w 4778"/>
              <a:gd name="T35" fmla="*/ 226 h 3603"/>
              <a:gd name="T36" fmla="*/ 4696 w 4778"/>
              <a:gd name="T37" fmla="*/ 253 h 3603"/>
              <a:gd name="T38" fmla="*/ 4705 w 4778"/>
              <a:gd name="T39" fmla="*/ 282 h 3603"/>
              <a:gd name="T40" fmla="*/ 4713 w 4778"/>
              <a:gd name="T41" fmla="*/ 310 h 3603"/>
              <a:gd name="T42" fmla="*/ 4719 w 4778"/>
              <a:gd name="T43" fmla="*/ 343 h 3603"/>
              <a:gd name="T44" fmla="*/ 4721 w 4778"/>
              <a:gd name="T45" fmla="*/ 374 h 3603"/>
              <a:gd name="T46" fmla="*/ 4721 w 4778"/>
              <a:gd name="T47" fmla="*/ 3542 h 3603"/>
              <a:gd name="T48" fmla="*/ 380 w 4778"/>
              <a:gd name="T49" fmla="*/ 3542 h 3603"/>
              <a:gd name="T50" fmla="*/ 362 w 4778"/>
              <a:gd name="T51" fmla="*/ 3542 h 3603"/>
              <a:gd name="T52" fmla="*/ 347 w 4778"/>
              <a:gd name="T53" fmla="*/ 3540 h 3603"/>
              <a:gd name="T54" fmla="*/ 332 w 4778"/>
              <a:gd name="T55" fmla="*/ 3538 h 3603"/>
              <a:gd name="T56" fmla="*/ 316 w 4778"/>
              <a:gd name="T57" fmla="*/ 3534 h 3603"/>
              <a:gd name="T58" fmla="*/ 286 w 4778"/>
              <a:gd name="T59" fmla="*/ 3525 h 3603"/>
              <a:gd name="T60" fmla="*/ 257 w 4778"/>
              <a:gd name="T61" fmla="*/ 3513 h 3603"/>
              <a:gd name="T62" fmla="*/ 230 w 4778"/>
              <a:gd name="T63" fmla="*/ 3498 h 3603"/>
              <a:gd name="T64" fmla="*/ 205 w 4778"/>
              <a:gd name="T65" fmla="*/ 3481 h 3603"/>
              <a:gd name="T66" fmla="*/ 182 w 4778"/>
              <a:gd name="T67" fmla="*/ 3459 h 3603"/>
              <a:gd name="T68" fmla="*/ 161 w 4778"/>
              <a:gd name="T69" fmla="*/ 3436 h 3603"/>
              <a:gd name="T70" fmla="*/ 142 w 4778"/>
              <a:gd name="T71" fmla="*/ 3412 h 3603"/>
              <a:gd name="T72" fmla="*/ 126 w 4778"/>
              <a:gd name="T73" fmla="*/ 3385 h 3603"/>
              <a:gd name="T74" fmla="*/ 111 w 4778"/>
              <a:gd name="T75" fmla="*/ 3356 h 3603"/>
              <a:gd name="T76" fmla="*/ 99 w 4778"/>
              <a:gd name="T77" fmla="*/ 3327 h 3603"/>
              <a:gd name="T78" fmla="*/ 90 w 4778"/>
              <a:gd name="T79" fmla="*/ 3296 h 3603"/>
              <a:gd name="T80" fmla="*/ 82 w 4778"/>
              <a:gd name="T81" fmla="*/ 3264 h 3603"/>
              <a:gd name="T82" fmla="*/ 78 w 4778"/>
              <a:gd name="T83" fmla="*/ 3231 h 3603"/>
              <a:gd name="T84" fmla="*/ 76 w 4778"/>
              <a:gd name="T85" fmla="*/ 3199 h 3603"/>
              <a:gd name="T86" fmla="*/ 76 w 4778"/>
              <a:gd name="T87" fmla="*/ 69 h 360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4778" h="3603">
                <a:moveTo>
                  <a:pt x="0" y="0"/>
                </a:moveTo>
                <a:lnTo>
                  <a:pt x="4778" y="0"/>
                </a:lnTo>
                <a:lnTo>
                  <a:pt x="4778" y="3603"/>
                </a:lnTo>
                <a:lnTo>
                  <a:pt x="0" y="3603"/>
                </a:lnTo>
                <a:lnTo>
                  <a:pt x="0" y="0"/>
                </a:lnTo>
                <a:close/>
                <a:moveTo>
                  <a:pt x="76" y="69"/>
                </a:moveTo>
                <a:lnTo>
                  <a:pt x="4398" y="69"/>
                </a:lnTo>
                <a:lnTo>
                  <a:pt x="4431" y="71"/>
                </a:lnTo>
                <a:lnTo>
                  <a:pt x="4464" y="74"/>
                </a:lnTo>
                <a:lnTo>
                  <a:pt x="4494" y="82"/>
                </a:lnTo>
                <a:lnTo>
                  <a:pt x="4523" y="92"/>
                </a:lnTo>
                <a:lnTo>
                  <a:pt x="4552" y="105"/>
                </a:lnTo>
                <a:lnTo>
                  <a:pt x="4579" y="120"/>
                </a:lnTo>
                <a:lnTo>
                  <a:pt x="4604" y="138"/>
                </a:lnTo>
                <a:lnTo>
                  <a:pt x="4627" y="157"/>
                </a:lnTo>
                <a:lnTo>
                  <a:pt x="4646" y="178"/>
                </a:lnTo>
                <a:lnTo>
                  <a:pt x="4665" y="201"/>
                </a:lnTo>
                <a:lnTo>
                  <a:pt x="4682" y="226"/>
                </a:lnTo>
                <a:lnTo>
                  <a:pt x="4696" y="253"/>
                </a:lnTo>
                <a:lnTo>
                  <a:pt x="4705" y="282"/>
                </a:lnTo>
                <a:lnTo>
                  <a:pt x="4713" y="310"/>
                </a:lnTo>
                <a:lnTo>
                  <a:pt x="4719" y="343"/>
                </a:lnTo>
                <a:lnTo>
                  <a:pt x="4721" y="374"/>
                </a:lnTo>
                <a:lnTo>
                  <a:pt x="4721" y="3542"/>
                </a:lnTo>
                <a:lnTo>
                  <a:pt x="380" y="3542"/>
                </a:lnTo>
                <a:lnTo>
                  <a:pt x="362" y="3542"/>
                </a:lnTo>
                <a:lnTo>
                  <a:pt x="347" y="3540"/>
                </a:lnTo>
                <a:lnTo>
                  <a:pt x="332" y="3538"/>
                </a:lnTo>
                <a:lnTo>
                  <a:pt x="316" y="3534"/>
                </a:lnTo>
                <a:lnTo>
                  <a:pt x="286" y="3525"/>
                </a:lnTo>
                <a:lnTo>
                  <a:pt x="257" y="3513"/>
                </a:lnTo>
                <a:lnTo>
                  <a:pt x="230" y="3498"/>
                </a:lnTo>
                <a:lnTo>
                  <a:pt x="205" y="3481"/>
                </a:lnTo>
                <a:lnTo>
                  <a:pt x="182" y="3459"/>
                </a:lnTo>
                <a:lnTo>
                  <a:pt x="161" y="3436"/>
                </a:lnTo>
                <a:lnTo>
                  <a:pt x="142" y="3412"/>
                </a:lnTo>
                <a:lnTo>
                  <a:pt x="126" y="3385"/>
                </a:lnTo>
                <a:lnTo>
                  <a:pt x="111" y="3356"/>
                </a:lnTo>
                <a:lnTo>
                  <a:pt x="99" y="3327"/>
                </a:lnTo>
                <a:lnTo>
                  <a:pt x="90" y="3296"/>
                </a:lnTo>
                <a:lnTo>
                  <a:pt x="82" y="3264"/>
                </a:lnTo>
                <a:lnTo>
                  <a:pt x="78" y="3231"/>
                </a:lnTo>
                <a:lnTo>
                  <a:pt x="76" y="3199"/>
                </a:lnTo>
                <a:lnTo>
                  <a:pt x="76" y="69"/>
                </a:lnTo>
                <a:close/>
              </a:path>
            </a:pathLst>
          </a:custGeom>
          <a:solidFill>
            <a:srgbClr val="2B737D"/>
          </a:solidFill>
          <a:ln w="9525">
            <a:solidFill>
              <a:schemeClr val="bg1"/>
            </a:solidFill>
            <a:round/>
            <a:headEnd/>
            <a:tailEnd/>
          </a:ln>
        </p:spPr>
        <p:txBody>
          <a:bodyPr/>
          <a:lstStyle/>
          <a:p>
            <a:endParaRPr lang="zh-TW" altLang="en-US"/>
          </a:p>
        </p:txBody>
      </p:sp>
      <p:sp>
        <p:nvSpPr>
          <p:cNvPr id="1074" name="Text Box 50"/>
          <p:cNvSpPr txBox="1">
            <a:spLocks noChangeArrowheads="1"/>
          </p:cNvSpPr>
          <p:nvPr/>
        </p:nvSpPr>
        <p:spPr bwMode="auto">
          <a:xfrm>
            <a:off x="6646863" y="6145213"/>
            <a:ext cx="18415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endParaRPr lang="en-US" altLang="zh-TW" sz="1400">
              <a:latin typeface="Arial" charset="0"/>
              <a:ea typeface="新細明體" pitchFamily="18" charset="-120"/>
            </a:endParaRPr>
          </a:p>
        </p:txBody>
      </p:sp>
      <p:sp>
        <p:nvSpPr>
          <p:cNvPr id="1076" name="Text Box 52"/>
          <p:cNvSpPr txBox="1">
            <a:spLocks noChangeArrowheads="1"/>
          </p:cNvSpPr>
          <p:nvPr/>
        </p:nvSpPr>
        <p:spPr bwMode="auto">
          <a:xfrm>
            <a:off x="8404225" y="6024563"/>
            <a:ext cx="561975" cy="3365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fld id="{1CBD9BFB-97F6-4BAB-B260-0795D35B6263}" type="slidenum">
              <a:rPr lang="zh-TW" altLang="en-US" sz="1600" b="1">
                <a:ea typeface="新細明體" pitchFamily="18" charset="-120"/>
              </a:rPr>
              <a:pPr>
                <a:spcBef>
                  <a:spcPct val="50000"/>
                </a:spcBef>
              </a:pPr>
              <a:t>‹#›</a:t>
            </a:fld>
            <a:endParaRPr lang="en-US" altLang="zh-TW" sz="1600" b="1">
              <a:ea typeface="新細明體" pitchFamily="18" charset="-120"/>
            </a:endParaRPr>
          </a:p>
        </p:txBody>
      </p:sp>
      <p:sp>
        <p:nvSpPr>
          <p:cNvPr id="1079" name="Text Box 55"/>
          <p:cNvSpPr txBox="1">
            <a:spLocks noChangeArrowheads="1"/>
          </p:cNvSpPr>
          <p:nvPr userDrawn="1"/>
        </p:nvSpPr>
        <p:spPr bwMode="auto">
          <a:xfrm>
            <a:off x="7343775" y="6469063"/>
            <a:ext cx="1714500" cy="274637"/>
          </a:xfrm>
          <a:prstGeom prst="rect">
            <a:avLst/>
          </a:prstGeom>
          <a:noFill/>
          <a:ln>
            <a:noFill/>
          </a:ln>
          <a:effectLst/>
          <a:extLst>
            <a:ext uri="{909E8E84-426E-40DD-AFC4-6F175D3DCCD1}">
              <a14:hiddenFill xmlns:a14="http://schemas.microsoft.com/office/drawing/2010/main">
                <a:gradFill rotWithShape="0">
                  <a:gsLst>
                    <a:gs pos="0">
                      <a:schemeClr val="hlink">
                        <a:gamma/>
                        <a:shade val="46275"/>
                        <a:invGamma/>
                      </a:schemeClr>
                    </a:gs>
                    <a:gs pos="100000">
                      <a:schemeClr val="hlink"/>
                    </a:gs>
                  </a:gsLst>
                  <a:lin ang="18900000" scaled="1"/>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zh-TW" b="1">
                <a:ea typeface="新細明體" pitchFamily="18" charset="-120"/>
                <a:sym typeface="Symbol" pitchFamily="18" charset="2"/>
              </a:rPr>
              <a:t>  2004-2005 by SECT</a:t>
            </a:r>
            <a:endParaRPr lang="en-US" altLang="zh-TW" b="1">
              <a:ea typeface="新細明體" pitchFamily="18" charset="-120"/>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lnSpc>
          <a:spcPct val="80000"/>
        </a:lnSpc>
        <a:spcBef>
          <a:spcPct val="0"/>
        </a:spcBef>
        <a:spcAft>
          <a:spcPct val="0"/>
        </a:spcAft>
        <a:defRPr sz="3200" b="1">
          <a:solidFill>
            <a:srgbClr val="F08402"/>
          </a:solidFill>
          <a:latin typeface="+mj-lt"/>
          <a:ea typeface="+mj-ea"/>
          <a:cs typeface="+mj-cs"/>
        </a:defRPr>
      </a:lvl1pPr>
      <a:lvl2pPr algn="ctr" rtl="0" eaLnBrk="0" fontAlgn="base" hangingPunct="0">
        <a:lnSpc>
          <a:spcPct val="80000"/>
        </a:lnSpc>
        <a:spcBef>
          <a:spcPct val="0"/>
        </a:spcBef>
        <a:spcAft>
          <a:spcPct val="0"/>
        </a:spcAft>
        <a:defRPr sz="3200" b="1">
          <a:solidFill>
            <a:srgbClr val="F08402"/>
          </a:solidFill>
          <a:latin typeface="Times New Roman" pitchFamily="18" charset="0"/>
        </a:defRPr>
      </a:lvl2pPr>
      <a:lvl3pPr algn="ctr" rtl="0" eaLnBrk="0" fontAlgn="base" hangingPunct="0">
        <a:lnSpc>
          <a:spcPct val="80000"/>
        </a:lnSpc>
        <a:spcBef>
          <a:spcPct val="0"/>
        </a:spcBef>
        <a:spcAft>
          <a:spcPct val="0"/>
        </a:spcAft>
        <a:defRPr sz="3200" b="1">
          <a:solidFill>
            <a:srgbClr val="F08402"/>
          </a:solidFill>
          <a:latin typeface="Times New Roman" pitchFamily="18" charset="0"/>
        </a:defRPr>
      </a:lvl3pPr>
      <a:lvl4pPr algn="ctr" rtl="0" eaLnBrk="0" fontAlgn="base" hangingPunct="0">
        <a:lnSpc>
          <a:spcPct val="80000"/>
        </a:lnSpc>
        <a:spcBef>
          <a:spcPct val="0"/>
        </a:spcBef>
        <a:spcAft>
          <a:spcPct val="0"/>
        </a:spcAft>
        <a:defRPr sz="3200" b="1">
          <a:solidFill>
            <a:srgbClr val="F08402"/>
          </a:solidFill>
          <a:latin typeface="Times New Roman" pitchFamily="18" charset="0"/>
        </a:defRPr>
      </a:lvl4pPr>
      <a:lvl5pPr algn="ctr" rtl="0" eaLnBrk="0" fontAlgn="base" hangingPunct="0">
        <a:lnSpc>
          <a:spcPct val="80000"/>
        </a:lnSpc>
        <a:spcBef>
          <a:spcPct val="0"/>
        </a:spcBef>
        <a:spcAft>
          <a:spcPct val="0"/>
        </a:spcAft>
        <a:defRPr sz="3200" b="1">
          <a:solidFill>
            <a:srgbClr val="F08402"/>
          </a:solidFill>
          <a:latin typeface="Times New Roman" pitchFamily="18" charset="0"/>
        </a:defRPr>
      </a:lvl5pPr>
      <a:lvl6pPr marL="457200" algn="ctr" rtl="0" eaLnBrk="0" fontAlgn="base" hangingPunct="0">
        <a:lnSpc>
          <a:spcPct val="80000"/>
        </a:lnSpc>
        <a:spcBef>
          <a:spcPct val="0"/>
        </a:spcBef>
        <a:spcAft>
          <a:spcPct val="0"/>
        </a:spcAft>
        <a:defRPr sz="3200" b="1">
          <a:solidFill>
            <a:srgbClr val="F08402"/>
          </a:solidFill>
          <a:latin typeface="Times New Roman" pitchFamily="18" charset="0"/>
        </a:defRPr>
      </a:lvl6pPr>
      <a:lvl7pPr marL="914400" algn="ctr" rtl="0" eaLnBrk="0" fontAlgn="base" hangingPunct="0">
        <a:lnSpc>
          <a:spcPct val="80000"/>
        </a:lnSpc>
        <a:spcBef>
          <a:spcPct val="0"/>
        </a:spcBef>
        <a:spcAft>
          <a:spcPct val="0"/>
        </a:spcAft>
        <a:defRPr sz="3200" b="1">
          <a:solidFill>
            <a:srgbClr val="F08402"/>
          </a:solidFill>
          <a:latin typeface="Times New Roman" pitchFamily="18" charset="0"/>
        </a:defRPr>
      </a:lvl7pPr>
      <a:lvl8pPr marL="1371600" algn="ctr" rtl="0" eaLnBrk="0" fontAlgn="base" hangingPunct="0">
        <a:lnSpc>
          <a:spcPct val="80000"/>
        </a:lnSpc>
        <a:spcBef>
          <a:spcPct val="0"/>
        </a:spcBef>
        <a:spcAft>
          <a:spcPct val="0"/>
        </a:spcAft>
        <a:defRPr sz="3200" b="1">
          <a:solidFill>
            <a:srgbClr val="F08402"/>
          </a:solidFill>
          <a:latin typeface="Times New Roman" pitchFamily="18" charset="0"/>
        </a:defRPr>
      </a:lvl8pPr>
      <a:lvl9pPr marL="1828800" algn="ctr" rtl="0" eaLnBrk="0" fontAlgn="base" hangingPunct="0">
        <a:lnSpc>
          <a:spcPct val="80000"/>
        </a:lnSpc>
        <a:spcBef>
          <a:spcPct val="0"/>
        </a:spcBef>
        <a:spcAft>
          <a:spcPct val="0"/>
        </a:spcAft>
        <a:defRPr sz="3200" b="1">
          <a:solidFill>
            <a:srgbClr val="F08402"/>
          </a:solidFill>
          <a:latin typeface="Times New Roman" pitchFamily="18" charset="0"/>
        </a:defRPr>
      </a:lvl9pPr>
    </p:titleStyle>
    <p:bodyStyle>
      <a:lvl1pPr marL="285750" indent="-285750" algn="l" rtl="0" eaLnBrk="0" fontAlgn="base" hangingPunct="0">
        <a:lnSpc>
          <a:spcPct val="90000"/>
        </a:lnSpc>
        <a:spcBef>
          <a:spcPct val="45000"/>
        </a:spcBef>
        <a:spcAft>
          <a:spcPct val="0"/>
        </a:spcAft>
        <a:buClr>
          <a:schemeClr val="folHlink"/>
        </a:buClr>
        <a:buSzPct val="60000"/>
        <a:buFont typeface="Monotype Sorts" pitchFamily="2" charset="2"/>
        <a:buChar char="l"/>
        <a:defRPr sz="2400">
          <a:solidFill>
            <a:schemeClr val="tx1"/>
          </a:solidFill>
          <a:latin typeface="+mn-lt"/>
          <a:ea typeface="+mn-ea"/>
          <a:cs typeface="+mn-cs"/>
        </a:defRPr>
      </a:lvl1pPr>
      <a:lvl2pPr marL="628650" indent="-228600" algn="l" rtl="0" eaLnBrk="0" fontAlgn="base" hangingPunct="0">
        <a:lnSpc>
          <a:spcPct val="90000"/>
        </a:lnSpc>
        <a:spcBef>
          <a:spcPct val="45000"/>
        </a:spcBef>
        <a:spcAft>
          <a:spcPct val="0"/>
        </a:spcAft>
        <a:buClr>
          <a:schemeClr val="tx1"/>
        </a:buClr>
        <a:buChar char="–"/>
        <a:defRPr sz="2000">
          <a:solidFill>
            <a:schemeClr val="tx1"/>
          </a:solidFill>
          <a:latin typeface="+mn-lt"/>
        </a:defRPr>
      </a:lvl2pPr>
      <a:lvl3pPr marL="1085850" indent="-285750" algn="l" rtl="0" eaLnBrk="0" fontAlgn="base" hangingPunct="0">
        <a:lnSpc>
          <a:spcPct val="90000"/>
        </a:lnSpc>
        <a:spcBef>
          <a:spcPct val="45000"/>
        </a:spcBef>
        <a:spcAft>
          <a:spcPct val="0"/>
        </a:spcAft>
        <a:buClr>
          <a:schemeClr val="folHlink"/>
        </a:buClr>
        <a:buSzPct val="60000"/>
        <a:buFont typeface="Wingdings" pitchFamily="2" charset="2"/>
        <a:buChar char="l"/>
        <a:defRPr>
          <a:solidFill>
            <a:schemeClr val="tx1"/>
          </a:solidFill>
          <a:latin typeface="+mn-lt"/>
        </a:defRPr>
      </a:lvl3pPr>
      <a:lvl4pPr marL="1428750" indent="-228600" algn="l" rtl="0" eaLnBrk="0" fontAlgn="base" hangingPunct="0">
        <a:lnSpc>
          <a:spcPct val="90000"/>
        </a:lnSpc>
        <a:spcBef>
          <a:spcPct val="45000"/>
        </a:spcBef>
        <a:spcAft>
          <a:spcPct val="0"/>
        </a:spcAft>
        <a:buClr>
          <a:schemeClr val="tx1"/>
        </a:buClr>
        <a:buChar char="–"/>
        <a:defRPr sz="1600">
          <a:solidFill>
            <a:schemeClr val="tx1"/>
          </a:solidFill>
          <a:latin typeface="+mn-lt"/>
        </a:defRPr>
      </a:lvl4pPr>
      <a:lvl5pPr marL="1885950" indent="-285750" algn="l" rtl="0" eaLnBrk="0" fontAlgn="base" hangingPunct="0">
        <a:lnSpc>
          <a:spcPct val="90000"/>
        </a:lnSpc>
        <a:spcBef>
          <a:spcPct val="45000"/>
        </a:spcBef>
        <a:spcAft>
          <a:spcPct val="0"/>
        </a:spcAft>
        <a:buClr>
          <a:schemeClr val="folHlink"/>
        </a:buClr>
        <a:buSzPct val="60000"/>
        <a:buFont typeface="Monotype Sorts" pitchFamily="2" charset="2"/>
        <a:buChar char="l"/>
        <a:defRPr sz="1600">
          <a:solidFill>
            <a:schemeClr val="tx1"/>
          </a:solidFill>
          <a:latin typeface="+mn-lt"/>
        </a:defRPr>
      </a:lvl5pPr>
      <a:lvl6pPr marL="2343150" indent="-285750" algn="l" rtl="0" eaLnBrk="0" fontAlgn="base" hangingPunct="0">
        <a:lnSpc>
          <a:spcPct val="90000"/>
        </a:lnSpc>
        <a:spcBef>
          <a:spcPct val="45000"/>
        </a:spcBef>
        <a:spcAft>
          <a:spcPct val="0"/>
        </a:spcAft>
        <a:buClr>
          <a:schemeClr val="folHlink"/>
        </a:buClr>
        <a:buSzPct val="60000"/>
        <a:buFont typeface="Monotype Sorts" pitchFamily="2" charset="2"/>
        <a:buChar char="l"/>
        <a:defRPr sz="1600">
          <a:solidFill>
            <a:schemeClr val="tx1"/>
          </a:solidFill>
          <a:latin typeface="+mn-lt"/>
        </a:defRPr>
      </a:lvl6pPr>
      <a:lvl7pPr marL="2800350" indent="-285750" algn="l" rtl="0" eaLnBrk="0" fontAlgn="base" hangingPunct="0">
        <a:lnSpc>
          <a:spcPct val="90000"/>
        </a:lnSpc>
        <a:spcBef>
          <a:spcPct val="45000"/>
        </a:spcBef>
        <a:spcAft>
          <a:spcPct val="0"/>
        </a:spcAft>
        <a:buClr>
          <a:schemeClr val="folHlink"/>
        </a:buClr>
        <a:buSzPct val="60000"/>
        <a:buFont typeface="Monotype Sorts" pitchFamily="2" charset="2"/>
        <a:buChar char="l"/>
        <a:defRPr sz="1600">
          <a:solidFill>
            <a:schemeClr val="tx1"/>
          </a:solidFill>
          <a:latin typeface="+mn-lt"/>
        </a:defRPr>
      </a:lvl7pPr>
      <a:lvl8pPr marL="3257550" indent="-285750" algn="l" rtl="0" eaLnBrk="0" fontAlgn="base" hangingPunct="0">
        <a:lnSpc>
          <a:spcPct val="90000"/>
        </a:lnSpc>
        <a:spcBef>
          <a:spcPct val="45000"/>
        </a:spcBef>
        <a:spcAft>
          <a:spcPct val="0"/>
        </a:spcAft>
        <a:buClr>
          <a:schemeClr val="folHlink"/>
        </a:buClr>
        <a:buSzPct val="60000"/>
        <a:buFont typeface="Monotype Sorts" pitchFamily="2" charset="2"/>
        <a:buChar char="l"/>
        <a:defRPr sz="1600">
          <a:solidFill>
            <a:schemeClr val="tx1"/>
          </a:solidFill>
          <a:latin typeface="+mn-lt"/>
        </a:defRPr>
      </a:lvl8pPr>
      <a:lvl9pPr marL="3714750" indent="-285750" algn="l" rtl="0" eaLnBrk="0" fontAlgn="base" hangingPunct="0">
        <a:lnSpc>
          <a:spcPct val="90000"/>
        </a:lnSpc>
        <a:spcBef>
          <a:spcPct val="45000"/>
        </a:spcBef>
        <a:spcAft>
          <a:spcPct val="0"/>
        </a:spcAft>
        <a:buClr>
          <a:schemeClr val="folHlink"/>
        </a:buClr>
        <a:buSzPct val="60000"/>
        <a:buFont typeface="Monotype Sorts" pitchFamily="2" charset="2"/>
        <a:buChar char="l"/>
        <a:defRPr sz="1600">
          <a:solidFill>
            <a:schemeClr val="tx1"/>
          </a:solidFill>
          <a:latin typeface="+mn-lt"/>
        </a:defRPr>
      </a:lvl9pPr>
    </p:bodyStyle>
    <p:other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image" Target="../media/image8.jpeg"/><Relationship Id="rId1" Type="http://schemas.openxmlformats.org/officeDocument/2006/relationships/slideLayout" Target="../slideLayouts/slideLayout4.xml"/><Relationship Id="rId4" Type="http://schemas.openxmlformats.org/officeDocument/2006/relationships/image" Target="../media/image10.jpe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15.jpe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17.jpeg"/><Relationship Id="rId2" Type="http://schemas.openxmlformats.org/officeDocument/2006/relationships/image" Target="../media/image16.jpe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18.jpe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19.jpeg"/><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2" Type="http://schemas.openxmlformats.org/officeDocument/2006/relationships/image" Target="../media/image20.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21.jpe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22.jpe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23.jpe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image" Target="../media/image25.jpeg"/><Relationship Id="rId2" Type="http://schemas.openxmlformats.org/officeDocument/2006/relationships/image" Target="../media/image24.jpeg"/><Relationship Id="rId1" Type="http://schemas.openxmlformats.org/officeDocument/2006/relationships/slideLayout" Target="../slideLayouts/slideLayout4.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image" Target="../media/image26.jpeg"/><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3" Type="http://schemas.openxmlformats.org/officeDocument/2006/relationships/image" Target="../media/image27.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image" Target="../media/image28.jpeg"/><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image" Target="../media/image29.jpeg"/><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image" Target="../media/image30.jpeg"/><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image" Target="../media/image31.jpeg"/><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image" Target="../media/image32.jpeg"/><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image" Target="../media/image33.jpeg"/><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image" Target="../media/image34.jpeg"/><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2" Type="http://schemas.openxmlformats.org/officeDocument/2006/relationships/image" Target="../media/image35.jpeg"/><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78020" name="Rectangle 4"/>
          <p:cNvSpPr>
            <a:spLocks noGrp="1" noChangeArrowheads="1"/>
          </p:cNvSpPr>
          <p:nvPr>
            <p:ph type="ctrTitle"/>
          </p:nvPr>
        </p:nvSpPr>
        <p:spPr>
          <a:xfrm>
            <a:off x="673100" y="998538"/>
            <a:ext cx="7772400" cy="873125"/>
          </a:xfrm>
        </p:spPr>
        <p:txBody>
          <a:bodyPr/>
          <a:lstStyle/>
          <a:p>
            <a:r>
              <a:rPr lang="en-US" altLang="zh-TW">
                <a:ea typeface="新細明體" pitchFamily="18" charset="-120"/>
              </a:rPr>
              <a:t>Chapter 3 Fundamentals of </a:t>
            </a:r>
            <a:br>
              <a:rPr lang="en-US" altLang="zh-TW">
                <a:ea typeface="新細明體" pitchFamily="18" charset="-120"/>
              </a:rPr>
            </a:br>
            <a:r>
              <a:rPr lang="en-US" altLang="zh-TW">
                <a:ea typeface="新細明體" pitchFamily="18" charset="-120"/>
              </a:rPr>
              <a:t>the Unified Modeling Language</a:t>
            </a:r>
            <a:r>
              <a:rPr lang="en-US" altLang="zh-TW" baseline="30000">
                <a:ea typeface="新細明體" pitchFamily="18" charset="-120"/>
              </a:rPr>
              <a:t>TM</a:t>
            </a:r>
            <a:r>
              <a:rPr lang="en-US" altLang="zh-TW">
                <a:ea typeface="新細明體" pitchFamily="18" charset="-120"/>
              </a:rPr>
              <a:t> (UML</a:t>
            </a:r>
            <a:r>
              <a:rPr lang="en-US" altLang="zh-TW" baseline="30000">
                <a:ea typeface="新細明體" pitchFamily="18" charset="-120"/>
                <a:sym typeface="Symbol" pitchFamily="18" charset="2"/>
              </a:rPr>
              <a:t></a:t>
            </a:r>
            <a:r>
              <a:rPr lang="en-US" altLang="zh-TW">
                <a:ea typeface="新細明體" pitchFamily="18" charset="-120"/>
              </a:rPr>
              <a:t>)</a:t>
            </a:r>
            <a:endParaRPr lang="zh-TW" altLang="en-US">
              <a:ea typeface="新細明體" pitchFamily="18" charset="-120"/>
            </a:endParaRPr>
          </a:p>
        </p:txBody>
      </p:sp>
      <p:sp>
        <p:nvSpPr>
          <p:cNvPr id="1878021" name="Rectangle 5"/>
          <p:cNvSpPr>
            <a:spLocks noGrp="1" noChangeArrowheads="1"/>
          </p:cNvSpPr>
          <p:nvPr>
            <p:ph type="subTitle" idx="1"/>
          </p:nvPr>
        </p:nvSpPr>
        <p:spPr>
          <a:xfrm>
            <a:off x="1341438" y="2079625"/>
            <a:ext cx="6400800" cy="4370388"/>
          </a:xfrm>
        </p:spPr>
        <p:txBody>
          <a:bodyPr/>
          <a:lstStyle/>
          <a:p>
            <a:pPr algn="l"/>
            <a:r>
              <a:rPr lang="en-US" altLang="zh-TW">
                <a:ea typeface="新細明體" pitchFamily="18" charset="-120"/>
              </a:rPr>
              <a:t>3.1 Introduction</a:t>
            </a:r>
          </a:p>
          <a:p>
            <a:pPr algn="l"/>
            <a:r>
              <a:rPr lang="en-US" altLang="zh-TW">
                <a:ea typeface="新細明體" pitchFamily="18" charset="-120"/>
              </a:rPr>
              <a:t>3.2 Use Case Modeling</a:t>
            </a:r>
          </a:p>
          <a:p>
            <a:pPr algn="l"/>
            <a:r>
              <a:rPr lang="en-US" altLang="zh-TW">
                <a:ea typeface="新細明體" pitchFamily="18" charset="-120"/>
              </a:rPr>
              <a:t>3.3 Structure Modeling</a:t>
            </a:r>
          </a:p>
          <a:p>
            <a:pPr algn="l"/>
            <a:r>
              <a:rPr lang="en-US" altLang="zh-TW">
                <a:ea typeface="新細明體" pitchFamily="18" charset="-120"/>
              </a:rPr>
              <a:t>3.4 Behavior Modeling</a:t>
            </a:r>
          </a:p>
          <a:p>
            <a:pPr algn="l"/>
            <a:r>
              <a:rPr lang="en-US" altLang="zh-TW">
                <a:ea typeface="新細明體" pitchFamily="18" charset="-120"/>
              </a:rPr>
              <a:t>3.5 Implementation Modeling</a:t>
            </a:r>
          </a:p>
          <a:p>
            <a:pPr algn="l"/>
            <a:r>
              <a:rPr lang="en-US" altLang="zh-TW">
                <a:ea typeface="新細明體" pitchFamily="18" charset="-120"/>
              </a:rPr>
              <a:t>3.6 Extensibility Mechanisms</a:t>
            </a:r>
          </a:p>
          <a:p>
            <a:pPr algn="l"/>
            <a:r>
              <a:rPr lang="en-US" altLang="zh-TW">
                <a:ea typeface="新細明體" pitchFamily="18" charset="-120"/>
              </a:rPr>
              <a:t>3.7 CRC Cards</a:t>
            </a:r>
          </a:p>
          <a:p>
            <a:pPr algn="l"/>
            <a:r>
              <a:rPr lang="en-US" altLang="zh-TW">
                <a:ea typeface="新細明體" pitchFamily="18" charset="-120"/>
              </a:rPr>
              <a:t>3.8 Object Constraint Language (OCL)</a:t>
            </a:r>
          </a:p>
          <a:p>
            <a:pPr algn="l"/>
            <a:r>
              <a:rPr lang="en-US" altLang="zh-TW">
                <a:ea typeface="新細明體" pitchFamily="18" charset="-120"/>
              </a:rPr>
              <a:t>Exercises</a:t>
            </a:r>
            <a:endParaRPr lang="zh-TW" altLang="en-US">
              <a:ea typeface="新細明體" pitchFamily="18" charset="-12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83138" name="Rectangle 2"/>
          <p:cNvSpPr>
            <a:spLocks noGrp="1" noChangeArrowheads="1"/>
          </p:cNvSpPr>
          <p:nvPr>
            <p:ph type="title"/>
          </p:nvPr>
        </p:nvSpPr>
        <p:spPr/>
        <p:txBody>
          <a:bodyPr/>
          <a:lstStyle/>
          <a:p>
            <a:r>
              <a:rPr lang="en-US" altLang="zh-TW">
                <a:ea typeface="新細明體" pitchFamily="18" charset="-120"/>
              </a:rPr>
              <a:t>3.4 Behavior Modeling</a:t>
            </a:r>
            <a:endParaRPr lang="zh-TW" altLang="en-US">
              <a:ea typeface="新細明體" pitchFamily="18" charset="-120"/>
            </a:endParaRPr>
          </a:p>
        </p:txBody>
      </p:sp>
      <p:sp>
        <p:nvSpPr>
          <p:cNvPr id="1883139" name="Rectangle 3"/>
          <p:cNvSpPr>
            <a:spLocks noGrp="1" noChangeArrowheads="1"/>
          </p:cNvSpPr>
          <p:nvPr>
            <p:ph type="body" idx="1"/>
          </p:nvPr>
        </p:nvSpPr>
        <p:spPr>
          <a:xfrm>
            <a:off x="585788" y="1962150"/>
            <a:ext cx="8101012" cy="2395538"/>
          </a:xfrm>
        </p:spPr>
        <p:txBody>
          <a:bodyPr/>
          <a:lstStyle/>
          <a:p>
            <a:pPr>
              <a:buFont typeface="Monotype Sorts" pitchFamily="2" charset="2"/>
              <a:buNone/>
            </a:pPr>
            <a:r>
              <a:rPr lang="en-US" altLang="zh-TW">
                <a:ea typeface="新細明體" pitchFamily="18" charset="-120"/>
              </a:rPr>
              <a:t>3.4.1 An Introduction to Behavior Modeling</a:t>
            </a:r>
          </a:p>
          <a:p>
            <a:pPr>
              <a:buFont typeface="Monotype Sorts" pitchFamily="2" charset="2"/>
              <a:buNone/>
            </a:pPr>
            <a:r>
              <a:rPr lang="en-US" altLang="zh-TW">
                <a:ea typeface="新細明體" pitchFamily="18" charset="-120"/>
              </a:rPr>
              <a:t>3.4.2 Sequence Diagrams	</a:t>
            </a:r>
          </a:p>
          <a:p>
            <a:pPr>
              <a:buFont typeface="Monotype Sorts" pitchFamily="2" charset="2"/>
              <a:buNone/>
            </a:pPr>
            <a:r>
              <a:rPr lang="en-US" altLang="zh-TW">
                <a:ea typeface="新細明體" pitchFamily="18" charset="-120"/>
              </a:rPr>
              <a:t>3.4.3 Collaboration Diagrams</a:t>
            </a:r>
          </a:p>
          <a:p>
            <a:pPr>
              <a:buFont typeface="Monotype Sorts" pitchFamily="2" charset="2"/>
              <a:buNone/>
            </a:pPr>
            <a:r>
              <a:rPr lang="en-US" altLang="zh-TW">
                <a:ea typeface="新細明體" pitchFamily="18" charset="-120"/>
              </a:rPr>
              <a:t>3.4.4 Statechart Diagrams</a:t>
            </a:r>
          </a:p>
          <a:p>
            <a:pPr>
              <a:buFont typeface="Monotype Sorts" pitchFamily="2" charset="2"/>
              <a:buNone/>
            </a:pPr>
            <a:r>
              <a:rPr lang="en-US" altLang="zh-TW">
                <a:ea typeface="新細明體" pitchFamily="18" charset="-120"/>
              </a:rPr>
              <a:t>3.4.5 Activity Diagrams</a:t>
            </a:r>
            <a:endParaRPr lang="zh-TW" altLang="en-US">
              <a:ea typeface="新細明體" pitchFamily="18" charset="-120"/>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1746" name="Rectangle 2"/>
          <p:cNvSpPr>
            <a:spLocks noGrp="1" noChangeArrowheads="1"/>
          </p:cNvSpPr>
          <p:nvPr>
            <p:ph type="title"/>
          </p:nvPr>
        </p:nvSpPr>
        <p:spPr/>
        <p:txBody>
          <a:bodyPr/>
          <a:lstStyle/>
          <a:p>
            <a:r>
              <a:rPr lang="en-US" altLang="zh-TW">
                <a:ea typeface="新細明體" pitchFamily="18" charset="-120"/>
              </a:rPr>
              <a:t>3.4.1 An Introduction to Behavior Modeling</a:t>
            </a:r>
          </a:p>
        </p:txBody>
      </p:sp>
      <p:sp>
        <p:nvSpPr>
          <p:cNvPr id="671747" name="Rectangle 3"/>
          <p:cNvSpPr>
            <a:spLocks noGrp="1" noChangeArrowheads="1"/>
          </p:cNvSpPr>
          <p:nvPr>
            <p:ph type="body" idx="1"/>
          </p:nvPr>
        </p:nvSpPr>
        <p:spPr>
          <a:xfrm>
            <a:off x="585788" y="1962150"/>
            <a:ext cx="8101012" cy="4314825"/>
          </a:xfrm>
        </p:spPr>
        <p:txBody>
          <a:bodyPr/>
          <a:lstStyle/>
          <a:p>
            <a:r>
              <a:rPr lang="en-US" altLang="zh-TW">
                <a:ea typeface="新細明體" pitchFamily="18" charset="-120"/>
              </a:rPr>
              <a:t>All systems have a </a:t>
            </a:r>
            <a:r>
              <a:rPr lang="en-US" altLang="zh-TW" i="1">
                <a:ea typeface="新細明體" pitchFamily="18" charset="-120"/>
              </a:rPr>
              <a:t>static structure</a:t>
            </a:r>
            <a:r>
              <a:rPr lang="en-US" altLang="zh-TW">
                <a:ea typeface="新細明體" pitchFamily="18" charset="-120"/>
              </a:rPr>
              <a:t> (documented by class diagrams) and </a:t>
            </a:r>
            <a:r>
              <a:rPr lang="en-US" altLang="zh-TW" i="1">
                <a:ea typeface="新細明體" pitchFamily="18" charset="-120"/>
              </a:rPr>
              <a:t>dynamic behavior</a:t>
            </a:r>
            <a:r>
              <a:rPr lang="en-US" altLang="zh-TW">
                <a:ea typeface="新細明體" pitchFamily="18" charset="-120"/>
              </a:rPr>
              <a:t> (documented by dynamic diagrams).</a:t>
            </a:r>
          </a:p>
          <a:p>
            <a:r>
              <a:rPr lang="en-US" altLang="zh-TW">
                <a:ea typeface="新細明體" pitchFamily="18" charset="-120"/>
              </a:rPr>
              <a:t>Dynamic behavior is described by:</a:t>
            </a:r>
          </a:p>
          <a:p>
            <a:pPr lvl="1"/>
            <a:r>
              <a:rPr lang="en-US" altLang="zh-TW">
                <a:ea typeface="新細明體" pitchFamily="18" charset="-120"/>
              </a:rPr>
              <a:t>Sequence Diagrams: describe how objects interact and communicate with each other, focusing on time sequence;</a:t>
            </a:r>
          </a:p>
          <a:p>
            <a:pPr lvl="1"/>
            <a:r>
              <a:rPr lang="en-US" altLang="zh-TW">
                <a:ea typeface="新細明體" pitchFamily="18" charset="-120"/>
              </a:rPr>
              <a:t>Collaboration Diagrams: describe how objects interact, focusing on space;</a:t>
            </a:r>
          </a:p>
          <a:p>
            <a:pPr lvl="1"/>
            <a:r>
              <a:rPr lang="en-US" altLang="zh-TW">
                <a:ea typeface="新細明體" pitchFamily="18" charset="-120"/>
              </a:rPr>
              <a:t>Statechart Diagrams: describe which states an object can have during its life cycle, and the behavior in those states; and</a:t>
            </a:r>
          </a:p>
          <a:p>
            <a:pPr lvl="1"/>
            <a:r>
              <a:rPr lang="en-US" altLang="zh-TW">
                <a:ea typeface="新細明體" pitchFamily="18" charset="-120"/>
              </a:rPr>
              <a:t>Activity Diagrams: show objects that perform work in terms of activities.</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7650" name="Rectangle 2"/>
          <p:cNvSpPr>
            <a:spLocks noGrp="1" noChangeArrowheads="1"/>
          </p:cNvSpPr>
          <p:nvPr>
            <p:ph type="title"/>
          </p:nvPr>
        </p:nvSpPr>
        <p:spPr/>
        <p:txBody>
          <a:bodyPr/>
          <a:lstStyle/>
          <a:p>
            <a:r>
              <a:rPr lang="en-US" altLang="zh-TW">
                <a:ea typeface="新細明體" pitchFamily="18" charset="-120"/>
              </a:rPr>
              <a:t>Introduction to Behavior Modeling (cont’d)</a:t>
            </a:r>
          </a:p>
        </p:txBody>
      </p:sp>
      <p:sp>
        <p:nvSpPr>
          <p:cNvPr id="667651" name="Rectangle 3"/>
          <p:cNvSpPr>
            <a:spLocks noGrp="1" noChangeArrowheads="1"/>
          </p:cNvSpPr>
          <p:nvPr>
            <p:ph type="body" idx="1"/>
          </p:nvPr>
        </p:nvSpPr>
        <p:spPr>
          <a:xfrm>
            <a:off x="585788" y="1962150"/>
            <a:ext cx="8101012" cy="4368800"/>
          </a:xfrm>
        </p:spPr>
        <p:txBody>
          <a:bodyPr/>
          <a:lstStyle/>
          <a:p>
            <a:r>
              <a:rPr lang="en-US" altLang="zh-TW">
                <a:ea typeface="新細明體" pitchFamily="18" charset="-120"/>
              </a:rPr>
              <a:t>An </a:t>
            </a:r>
            <a:r>
              <a:rPr lang="en-US" altLang="zh-TW" b="1">
                <a:ea typeface="新細明體" pitchFamily="18" charset="-120"/>
              </a:rPr>
              <a:t>interaction</a:t>
            </a:r>
            <a:r>
              <a:rPr lang="en-US" altLang="zh-TW">
                <a:ea typeface="新細明體" pitchFamily="18" charset="-120"/>
              </a:rPr>
              <a:t> between two objects is performed as a message sent from one object to another with the following message broadcast types:</a:t>
            </a:r>
          </a:p>
          <a:p>
            <a:pPr lvl="1"/>
            <a:r>
              <a:rPr lang="en-US" altLang="zh-TW">
                <a:ea typeface="新細明體" pitchFamily="18" charset="-120"/>
              </a:rPr>
              <a:t>Simple: a single flow of execution, in which only a single object is active at a time. The transfer of control is performed from one object to another without describing any details about the communication.</a:t>
            </a:r>
          </a:p>
          <a:p>
            <a:pPr lvl="1"/>
            <a:endParaRPr lang="en-US" altLang="zh-TW">
              <a:ea typeface="新細明體" pitchFamily="18" charset="-120"/>
            </a:endParaRPr>
          </a:p>
          <a:p>
            <a:pPr lvl="1"/>
            <a:endParaRPr lang="en-US" altLang="zh-TW">
              <a:ea typeface="新細明體" pitchFamily="18" charset="-120"/>
            </a:endParaRPr>
          </a:p>
          <a:p>
            <a:pPr lvl="1"/>
            <a:endParaRPr lang="en-US" altLang="zh-TW" b="1">
              <a:ea typeface="新細明體" pitchFamily="18" charset="-120"/>
            </a:endParaRPr>
          </a:p>
          <a:p>
            <a:pPr lvl="1"/>
            <a:r>
              <a:rPr lang="en-US" altLang="zh-TW">
                <a:ea typeface="新細明體" pitchFamily="18" charset="-120"/>
              </a:rPr>
              <a:t>Synchronous: once the message is sent, the sender is blocked until the receiver accepts the message.</a:t>
            </a:r>
          </a:p>
          <a:p>
            <a:pPr lvl="1"/>
            <a:endParaRPr lang="en-US" altLang="zh-TW">
              <a:ea typeface="新細明體" pitchFamily="18" charset="-120"/>
            </a:endParaRPr>
          </a:p>
        </p:txBody>
      </p:sp>
      <p:pic>
        <p:nvPicPr>
          <p:cNvPr id="667654" name="Picture 6" descr="message-synchronou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349750" y="5591175"/>
            <a:ext cx="3197225" cy="784225"/>
          </a:xfrm>
          <a:prstGeom prst="rect">
            <a:avLst/>
          </a:prstGeom>
          <a:noFill/>
          <a:extLst>
            <a:ext uri="{909E8E84-426E-40DD-AFC4-6F175D3DCCD1}">
              <a14:hiddenFill xmlns:a14="http://schemas.microsoft.com/office/drawing/2010/main">
                <a:solidFill>
                  <a:srgbClr val="FFFFFF"/>
                </a:solidFill>
              </a14:hiddenFill>
            </a:ext>
          </a:extLst>
        </p:spPr>
      </p:pic>
      <p:pic>
        <p:nvPicPr>
          <p:cNvPr id="667655" name="Picture 7" descr="message-simple"/>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971800" y="4052888"/>
            <a:ext cx="3138488" cy="1049337"/>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8674" name="Rectangle 2"/>
          <p:cNvSpPr>
            <a:spLocks noGrp="1" noChangeArrowheads="1"/>
          </p:cNvSpPr>
          <p:nvPr>
            <p:ph type="title"/>
          </p:nvPr>
        </p:nvSpPr>
        <p:spPr/>
        <p:txBody>
          <a:bodyPr/>
          <a:lstStyle/>
          <a:p>
            <a:r>
              <a:rPr lang="en-US" altLang="zh-TW">
                <a:ea typeface="新細明體" pitchFamily="18" charset="-120"/>
              </a:rPr>
              <a:t>Introduction to Behavior Modeling (cont’d)</a:t>
            </a:r>
            <a:endParaRPr lang="zh-TW" altLang="en-US">
              <a:ea typeface="新細明體" pitchFamily="18" charset="-120"/>
            </a:endParaRPr>
          </a:p>
        </p:txBody>
      </p:sp>
      <p:sp>
        <p:nvSpPr>
          <p:cNvPr id="668675" name="Rectangle 3"/>
          <p:cNvSpPr>
            <a:spLocks noGrp="1" noChangeArrowheads="1"/>
          </p:cNvSpPr>
          <p:nvPr>
            <p:ph type="body" sz="half" idx="1"/>
          </p:nvPr>
        </p:nvSpPr>
        <p:spPr>
          <a:xfrm>
            <a:off x="585788" y="1962150"/>
            <a:ext cx="3973512" cy="4346575"/>
          </a:xfrm>
        </p:spPr>
        <p:txBody>
          <a:bodyPr/>
          <a:lstStyle/>
          <a:p>
            <a:pPr lvl="1"/>
            <a:r>
              <a:rPr lang="en-US" altLang="zh-TW" sz="2000">
                <a:ea typeface="新細明體" pitchFamily="18" charset="-120"/>
              </a:rPr>
              <a:t>Asynchronous: the sender sends the message without knowing when or even if the receiver will process the message.</a:t>
            </a:r>
          </a:p>
          <a:p>
            <a:pPr lvl="1"/>
            <a:endParaRPr lang="en-US" altLang="zh-TW" sz="2000">
              <a:ea typeface="新細明體" pitchFamily="18" charset="-120"/>
            </a:endParaRPr>
          </a:p>
          <a:p>
            <a:pPr lvl="1"/>
            <a:endParaRPr lang="en-US" altLang="zh-TW" sz="2000">
              <a:ea typeface="新細明體" pitchFamily="18" charset="-120"/>
            </a:endParaRPr>
          </a:p>
          <a:p>
            <a:pPr lvl="1"/>
            <a:r>
              <a:rPr lang="en-US" altLang="zh-TW" sz="2000">
                <a:ea typeface="新細明體" pitchFamily="18" charset="-120"/>
              </a:rPr>
              <a:t>Time out: a timed message blocks the sender for a given period of time while waiting for acknowledgement by the receiver. The sender is freed up if the acknowledgement does not occur.</a:t>
            </a:r>
          </a:p>
        </p:txBody>
      </p:sp>
      <p:sp>
        <p:nvSpPr>
          <p:cNvPr id="668678" name="Rectangle 6"/>
          <p:cNvSpPr>
            <a:spLocks noGrp="1" noChangeArrowheads="1"/>
          </p:cNvSpPr>
          <p:nvPr>
            <p:ph type="body" sz="half" idx="2"/>
          </p:nvPr>
        </p:nvSpPr>
        <p:spPr>
          <a:xfrm>
            <a:off x="4711700" y="1962150"/>
            <a:ext cx="3975100" cy="2173288"/>
          </a:xfrm>
        </p:spPr>
        <p:txBody>
          <a:bodyPr/>
          <a:lstStyle/>
          <a:p>
            <a:pPr lvl="1"/>
            <a:r>
              <a:rPr lang="en-US" altLang="zh-TW" sz="2000">
                <a:ea typeface="新細明體" pitchFamily="18" charset="-120"/>
              </a:rPr>
              <a:t>Balking (rendezvous): in case of balking message, the receiver agrees to wait, whereas in case of synchronous message, the sender agrees to wait.</a:t>
            </a:r>
          </a:p>
          <a:p>
            <a:endParaRPr lang="zh-TW" altLang="en-US" sz="2100">
              <a:ea typeface="新細明體" pitchFamily="18" charset="-120"/>
            </a:endParaRPr>
          </a:p>
        </p:txBody>
      </p:sp>
      <p:pic>
        <p:nvPicPr>
          <p:cNvPr id="668676" name="Picture 4" descr="message-asynchronou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16063" y="3455988"/>
            <a:ext cx="3030537" cy="763587"/>
          </a:xfrm>
          <a:prstGeom prst="rect">
            <a:avLst/>
          </a:prstGeom>
          <a:noFill/>
          <a:extLst>
            <a:ext uri="{909E8E84-426E-40DD-AFC4-6F175D3DCCD1}">
              <a14:hiddenFill xmlns:a14="http://schemas.microsoft.com/office/drawing/2010/main">
                <a:solidFill>
                  <a:srgbClr val="FFFFFF"/>
                </a:solidFill>
              </a14:hiddenFill>
            </a:ext>
          </a:extLst>
        </p:spPr>
      </p:pic>
      <p:pic>
        <p:nvPicPr>
          <p:cNvPr id="668677" name="Picture 5" descr="message-timeout"/>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298950" y="5500688"/>
            <a:ext cx="2887663" cy="749300"/>
          </a:xfrm>
          <a:prstGeom prst="rect">
            <a:avLst/>
          </a:prstGeom>
          <a:noFill/>
          <a:extLst>
            <a:ext uri="{909E8E84-426E-40DD-AFC4-6F175D3DCCD1}">
              <a14:hiddenFill xmlns:a14="http://schemas.microsoft.com/office/drawing/2010/main">
                <a:solidFill>
                  <a:srgbClr val="FFFFFF"/>
                </a:solidFill>
              </a14:hiddenFill>
            </a:ext>
          </a:extLst>
        </p:spPr>
      </p:pic>
      <p:pic>
        <p:nvPicPr>
          <p:cNvPr id="668679" name="Picture 7" descr="message-balkin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472113" y="3781425"/>
            <a:ext cx="2755900" cy="68580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3010" name="Rectangle 2"/>
          <p:cNvSpPr>
            <a:spLocks noGrp="1" noChangeArrowheads="1"/>
          </p:cNvSpPr>
          <p:nvPr>
            <p:ph type="title"/>
          </p:nvPr>
        </p:nvSpPr>
        <p:spPr/>
        <p:txBody>
          <a:bodyPr/>
          <a:lstStyle/>
          <a:p>
            <a:r>
              <a:rPr lang="en-US" altLang="zh-TW">
                <a:ea typeface="新細明體" pitchFamily="18" charset="-120"/>
              </a:rPr>
              <a:t>Introduction to Behavior Modeling (cont’d)</a:t>
            </a:r>
            <a:endParaRPr lang="zh-TW" altLang="en-US">
              <a:ea typeface="新細明體" pitchFamily="18" charset="-120"/>
            </a:endParaRPr>
          </a:p>
        </p:txBody>
      </p:sp>
      <p:sp>
        <p:nvSpPr>
          <p:cNvPr id="683011" name="Rectangle 3"/>
          <p:cNvSpPr>
            <a:spLocks noGrp="1" noChangeArrowheads="1"/>
          </p:cNvSpPr>
          <p:nvPr>
            <p:ph type="body" idx="1"/>
          </p:nvPr>
        </p:nvSpPr>
        <p:spPr>
          <a:xfrm>
            <a:off x="585788" y="1962150"/>
            <a:ext cx="8101012" cy="3548063"/>
          </a:xfrm>
        </p:spPr>
        <p:txBody>
          <a:bodyPr/>
          <a:lstStyle/>
          <a:p>
            <a:r>
              <a:rPr lang="en-US" altLang="zh-TW" b="1">
                <a:ea typeface="新細明體" pitchFamily="18" charset="-120"/>
              </a:rPr>
              <a:t>Interaction Diagrams</a:t>
            </a:r>
            <a:r>
              <a:rPr lang="en-US" altLang="zh-TW">
                <a:ea typeface="新細明體" pitchFamily="18" charset="-120"/>
              </a:rPr>
              <a:t> are used when modeling the dynamic aspects of a system. There are two way to use interaction diagrams [Booch et al. 1999]:</a:t>
            </a:r>
          </a:p>
          <a:p>
            <a:pPr lvl="1"/>
            <a:r>
              <a:rPr lang="en-US" altLang="zh-TW">
                <a:ea typeface="新細明體" pitchFamily="18" charset="-120"/>
              </a:rPr>
              <a:t>To model flows of control by time ordering</a:t>
            </a:r>
          </a:p>
          <a:p>
            <a:pPr lvl="2"/>
            <a:r>
              <a:rPr lang="en-US" altLang="zh-TW">
                <a:ea typeface="新細明體" pitchFamily="18" charset="-120"/>
              </a:rPr>
              <a:t>Sequence diagrams are used</a:t>
            </a:r>
          </a:p>
          <a:p>
            <a:pPr lvl="1"/>
            <a:r>
              <a:rPr lang="en-US" altLang="zh-TW">
                <a:ea typeface="新細明體" pitchFamily="18" charset="-120"/>
              </a:rPr>
              <a:t>To model flows of control by organization</a:t>
            </a:r>
          </a:p>
          <a:p>
            <a:pPr lvl="2"/>
            <a:r>
              <a:rPr lang="en-US" altLang="zh-TW">
                <a:ea typeface="新細明體" pitchFamily="18" charset="-120"/>
              </a:rPr>
              <a:t>Collaboration diagrams are used.</a:t>
            </a:r>
          </a:p>
          <a:p>
            <a:r>
              <a:rPr lang="en-US" altLang="zh-TW">
                <a:ea typeface="新細明體" pitchFamily="18" charset="-120"/>
              </a:rPr>
              <a:t>Summary: Interaction diagrams commonly contain</a:t>
            </a:r>
          </a:p>
          <a:p>
            <a:pPr lvl="1"/>
            <a:r>
              <a:rPr lang="en-US" altLang="zh-TW">
                <a:ea typeface="新細明體" pitchFamily="18" charset="-120"/>
              </a:rPr>
              <a:t>Objects, Links, Messages</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0722" name="Rectangle 2"/>
          <p:cNvSpPr>
            <a:spLocks noGrp="1" noChangeArrowheads="1"/>
          </p:cNvSpPr>
          <p:nvPr>
            <p:ph type="title"/>
          </p:nvPr>
        </p:nvSpPr>
        <p:spPr>
          <a:xfrm>
            <a:off x="620713" y="733425"/>
            <a:ext cx="8066087" cy="482600"/>
          </a:xfrm>
        </p:spPr>
        <p:txBody>
          <a:bodyPr/>
          <a:lstStyle/>
          <a:p>
            <a:r>
              <a:rPr lang="en-US" altLang="zh-TW">
                <a:ea typeface="新細明體" pitchFamily="18" charset="-120"/>
              </a:rPr>
              <a:t>3.4.2 Sequence Diagrams</a:t>
            </a:r>
          </a:p>
        </p:txBody>
      </p:sp>
      <p:sp>
        <p:nvSpPr>
          <p:cNvPr id="670723" name="Rectangle 3"/>
          <p:cNvSpPr>
            <a:spLocks noGrp="1" noChangeArrowheads="1"/>
          </p:cNvSpPr>
          <p:nvPr>
            <p:ph type="body" idx="1"/>
          </p:nvPr>
        </p:nvSpPr>
        <p:spPr>
          <a:xfrm>
            <a:off x="623888" y="1543050"/>
            <a:ext cx="8101012" cy="4610100"/>
          </a:xfrm>
        </p:spPr>
        <p:txBody>
          <a:bodyPr/>
          <a:lstStyle/>
          <a:p>
            <a:r>
              <a:rPr lang="en-US" altLang="zh-TW">
                <a:ea typeface="新細明體" pitchFamily="18" charset="-120"/>
              </a:rPr>
              <a:t>A</a:t>
            </a:r>
            <a:r>
              <a:rPr lang="en-US" altLang="zh-TW" b="1">
                <a:ea typeface="新細明體" pitchFamily="18" charset="-120"/>
              </a:rPr>
              <a:t> Sequence Diagram</a:t>
            </a:r>
            <a:r>
              <a:rPr lang="en-US" altLang="zh-TW">
                <a:ea typeface="新細明體" pitchFamily="18" charset="-120"/>
              </a:rPr>
              <a:t> shows the chronological order of objects interactions.</a:t>
            </a:r>
          </a:p>
          <a:p>
            <a:pPr lvl="1"/>
            <a:r>
              <a:rPr lang="en-US" altLang="zh-TW">
                <a:ea typeface="新細明體" pitchFamily="18" charset="-120"/>
              </a:rPr>
              <a:t>The objects (not classes) and the messages that pass between them when an interaction occur.</a:t>
            </a:r>
          </a:p>
          <a:p>
            <a:pPr lvl="2"/>
            <a:r>
              <a:rPr lang="en-US" altLang="zh-TW">
                <a:ea typeface="新細明體" pitchFamily="18" charset="-120"/>
              </a:rPr>
              <a:t>Messages show one object interacting with another.</a:t>
            </a:r>
          </a:p>
          <a:p>
            <a:pPr lvl="1"/>
            <a:r>
              <a:rPr lang="en-US" altLang="zh-TW">
                <a:ea typeface="新細明體" pitchFamily="18" charset="-120"/>
              </a:rPr>
              <a:t>Two specific features of a sequence diagram:</a:t>
            </a:r>
          </a:p>
          <a:p>
            <a:pPr lvl="2"/>
            <a:r>
              <a:rPr lang="en-US" altLang="zh-TW">
                <a:ea typeface="新細明體" pitchFamily="18" charset="-120"/>
              </a:rPr>
              <a:t>Object lifeline: represents the existence of an object over a period of time, that is, objects may be created or destroyed during the interaction.</a:t>
            </a:r>
          </a:p>
          <a:p>
            <a:pPr lvl="2"/>
            <a:r>
              <a:rPr lang="en-US" altLang="zh-TW">
                <a:ea typeface="新細明體" pitchFamily="18" charset="-120"/>
              </a:rPr>
              <a:t>Focus of control: shows which object is currently active, that is, the activations of the objects.</a:t>
            </a:r>
          </a:p>
          <a:p>
            <a:pPr lvl="1"/>
            <a:r>
              <a:rPr lang="en-US" altLang="zh-TW">
                <a:ea typeface="新細明體" pitchFamily="18" charset="-120"/>
              </a:rPr>
              <a:t>Using sequence diagrams</a:t>
            </a:r>
          </a:p>
          <a:p>
            <a:pPr lvl="2"/>
            <a:r>
              <a:rPr lang="en-US" altLang="zh-TW">
                <a:ea typeface="新細明體" pitchFamily="18" charset="-120"/>
              </a:rPr>
              <a:t>To map functionality stipulated by use cases into classes</a:t>
            </a:r>
          </a:p>
          <a:p>
            <a:pPr lvl="2"/>
            <a:r>
              <a:rPr lang="en-US" altLang="zh-TW">
                <a:ea typeface="新細明體" pitchFamily="18" charset="-120"/>
              </a:rPr>
              <a:t>To help determine what classes to reuse, enhance</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8914" name="Rectangle 2"/>
          <p:cNvSpPr>
            <a:spLocks noGrp="1" noChangeArrowheads="1"/>
          </p:cNvSpPr>
          <p:nvPr>
            <p:ph type="title"/>
          </p:nvPr>
        </p:nvSpPr>
        <p:spPr/>
        <p:txBody>
          <a:bodyPr/>
          <a:lstStyle/>
          <a:p>
            <a:r>
              <a:rPr lang="en-US" altLang="zh-TW">
                <a:ea typeface="新細明體" pitchFamily="18" charset="-120"/>
              </a:rPr>
              <a:t>Sequence Diagrams (cont’d)</a:t>
            </a:r>
            <a:endParaRPr lang="zh-TW" altLang="en-US">
              <a:ea typeface="新細明體" pitchFamily="18" charset="-120"/>
            </a:endParaRPr>
          </a:p>
        </p:txBody>
      </p:sp>
      <p:sp>
        <p:nvSpPr>
          <p:cNvPr id="678915" name="Rectangle 3"/>
          <p:cNvSpPr>
            <a:spLocks noGrp="1" noChangeArrowheads="1"/>
          </p:cNvSpPr>
          <p:nvPr>
            <p:ph type="body" idx="1"/>
          </p:nvPr>
        </p:nvSpPr>
        <p:spPr>
          <a:xfrm>
            <a:off x="555625" y="1803400"/>
            <a:ext cx="8101013" cy="420688"/>
          </a:xfrm>
        </p:spPr>
        <p:txBody>
          <a:bodyPr/>
          <a:lstStyle/>
          <a:p>
            <a:r>
              <a:rPr lang="en-US" altLang="zh-TW">
                <a:ea typeface="新細明體" pitchFamily="18" charset="-120"/>
              </a:rPr>
              <a:t>Notations to create a sequence diagram.</a:t>
            </a:r>
            <a:endParaRPr lang="zh-TW" altLang="en-US">
              <a:ea typeface="新細明體" pitchFamily="18" charset="-120"/>
            </a:endParaRPr>
          </a:p>
        </p:txBody>
      </p:sp>
      <p:sp>
        <p:nvSpPr>
          <p:cNvPr id="678926" name="Text Box 14"/>
          <p:cNvSpPr txBox="1">
            <a:spLocks noChangeArrowheads="1"/>
          </p:cNvSpPr>
          <p:nvPr/>
        </p:nvSpPr>
        <p:spPr bwMode="auto">
          <a:xfrm rot="16200000">
            <a:off x="-19844" y="4152107"/>
            <a:ext cx="1411287" cy="336550"/>
          </a:xfrm>
          <a:prstGeom prst="rect">
            <a:avLst/>
          </a:prstGeom>
          <a:noFill/>
          <a:ln>
            <a:noFill/>
          </a:ln>
          <a:effectLst/>
          <a:extLst>
            <a:ext uri="{909E8E84-426E-40DD-AFC4-6F175D3DCCD1}">
              <a14:hiddenFill xmlns:a14="http://schemas.microsoft.com/office/drawing/2010/main">
                <a:gradFill rotWithShape="0">
                  <a:gsLst>
                    <a:gs pos="0">
                      <a:schemeClr val="hlink">
                        <a:gamma/>
                        <a:shade val="46275"/>
                        <a:invGamma/>
                      </a:schemeClr>
                    </a:gs>
                    <a:gs pos="100000">
                      <a:schemeClr val="hlink"/>
                    </a:gs>
                  </a:gsLst>
                  <a:lin ang="18900000" scaled="1"/>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zh-TW" sz="1600">
                <a:ea typeface="新細明體" pitchFamily="18" charset="-120"/>
              </a:rPr>
              <a:t>Time sequence</a:t>
            </a:r>
          </a:p>
        </p:txBody>
      </p:sp>
      <p:pic>
        <p:nvPicPr>
          <p:cNvPr id="678927" name="Picture 15" descr="min seq notation"/>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28713" y="2401888"/>
            <a:ext cx="7826375" cy="3702050"/>
          </a:xfrm>
          <a:prstGeom prst="rect">
            <a:avLst/>
          </a:prstGeom>
          <a:noFill/>
          <a:extLst>
            <a:ext uri="{909E8E84-426E-40DD-AFC4-6F175D3DCCD1}">
              <a14:hiddenFill xmlns:a14="http://schemas.microsoft.com/office/drawing/2010/main">
                <a:solidFill>
                  <a:srgbClr val="FFFFFF"/>
                </a:solidFill>
              </a14:hiddenFill>
            </a:ext>
          </a:extLst>
        </p:spPr>
      </p:pic>
      <p:sp>
        <p:nvSpPr>
          <p:cNvPr id="678928" name="Line 16"/>
          <p:cNvSpPr>
            <a:spLocks noChangeShapeType="1"/>
          </p:cNvSpPr>
          <p:nvPr/>
        </p:nvSpPr>
        <p:spPr bwMode="auto">
          <a:xfrm>
            <a:off x="3236913" y="5122863"/>
            <a:ext cx="754062" cy="0"/>
          </a:xfrm>
          <a:prstGeom prst="line">
            <a:avLst/>
          </a:prstGeom>
          <a:noFill/>
          <a:ln w="9525">
            <a:solidFill>
              <a:schemeClr val="tx1"/>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TW" altLang="en-US"/>
          </a:p>
        </p:txBody>
      </p:sp>
      <p:sp>
        <p:nvSpPr>
          <p:cNvPr id="678929" name="Line 17"/>
          <p:cNvSpPr>
            <a:spLocks noChangeShapeType="1"/>
          </p:cNvSpPr>
          <p:nvPr/>
        </p:nvSpPr>
        <p:spPr bwMode="auto">
          <a:xfrm flipV="1">
            <a:off x="3178175" y="5413375"/>
            <a:ext cx="349250" cy="217488"/>
          </a:xfrm>
          <a:prstGeom prst="line">
            <a:avLst/>
          </a:prstGeom>
          <a:noFill/>
          <a:ln w="9525">
            <a:solidFill>
              <a:schemeClr val="tx1"/>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TW" altLang="en-US"/>
          </a:p>
        </p:txBody>
      </p:sp>
      <p:sp>
        <p:nvSpPr>
          <p:cNvPr id="678930" name="Line 18"/>
          <p:cNvSpPr>
            <a:spLocks noChangeShapeType="1"/>
          </p:cNvSpPr>
          <p:nvPr/>
        </p:nvSpPr>
        <p:spPr bwMode="auto">
          <a:xfrm flipH="1">
            <a:off x="6894513" y="3759200"/>
            <a:ext cx="406400" cy="203200"/>
          </a:xfrm>
          <a:prstGeom prst="line">
            <a:avLst/>
          </a:prstGeom>
          <a:noFill/>
          <a:ln w="9525">
            <a:solidFill>
              <a:schemeClr val="tx1"/>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TW" altLang="en-US"/>
          </a:p>
        </p:txBody>
      </p:sp>
      <p:sp>
        <p:nvSpPr>
          <p:cNvPr id="678931" name="Line 19"/>
          <p:cNvSpPr>
            <a:spLocks noChangeShapeType="1"/>
          </p:cNvSpPr>
          <p:nvPr/>
        </p:nvSpPr>
        <p:spPr bwMode="auto">
          <a:xfrm flipH="1" flipV="1">
            <a:off x="5630863" y="2859088"/>
            <a:ext cx="1611312" cy="377825"/>
          </a:xfrm>
          <a:prstGeom prst="line">
            <a:avLst/>
          </a:prstGeom>
          <a:noFill/>
          <a:ln w="9525">
            <a:solidFill>
              <a:schemeClr val="tx1"/>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TW" altLang="en-US"/>
          </a:p>
        </p:txBody>
      </p:sp>
      <p:sp>
        <p:nvSpPr>
          <p:cNvPr id="678932" name="Line 20"/>
          <p:cNvSpPr>
            <a:spLocks noChangeShapeType="1"/>
          </p:cNvSpPr>
          <p:nvPr/>
        </p:nvSpPr>
        <p:spPr bwMode="auto">
          <a:xfrm>
            <a:off x="5224463" y="5703888"/>
            <a:ext cx="261937" cy="17462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TW" altLang="en-US"/>
          </a:p>
        </p:txBody>
      </p:sp>
      <p:sp>
        <p:nvSpPr>
          <p:cNvPr id="678933" name="Line 21"/>
          <p:cNvSpPr>
            <a:spLocks noChangeShapeType="1"/>
          </p:cNvSpPr>
          <p:nvPr/>
        </p:nvSpPr>
        <p:spPr bwMode="auto">
          <a:xfrm flipH="1">
            <a:off x="5224463" y="5675313"/>
            <a:ext cx="247650" cy="217487"/>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TW" altLang="en-US"/>
          </a:p>
        </p:txBody>
      </p:sp>
      <p:sp>
        <p:nvSpPr>
          <p:cNvPr id="678934" name="Line 22"/>
          <p:cNvSpPr>
            <a:spLocks noChangeShapeType="1"/>
          </p:cNvSpPr>
          <p:nvPr/>
        </p:nvSpPr>
        <p:spPr bwMode="auto">
          <a:xfrm>
            <a:off x="5559425" y="5819775"/>
            <a:ext cx="1770063" cy="115888"/>
          </a:xfrm>
          <a:prstGeom prst="line">
            <a:avLst/>
          </a:prstGeom>
          <a:noFill/>
          <a:ln w="9525">
            <a:solidFill>
              <a:schemeClr val="tx1"/>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TW" altLang="en-US"/>
          </a:p>
        </p:txBody>
      </p:sp>
      <p:sp>
        <p:nvSpPr>
          <p:cNvPr id="678935" name="Line 23"/>
          <p:cNvSpPr>
            <a:spLocks noChangeShapeType="1"/>
          </p:cNvSpPr>
          <p:nvPr/>
        </p:nvSpPr>
        <p:spPr bwMode="auto">
          <a:xfrm flipH="1">
            <a:off x="1001713" y="2974975"/>
            <a:ext cx="14287" cy="2830513"/>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TW" altLang="en-US"/>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7890" name="Rectangle 2"/>
          <p:cNvSpPr>
            <a:spLocks noGrp="1" noChangeArrowheads="1"/>
          </p:cNvSpPr>
          <p:nvPr>
            <p:ph type="title"/>
          </p:nvPr>
        </p:nvSpPr>
        <p:spPr/>
        <p:txBody>
          <a:bodyPr/>
          <a:lstStyle/>
          <a:p>
            <a:r>
              <a:rPr lang="en-US" altLang="zh-TW">
                <a:ea typeface="新細明體" pitchFamily="18" charset="-120"/>
              </a:rPr>
              <a:t>Sequence Diagrams (cont’d)</a:t>
            </a:r>
            <a:endParaRPr lang="zh-TW" altLang="en-US">
              <a:ea typeface="新細明體" pitchFamily="18" charset="-120"/>
            </a:endParaRPr>
          </a:p>
        </p:txBody>
      </p:sp>
      <p:sp>
        <p:nvSpPr>
          <p:cNvPr id="677891" name="Rectangle 3"/>
          <p:cNvSpPr>
            <a:spLocks noGrp="1" noChangeArrowheads="1"/>
          </p:cNvSpPr>
          <p:nvPr>
            <p:ph type="body" idx="1"/>
          </p:nvPr>
        </p:nvSpPr>
        <p:spPr>
          <a:xfrm>
            <a:off x="614363" y="1801813"/>
            <a:ext cx="8101012" cy="420687"/>
          </a:xfrm>
        </p:spPr>
        <p:txBody>
          <a:bodyPr/>
          <a:lstStyle/>
          <a:p>
            <a:r>
              <a:rPr lang="en-US" altLang="zh-TW">
                <a:ea typeface="新細明體" pitchFamily="18" charset="-120"/>
              </a:rPr>
              <a:t>Example: A simple sequence diagram of Phone Call. </a:t>
            </a:r>
          </a:p>
        </p:txBody>
      </p:sp>
      <p:pic>
        <p:nvPicPr>
          <p:cNvPr id="677907" name="Picture 19" descr="seq phone"/>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16075" y="2343150"/>
            <a:ext cx="5819775" cy="4029075"/>
          </a:xfrm>
          <a:prstGeom prst="rect">
            <a:avLst/>
          </a:prstGeom>
          <a:noFill/>
          <a:extLst>
            <a:ext uri="{909E8E84-426E-40DD-AFC4-6F175D3DCCD1}">
              <a14:hiddenFill xmlns:a14="http://schemas.microsoft.com/office/drawing/2010/main">
                <a:solidFill>
                  <a:srgbClr val="FFFFFF"/>
                </a:solidFill>
              </a14:hiddenFill>
            </a:ext>
          </a:extLst>
        </p:spPr>
      </p:pic>
      <p:sp>
        <p:nvSpPr>
          <p:cNvPr id="677908" name="Line 20"/>
          <p:cNvSpPr>
            <a:spLocks noChangeShapeType="1"/>
          </p:cNvSpPr>
          <p:nvPr/>
        </p:nvSpPr>
        <p:spPr bwMode="auto">
          <a:xfrm>
            <a:off x="4732338" y="3324225"/>
            <a:ext cx="1335087" cy="231775"/>
          </a:xfrm>
          <a:prstGeom prst="line">
            <a:avLst/>
          </a:prstGeom>
          <a:noFill/>
          <a:ln w="9525">
            <a:solidFill>
              <a:schemeClr val="tx1"/>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TW" altLang="en-US"/>
          </a:p>
        </p:txBody>
      </p:sp>
      <p:sp>
        <p:nvSpPr>
          <p:cNvPr id="677909" name="Line 21"/>
          <p:cNvSpPr>
            <a:spLocks noChangeShapeType="1"/>
          </p:cNvSpPr>
          <p:nvPr/>
        </p:nvSpPr>
        <p:spPr bwMode="auto">
          <a:xfrm flipH="1">
            <a:off x="6589713" y="3700463"/>
            <a:ext cx="158750" cy="1133475"/>
          </a:xfrm>
          <a:prstGeom prst="line">
            <a:avLst/>
          </a:prstGeom>
          <a:noFill/>
          <a:ln w="9525">
            <a:solidFill>
              <a:schemeClr val="tx1"/>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TW" altLang="en-US"/>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1986" name="Rectangle 2"/>
          <p:cNvSpPr>
            <a:spLocks noGrp="1" noChangeArrowheads="1"/>
          </p:cNvSpPr>
          <p:nvPr>
            <p:ph type="title"/>
          </p:nvPr>
        </p:nvSpPr>
        <p:spPr/>
        <p:txBody>
          <a:bodyPr/>
          <a:lstStyle/>
          <a:p>
            <a:r>
              <a:rPr lang="en-US" altLang="zh-TW">
                <a:ea typeface="新細明體" pitchFamily="18" charset="-120"/>
              </a:rPr>
              <a:t>3.4.3 Collaboration Diagrams</a:t>
            </a:r>
          </a:p>
        </p:txBody>
      </p:sp>
      <p:sp>
        <p:nvSpPr>
          <p:cNvPr id="681987" name="Rectangle 3"/>
          <p:cNvSpPr>
            <a:spLocks noGrp="1" noChangeArrowheads="1"/>
          </p:cNvSpPr>
          <p:nvPr>
            <p:ph type="body" idx="1"/>
          </p:nvPr>
        </p:nvSpPr>
        <p:spPr>
          <a:xfrm>
            <a:off x="585788" y="1962150"/>
            <a:ext cx="8101012" cy="3052763"/>
          </a:xfrm>
        </p:spPr>
        <p:txBody>
          <a:bodyPr/>
          <a:lstStyle/>
          <a:p>
            <a:r>
              <a:rPr lang="en-US" altLang="zh-TW">
                <a:ea typeface="新細明體" pitchFamily="18" charset="-120"/>
              </a:rPr>
              <a:t>A</a:t>
            </a:r>
            <a:r>
              <a:rPr lang="en-US" altLang="zh-TW" b="1">
                <a:ea typeface="新細明體" pitchFamily="18" charset="-120"/>
              </a:rPr>
              <a:t> Collaboration Diagram</a:t>
            </a:r>
            <a:r>
              <a:rPr lang="en-US" altLang="zh-TW">
                <a:ea typeface="新細明體" pitchFamily="18" charset="-120"/>
              </a:rPr>
              <a:t> shows a set of interactions between  the objects that participate in the interactions, focusing on the structural organization of the objects that send and receive messages.</a:t>
            </a:r>
          </a:p>
          <a:p>
            <a:pPr lvl="1"/>
            <a:r>
              <a:rPr lang="en-US" altLang="zh-TW">
                <a:ea typeface="新細明體" pitchFamily="18" charset="-120"/>
              </a:rPr>
              <a:t>Collaboration diagrams are used when the software developers are less concerned with the time ordering of interactions and more concerned with the interacting objects themselves.</a:t>
            </a:r>
          </a:p>
          <a:p>
            <a:pPr lvl="1"/>
            <a:r>
              <a:rPr lang="en-US" altLang="zh-TW">
                <a:ea typeface="新細明體" pitchFamily="18" charset="-120"/>
              </a:rPr>
              <a:t>Basically, collaboration diagrams and sequence diagrams are semantically equivalent.</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4034" name="Rectangle 2"/>
          <p:cNvSpPr>
            <a:spLocks noGrp="1" noChangeArrowheads="1"/>
          </p:cNvSpPr>
          <p:nvPr>
            <p:ph type="title"/>
          </p:nvPr>
        </p:nvSpPr>
        <p:spPr/>
        <p:txBody>
          <a:bodyPr/>
          <a:lstStyle/>
          <a:p>
            <a:r>
              <a:rPr lang="en-US" altLang="zh-TW">
                <a:ea typeface="新細明體" pitchFamily="18" charset="-120"/>
              </a:rPr>
              <a:t>Collaboration Diagrams (cont’d)</a:t>
            </a:r>
            <a:endParaRPr lang="zh-TW" altLang="en-US">
              <a:ea typeface="新細明體" pitchFamily="18" charset="-120"/>
            </a:endParaRPr>
          </a:p>
        </p:txBody>
      </p:sp>
      <p:sp>
        <p:nvSpPr>
          <p:cNvPr id="684035" name="Rectangle 3"/>
          <p:cNvSpPr>
            <a:spLocks noGrp="1" noChangeArrowheads="1"/>
          </p:cNvSpPr>
          <p:nvPr>
            <p:ph type="body" idx="1"/>
          </p:nvPr>
        </p:nvSpPr>
        <p:spPr>
          <a:xfrm>
            <a:off x="585788" y="1962150"/>
            <a:ext cx="8101012" cy="1406525"/>
          </a:xfrm>
        </p:spPr>
        <p:txBody>
          <a:bodyPr/>
          <a:lstStyle/>
          <a:p>
            <a:r>
              <a:rPr lang="en-US" altLang="zh-TW">
                <a:ea typeface="新細明體" pitchFamily="18" charset="-120"/>
              </a:rPr>
              <a:t>Example: Suppose a student wants to search a book called “UML Toolkit” in the university library, it may be shown as the following collaboration diagram which emphasizes the instances and de-emphasize the chronological ordering.</a:t>
            </a:r>
          </a:p>
        </p:txBody>
      </p:sp>
      <p:pic>
        <p:nvPicPr>
          <p:cNvPr id="684037" name="Picture 5" descr="book searching col"/>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16013" y="3473450"/>
            <a:ext cx="6529387" cy="2947988"/>
          </a:xfrm>
          <a:prstGeom prst="rect">
            <a:avLst/>
          </a:prstGeom>
          <a:noFill/>
          <a:extLst>
            <a:ext uri="{909E8E84-426E-40DD-AFC4-6F175D3DCCD1}">
              <a14:hiddenFill xmlns:a14="http://schemas.microsoft.com/office/drawing/2010/main">
                <a:solidFill>
                  <a:srgbClr val="FFFFFF"/>
                </a:solidFill>
              </a14:hiddenFill>
            </a:ext>
          </a:extLst>
        </p:spPr>
      </p:pic>
      <p:sp>
        <p:nvSpPr>
          <p:cNvPr id="684038" name="Text Box 6"/>
          <p:cNvSpPr txBox="1">
            <a:spLocks noChangeArrowheads="1"/>
          </p:cNvSpPr>
          <p:nvPr/>
        </p:nvSpPr>
        <p:spPr bwMode="auto">
          <a:xfrm>
            <a:off x="661988" y="6484938"/>
            <a:ext cx="184150" cy="274637"/>
          </a:xfrm>
          <a:prstGeom prst="rect">
            <a:avLst/>
          </a:prstGeom>
          <a:noFill/>
          <a:ln>
            <a:noFill/>
          </a:ln>
          <a:effectLst/>
          <a:extLst>
            <a:ext uri="{909E8E84-426E-40DD-AFC4-6F175D3DCCD1}">
              <a14:hiddenFill xmlns:a14="http://schemas.microsoft.com/office/drawing/2010/main">
                <a:gradFill rotWithShape="0">
                  <a:gsLst>
                    <a:gs pos="0">
                      <a:schemeClr val="hlink">
                        <a:gamma/>
                        <a:shade val="46275"/>
                        <a:invGamma/>
                      </a:schemeClr>
                    </a:gs>
                    <a:gs pos="100000">
                      <a:schemeClr val="hlink"/>
                    </a:gs>
                  </a:gsLst>
                  <a:lin ang="18900000" scaled="1"/>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endParaRPr lang="en-US" altLang="zh-TW">
              <a:ea typeface="新細明體" pitchFamily="18" charset="-12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24964" name="Rectangle 4"/>
          <p:cNvSpPr>
            <a:spLocks noGrp="1" noChangeArrowheads="1"/>
          </p:cNvSpPr>
          <p:nvPr>
            <p:ph type="title"/>
          </p:nvPr>
        </p:nvSpPr>
        <p:spPr/>
        <p:txBody>
          <a:bodyPr/>
          <a:lstStyle/>
          <a:p>
            <a:r>
              <a:rPr lang="en-US" altLang="zh-TW">
                <a:ea typeface="新細明體" pitchFamily="18" charset="-120"/>
              </a:rPr>
              <a:t>3.1.6 Different Perspectives of a System</a:t>
            </a:r>
            <a:endParaRPr lang="zh-TW" altLang="en-US">
              <a:ea typeface="新細明體" pitchFamily="18" charset="-120"/>
            </a:endParaRPr>
          </a:p>
        </p:txBody>
      </p:sp>
      <p:sp>
        <p:nvSpPr>
          <p:cNvPr id="424965" name="Text Box 5"/>
          <p:cNvSpPr txBox="1">
            <a:spLocks noChangeArrowheads="1"/>
          </p:cNvSpPr>
          <p:nvPr/>
        </p:nvSpPr>
        <p:spPr bwMode="auto">
          <a:xfrm>
            <a:off x="1255713" y="3506788"/>
            <a:ext cx="1206500" cy="396875"/>
          </a:xfrm>
          <a:prstGeom prst="rect">
            <a:avLst/>
          </a:prstGeom>
          <a:noFill/>
          <a:ln>
            <a:noFill/>
          </a:ln>
          <a:effectLst/>
          <a:extLst>
            <a:ext uri="{909E8E84-426E-40DD-AFC4-6F175D3DCCD1}">
              <a14:hiddenFill xmlns:a14="http://schemas.microsoft.com/office/drawing/2010/main">
                <a:gradFill rotWithShape="0">
                  <a:gsLst>
                    <a:gs pos="0">
                      <a:schemeClr val="hlink">
                        <a:gamma/>
                        <a:shade val="46275"/>
                        <a:invGamma/>
                      </a:schemeClr>
                    </a:gs>
                    <a:gs pos="100000">
                      <a:schemeClr val="hlink"/>
                    </a:gs>
                  </a:gsLst>
                  <a:lin ang="18900000" scaled="1"/>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zh-TW" sz="2000" b="1">
                <a:ea typeface="新細明體" pitchFamily="18" charset="-120"/>
              </a:rPr>
              <a:t>A System</a:t>
            </a:r>
          </a:p>
        </p:txBody>
      </p:sp>
      <p:sp>
        <p:nvSpPr>
          <p:cNvPr id="424966" name="AutoShape 6"/>
          <p:cNvSpPr>
            <a:spLocks/>
          </p:cNvSpPr>
          <p:nvPr/>
        </p:nvSpPr>
        <p:spPr bwMode="auto">
          <a:xfrm>
            <a:off x="2466975" y="2120900"/>
            <a:ext cx="203200" cy="3190875"/>
          </a:xfrm>
          <a:prstGeom prst="leftBrace">
            <a:avLst>
              <a:gd name="adj1" fmla="val 130859"/>
              <a:gd name="adj2" fmla="val 50000"/>
            </a:avLst>
          </a:prstGeom>
          <a:noFill/>
          <a:ln w="28575">
            <a:solidFill>
              <a:srgbClr val="D07302"/>
            </a:solidFill>
            <a:round/>
            <a:headEnd/>
            <a:tailEnd/>
          </a:ln>
          <a:effectLst/>
          <a:extLst>
            <a:ext uri="{909E8E84-426E-40DD-AFC4-6F175D3DCCD1}">
              <a14:hiddenFill xmlns:a14="http://schemas.microsoft.com/office/drawing/2010/main">
                <a:gradFill rotWithShape="0">
                  <a:gsLst>
                    <a:gs pos="0">
                      <a:schemeClr val="hlink">
                        <a:gamma/>
                        <a:shade val="46275"/>
                        <a:invGamma/>
                      </a:schemeClr>
                    </a:gs>
                    <a:gs pos="100000">
                      <a:schemeClr val="hlink"/>
                    </a:gs>
                  </a:gsLst>
                  <a:lin ang="18900000" scaled="1"/>
                </a:gra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TW" altLang="en-US"/>
          </a:p>
        </p:txBody>
      </p:sp>
      <p:sp>
        <p:nvSpPr>
          <p:cNvPr id="424967" name="Text Box 7"/>
          <p:cNvSpPr txBox="1">
            <a:spLocks noChangeArrowheads="1"/>
          </p:cNvSpPr>
          <p:nvPr/>
        </p:nvSpPr>
        <p:spPr bwMode="auto">
          <a:xfrm>
            <a:off x="1882775" y="5480050"/>
            <a:ext cx="1365250" cy="366713"/>
          </a:xfrm>
          <a:prstGeom prst="rect">
            <a:avLst/>
          </a:prstGeom>
          <a:noFill/>
          <a:ln>
            <a:noFill/>
          </a:ln>
          <a:effectLst/>
          <a:extLst>
            <a:ext uri="{909E8E84-426E-40DD-AFC4-6F175D3DCCD1}">
              <a14:hiddenFill xmlns:a14="http://schemas.microsoft.com/office/drawing/2010/main">
                <a:gradFill rotWithShape="0">
                  <a:gsLst>
                    <a:gs pos="0">
                      <a:schemeClr val="hlink">
                        <a:gamma/>
                        <a:shade val="46275"/>
                        <a:invGamma/>
                      </a:schemeClr>
                    </a:gs>
                    <a:gs pos="100000">
                      <a:schemeClr val="hlink"/>
                    </a:gs>
                  </a:gsLst>
                  <a:lin ang="18900000" scaled="1"/>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zh-TW" sz="1800" b="1">
                <a:solidFill>
                  <a:srgbClr val="D07302"/>
                </a:solidFill>
                <a:ea typeface="新細明體" pitchFamily="18" charset="-120"/>
              </a:rPr>
              <a:t>is viewed by</a:t>
            </a:r>
          </a:p>
        </p:txBody>
      </p:sp>
      <p:sp>
        <p:nvSpPr>
          <p:cNvPr id="424968" name="Text Box 8"/>
          <p:cNvSpPr txBox="1">
            <a:spLocks noChangeArrowheads="1"/>
          </p:cNvSpPr>
          <p:nvPr/>
        </p:nvSpPr>
        <p:spPr bwMode="auto">
          <a:xfrm>
            <a:off x="2667000" y="2041525"/>
            <a:ext cx="1917700" cy="366713"/>
          </a:xfrm>
          <a:prstGeom prst="rect">
            <a:avLst/>
          </a:prstGeom>
          <a:noFill/>
          <a:ln>
            <a:noFill/>
          </a:ln>
          <a:effectLst/>
          <a:extLst>
            <a:ext uri="{909E8E84-426E-40DD-AFC4-6F175D3DCCD1}">
              <a14:hiddenFill xmlns:a14="http://schemas.microsoft.com/office/drawing/2010/main">
                <a:gradFill rotWithShape="0">
                  <a:gsLst>
                    <a:gs pos="0">
                      <a:schemeClr val="hlink">
                        <a:gamma/>
                        <a:shade val="46275"/>
                        <a:invGamma/>
                      </a:schemeClr>
                    </a:gs>
                    <a:gs pos="100000">
                      <a:schemeClr val="hlink"/>
                    </a:gs>
                  </a:gsLst>
                  <a:lin ang="18900000" scaled="1"/>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zh-TW" sz="1800" b="1">
                <a:ea typeface="新細明體" pitchFamily="18" charset="-120"/>
              </a:rPr>
              <a:t>Functional Model</a:t>
            </a:r>
          </a:p>
        </p:txBody>
      </p:sp>
      <p:sp>
        <p:nvSpPr>
          <p:cNvPr id="424969" name="AutoShape 9"/>
          <p:cNvSpPr>
            <a:spLocks/>
          </p:cNvSpPr>
          <p:nvPr/>
        </p:nvSpPr>
        <p:spPr bwMode="auto">
          <a:xfrm>
            <a:off x="4613275" y="1958975"/>
            <a:ext cx="103188" cy="479425"/>
          </a:xfrm>
          <a:prstGeom prst="leftBrace">
            <a:avLst>
              <a:gd name="adj1" fmla="val 38718"/>
              <a:gd name="adj2" fmla="val 50000"/>
            </a:avLst>
          </a:prstGeom>
          <a:noFill/>
          <a:ln w="28575">
            <a:solidFill>
              <a:srgbClr val="D07302"/>
            </a:solidFill>
            <a:round/>
            <a:headEnd/>
            <a:tailEnd/>
          </a:ln>
          <a:effectLst/>
          <a:extLst>
            <a:ext uri="{909E8E84-426E-40DD-AFC4-6F175D3DCCD1}">
              <a14:hiddenFill xmlns:a14="http://schemas.microsoft.com/office/drawing/2010/main">
                <a:gradFill rotWithShape="0">
                  <a:gsLst>
                    <a:gs pos="0">
                      <a:schemeClr val="hlink">
                        <a:gamma/>
                        <a:shade val="46275"/>
                        <a:invGamma/>
                      </a:schemeClr>
                    </a:gs>
                    <a:gs pos="100000">
                      <a:schemeClr val="hlink"/>
                    </a:gs>
                  </a:gsLst>
                  <a:lin ang="18900000" scaled="1"/>
                </a:gra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TW" altLang="en-US"/>
          </a:p>
        </p:txBody>
      </p:sp>
      <p:sp>
        <p:nvSpPr>
          <p:cNvPr id="424970" name="Text Box 10"/>
          <p:cNvSpPr txBox="1">
            <a:spLocks noChangeArrowheads="1"/>
          </p:cNvSpPr>
          <p:nvPr/>
        </p:nvSpPr>
        <p:spPr bwMode="auto">
          <a:xfrm>
            <a:off x="3868738" y="5480050"/>
            <a:ext cx="1857375" cy="376238"/>
          </a:xfrm>
          <a:prstGeom prst="rect">
            <a:avLst/>
          </a:prstGeom>
          <a:noFill/>
          <a:ln w="9525">
            <a:solidFill>
              <a:schemeClr val="bg1"/>
            </a:solidFill>
            <a:miter lim="800000"/>
            <a:headEnd/>
            <a:tailEnd/>
          </a:ln>
          <a:effectLst/>
          <a:extLst>
            <a:ext uri="{909E8E84-426E-40DD-AFC4-6F175D3DCCD1}">
              <a14:hiddenFill xmlns:a14="http://schemas.microsoft.com/office/drawing/2010/main">
                <a:gradFill rotWithShape="0">
                  <a:gsLst>
                    <a:gs pos="0">
                      <a:schemeClr val="hlink">
                        <a:gamma/>
                        <a:shade val="46275"/>
                        <a:invGamma/>
                      </a:schemeClr>
                    </a:gs>
                    <a:gs pos="100000">
                      <a:schemeClr val="hlink"/>
                    </a:gs>
                  </a:gsLst>
                  <a:lin ang="18900000" scaled="1"/>
                </a:gra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zh-TW" sz="1800" b="1">
                <a:solidFill>
                  <a:srgbClr val="D07302"/>
                </a:solidFill>
                <a:ea typeface="新細明體" pitchFamily="18" charset="-120"/>
              </a:rPr>
              <a:t>is represented by</a:t>
            </a:r>
          </a:p>
        </p:txBody>
      </p:sp>
      <p:sp>
        <p:nvSpPr>
          <p:cNvPr id="424971" name="Text Box 11"/>
          <p:cNvSpPr txBox="1">
            <a:spLocks noChangeArrowheads="1"/>
          </p:cNvSpPr>
          <p:nvPr/>
        </p:nvSpPr>
        <p:spPr bwMode="auto">
          <a:xfrm>
            <a:off x="4725988" y="2041525"/>
            <a:ext cx="2076450" cy="366713"/>
          </a:xfrm>
          <a:prstGeom prst="rect">
            <a:avLst/>
          </a:prstGeom>
          <a:noFill/>
          <a:ln>
            <a:noFill/>
          </a:ln>
          <a:effectLst/>
          <a:extLst>
            <a:ext uri="{909E8E84-426E-40DD-AFC4-6F175D3DCCD1}">
              <a14:hiddenFill xmlns:a14="http://schemas.microsoft.com/office/drawing/2010/main">
                <a:gradFill rotWithShape="0">
                  <a:gsLst>
                    <a:gs pos="0">
                      <a:schemeClr val="hlink">
                        <a:gamma/>
                        <a:shade val="46275"/>
                        <a:invGamma/>
                      </a:schemeClr>
                    </a:gs>
                    <a:gs pos="100000">
                      <a:schemeClr val="hlink"/>
                    </a:gs>
                  </a:gsLst>
                  <a:lin ang="18900000" scaled="1"/>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zh-TW" sz="1800" b="1">
                <a:ea typeface="新細明體" pitchFamily="18" charset="-120"/>
              </a:rPr>
              <a:t>Use Case Diagrams</a:t>
            </a:r>
          </a:p>
        </p:txBody>
      </p:sp>
      <p:sp>
        <p:nvSpPr>
          <p:cNvPr id="424972" name="Text Box 12"/>
          <p:cNvSpPr txBox="1">
            <a:spLocks noChangeArrowheads="1"/>
          </p:cNvSpPr>
          <p:nvPr/>
        </p:nvSpPr>
        <p:spPr bwMode="auto">
          <a:xfrm>
            <a:off x="2693988" y="2651125"/>
            <a:ext cx="1803400" cy="366713"/>
          </a:xfrm>
          <a:prstGeom prst="rect">
            <a:avLst/>
          </a:prstGeom>
          <a:noFill/>
          <a:ln>
            <a:noFill/>
          </a:ln>
          <a:effectLst/>
          <a:extLst>
            <a:ext uri="{909E8E84-426E-40DD-AFC4-6F175D3DCCD1}">
              <a14:hiddenFill xmlns:a14="http://schemas.microsoft.com/office/drawing/2010/main">
                <a:gradFill rotWithShape="0">
                  <a:gsLst>
                    <a:gs pos="0">
                      <a:schemeClr val="hlink">
                        <a:gamma/>
                        <a:shade val="46275"/>
                        <a:invGamma/>
                      </a:schemeClr>
                    </a:gs>
                    <a:gs pos="100000">
                      <a:schemeClr val="hlink"/>
                    </a:gs>
                  </a:gsLst>
                  <a:lin ang="18900000" scaled="1"/>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zh-TW" sz="1800" b="1">
                <a:ea typeface="新細明體" pitchFamily="18" charset="-120"/>
              </a:rPr>
              <a:t>Structure Model</a:t>
            </a:r>
          </a:p>
        </p:txBody>
      </p:sp>
      <p:sp>
        <p:nvSpPr>
          <p:cNvPr id="424973" name="AutoShape 13"/>
          <p:cNvSpPr>
            <a:spLocks/>
          </p:cNvSpPr>
          <p:nvPr/>
        </p:nvSpPr>
        <p:spPr bwMode="auto">
          <a:xfrm>
            <a:off x="4602163" y="2568575"/>
            <a:ext cx="88900" cy="508000"/>
          </a:xfrm>
          <a:prstGeom prst="leftBrace">
            <a:avLst>
              <a:gd name="adj1" fmla="val 47619"/>
              <a:gd name="adj2" fmla="val 50000"/>
            </a:avLst>
          </a:prstGeom>
          <a:noFill/>
          <a:ln w="28575">
            <a:solidFill>
              <a:srgbClr val="D07302"/>
            </a:solidFill>
            <a:round/>
            <a:headEnd/>
            <a:tailEnd/>
          </a:ln>
          <a:effectLst/>
          <a:extLst>
            <a:ext uri="{909E8E84-426E-40DD-AFC4-6F175D3DCCD1}">
              <a14:hiddenFill xmlns:a14="http://schemas.microsoft.com/office/drawing/2010/main">
                <a:gradFill rotWithShape="0">
                  <a:gsLst>
                    <a:gs pos="0">
                      <a:schemeClr val="hlink">
                        <a:gamma/>
                        <a:shade val="46275"/>
                        <a:invGamma/>
                      </a:schemeClr>
                    </a:gs>
                    <a:gs pos="100000">
                      <a:schemeClr val="hlink"/>
                    </a:gs>
                  </a:gsLst>
                  <a:lin ang="18900000" scaled="1"/>
                </a:gra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TW" altLang="en-US"/>
          </a:p>
        </p:txBody>
      </p:sp>
      <p:sp>
        <p:nvSpPr>
          <p:cNvPr id="424974" name="Text Box 14"/>
          <p:cNvSpPr txBox="1">
            <a:spLocks noChangeArrowheads="1"/>
          </p:cNvSpPr>
          <p:nvPr/>
        </p:nvSpPr>
        <p:spPr bwMode="auto">
          <a:xfrm>
            <a:off x="4695825" y="2649538"/>
            <a:ext cx="2797175" cy="366712"/>
          </a:xfrm>
          <a:prstGeom prst="rect">
            <a:avLst/>
          </a:prstGeom>
          <a:noFill/>
          <a:ln>
            <a:noFill/>
          </a:ln>
          <a:effectLst/>
          <a:extLst>
            <a:ext uri="{909E8E84-426E-40DD-AFC4-6F175D3DCCD1}">
              <a14:hiddenFill xmlns:a14="http://schemas.microsoft.com/office/drawing/2010/main">
                <a:gradFill rotWithShape="0">
                  <a:gsLst>
                    <a:gs pos="0">
                      <a:schemeClr val="hlink">
                        <a:gamma/>
                        <a:shade val="46275"/>
                        <a:invGamma/>
                      </a:schemeClr>
                    </a:gs>
                    <a:gs pos="100000">
                      <a:schemeClr val="hlink"/>
                    </a:gs>
                  </a:gsLst>
                  <a:lin ang="18900000" scaled="1"/>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zh-TW" sz="1800" b="1">
                <a:ea typeface="新細明體" pitchFamily="18" charset="-120"/>
              </a:rPr>
              <a:t>Class/Object</a:t>
            </a:r>
            <a:r>
              <a:rPr lang="en-US" altLang="zh-TW" sz="1600" b="1">
                <a:ea typeface="新細明體" pitchFamily="18" charset="-120"/>
              </a:rPr>
              <a:t> </a:t>
            </a:r>
            <a:r>
              <a:rPr lang="en-US" altLang="zh-TW" sz="1800" b="1">
                <a:ea typeface="新細明體" pitchFamily="18" charset="-120"/>
              </a:rPr>
              <a:t>Diagrams</a:t>
            </a:r>
          </a:p>
        </p:txBody>
      </p:sp>
      <p:sp>
        <p:nvSpPr>
          <p:cNvPr id="424975" name="Text Box 15"/>
          <p:cNvSpPr txBox="1">
            <a:spLocks noChangeArrowheads="1"/>
          </p:cNvSpPr>
          <p:nvPr/>
        </p:nvSpPr>
        <p:spPr bwMode="auto">
          <a:xfrm>
            <a:off x="2692400" y="3671888"/>
            <a:ext cx="1752600" cy="366712"/>
          </a:xfrm>
          <a:prstGeom prst="rect">
            <a:avLst/>
          </a:prstGeom>
          <a:noFill/>
          <a:ln>
            <a:noFill/>
          </a:ln>
          <a:effectLst/>
          <a:extLst>
            <a:ext uri="{909E8E84-426E-40DD-AFC4-6F175D3DCCD1}">
              <a14:hiddenFill xmlns:a14="http://schemas.microsoft.com/office/drawing/2010/main">
                <a:gradFill rotWithShape="0">
                  <a:gsLst>
                    <a:gs pos="0">
                      <a:schemeClr val="hlink">
                        <a:gamma/>
                        <a:shade val="46275"/>
                        <a:invGamma/>
                      </a:schemeClr>
                    </a:gs>
                    <a:gs pos="100000">
                      <a:schemeClr val="hlink"/>
                    </a:gs>
                  </a:gsLst>
                  <a:lin ang="18900000" scaled="1"/>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zh-TW" sz="1800" b="1">
                <a:ea typeface="新細明體" pitchFamily="18" charset="-120"/>
              </a:rPr>
              <a:t>Behavior Model</a:t>
            </a:r>
          </a:p>
        </p:txBody>
      </p:sp>
      <p:sp>
        <p:nvSpPr>
          <p:cNvPr id="424976" name="AutoShape 16"/>
          <p:cNvSpPr>
            <a:spLocks/>
          </p:cNvSpPr>
          <p:nvPr/>
        </p:nvSpPr>
        <p:spPr bwMode="auto">
          <a:xfrm>
            <a:off x="4572000" y="3357563"/>
            <a:ext cx="101600" cy="1027112"/>
          </a:xfrm>
          <a:prstGeom prst="leftBrace">
            <a:avLst>
              <a:gd name="adj1" fmla="val 84245"/>
              <a:gd name="adj2" fmla="val 50000"/>
            </a:avLst>
          </a:prstGeom>
          <a:noFill/>
          <a:ln w="28575">
            <a:solidFill>
              <a:srgbClr val="D07302"/>
            </a:solidFill>
            <a:round/>
            <a:headEnd/>
            <a:tailEnd/>
          </a:ln>
          <a:effectLst/>
          <a:extLst>
            <a:ext uri="{909E8E84-426E-40DD-AFC4-6F175D3DCCD1}">
              <a14:hiddenFill xmlns:a14="http://schemas.microsoft.com/office/drawing/2010/main">
                <a:gradFill rotWithShape="0">
                  <a:gsLst>
                    <a:gs pos="0">
                      <a:schemeClr val="hlink">
                        <a:gamma/>
                        <a:shade val="46275"/>
                        <a:invGamma/>
                      </a:schemeClr>
                    </a:gs>
                    <a:gs pos="100000">
                      <a:schemeClr val="hlink"/>
                    </a:gs>
                  </a:gsLst>
                  <a:lin ang="18900000" scaled="1"/>
                </a:gra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TW" altLang="en-US"/>
          </a:p>
        </p:txBody>
      </p:sp>
      <p:sp>
        <p:nvSpPr>
          <p:cNvPr id="424977" name="Text Box 17"/>
          <p:cNvSpPr txBox="1">
            <a:spLocks noChangeArrowheads="1"/>
          </p:cNvSpPr>
          <p:nvPr/>
        </p:nvSpPr>
        <p:spPr bwMode="auto">
          <a:xfrm>
            <a:off x="4670425" y="3197225"/>
            <a:ext cx="2565400" cy="1190625"/>
          </a:xfrm>
          <a:prstGeom prst="rect">
            <a:avLst/>
          </a:prstGeom>
          <a:noFill/>
          <a:ln>
            <a:noFill/>
          </a:ln>
          <a:effectLst/>
          <a:extLst>
            <a:ext uri="{909E8E84-426E-40DD-AFC4-6F175D3DCCD1}">
              <a14:hiddenFill xmlns:a14="http://schemas.microsoft.com/office/drawing/2010/main">
                <a:gradFill rotWithShape="0">
                  <a:gsLst>
                    <a:gs pos="0">
                      <a:schemeClr val="hlink">
                        <a:gamma/>
                        <a:shade val="46275"/>
                        <a:invGamma/>
                      </a:schemeClr>
                    </a:gs>
                    <a:gs pos="100000">
                      <a:schemeClr val="hlink"/>
                    </a:gs>
                  </a:gsLst>
                  <a:lin ang="18900000" scaled="1"/>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zh-TW" sz="1800" b="1">
                <a:ea typeface="新細明體" pitchFamily="18" charset="-120"/>
              </a:rPr>
              <a:t>Activity Diagrams</a:t>
            </a:r>
          </a:p>
          <a:p>
            <a:r>
              <a:rPr lang="en-US" altLang="zh-TW" sz="1800" b="1">
                <a:ea typeface="新細明體" pitchFamily="18" charset="-120"/>
              </a:rPr>
              <a:t>Sequence Diagrams</a:t>
            </a:r>
          </a:p>
          <a:p>
            <a:r>
              <a:rPr lang="en-US" altLang="zh-TW" sz="1800" b="1">
                <a:ea typeface="新細明體" pitchFamily="18" charset="-120"/>
              </a:rPr>
              <a:t>Collaboration Diagrams</a:t>
            </a:r>
          </a:p>
          <a:p>
            <a:r>
              <a:rPr lang="en-US" altLang="zh-TW" sz="1800" b="1">
                <a:ea typeface="新細明體" pitchFamily="18" charset="-120"/>
              </a:rPr>
              <a:t>Statechart Diagrams</a:t>
            </a:r>
          </a:p>
        </p:txBody>
      </p:sp>
      <p:sp>
        <p:nvSpPr>
          <p:cNvPr id="424981" name="Text Box 21"/>
          <p:cNvSpPr txBox="1">
            <a:spLocks noChangeArrowheads="1"/>
          </p:cNvSpPr>
          <p:nvPr/>
        </p:nvSpPr>
        <p:spPr bwMode="auto">
          <a:xfrm>
            <a:off x="4683125" y="4638675"/>
            <a:ext cx="2374900" cy="641350"/>
          </a:xfrm>
          <a:prstGeom prst="rect">
            <a:avLst/>
          </a:prstGeom>
          <a:noFill/>
          <a:ln>
            <a:noFill/>
          </a:ln>
          <a:effectLst/>
          <a:extLst>
            <a:ext uri="{909E8E84-426E-40DD-AFC4-6F175D3DCCD1}">
              <a14:hiddenFill xmlns:a14="http://schemas.microsoft.com/office/drawing/2010/main">
                <a:gradFill rotWithShape="0">
                  <a:gsLst>
                    <a:gs pos="0">
                      <a:schemeClr val="hlink">
                        <a:gamma/>
                        <a:shade val="46275"/>
                        <a:invGamma/>
                      </a:schemeClr>
                    </a:gs>
                    <a:gs pos="100000">
                      <a:schemeClr val="hlink"/>
                    </a:gs>
                  </a:gsLst>
                  <a:lin ang="18900000" scaled="1"/>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zh-TW" sz="1800" b="1">
                <a:ea typeface="新細明體" pitchFamily="18" charset="-120"/>
              </a:rPr>
              <a:t>Component Diagrams</a:t>
            </a:r>
          </a:p>
          <a:p>
            <a:r>
              <a:rPr lang="en-US" altLang="zh-TW" sz="1800" b="1">
                <a:ea typeface="新細明體" pitchFamily="18" charset="-120"/>
              </a:rPr>
              <a:t>Deployment Diagrams</a:t>
            </a:r>
          </a:p>
        </p:txBody>
      </p:sp>
      <p:sp>
        <p:nvSpPr>
          <p:cNvPr id="424982" name="AutoShape 22"/>
          <p:cNvSpPr>
            <a:spLocks/>
          </p:cNvSpPr>
          <p:nvPr/>
        </p:nvSpPr>
        <p:spPr bwMode="auto">
          <a:xfrm>
            <a:off x="4570413" y="4657725"/>
            <a:ext cx="88900" cy="668338"/>
          </a:xfrm>
          <a:prstGeom prst="leftBrace">
            <a:avLst>
              <a:gd name="adj1" fmla="val 62649"/>
              <a:gd name="adj2" fmla="val 50000"/>
            </a:avLst>
          </a:prstGeom>
          <a:noFill/>
          <a:ln w="28575">
            <a:solidFill>
              <a:srgbClr val="D07302"/>
            </a:solidFill>
            <a:round/>
            <a:headEnd/>
            <a:tailEnd/>
          </a:ln>
          <a:effectLst/>
          <a:extLst>
            <a:ext uri="{909E8E84-426E-40DD-AFC4-6F175D3DCCD1}">
              <a14:hiddenFill xmlns:a14="http://schemas.microsoft.com/office/drawing/2010/main">
                <a:gradFill rotWithShape="0">
                  <a:gsLst>
                    <a:gs pos="0">
                      <a:schemeClr val="hlink">
                        <a:gamma/>
                        <a:shade val="46275"/>
                        <a:invGamma/>
                      </a:schemeClr>
                    </a:gs>
                    <a:gs pos="100000">
                      <a:schemeClr val="hlink"/>
                    </a:gs>
                  </a:gsLst>
                  <a:lin ang="18900000" scaled="1"/>
                </a:gra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TW" altLang="en-US"/>
          </a:p>
        </p:txBody>
      </p:sp>
      <p:sp>
        <p:nvSpPr>
          <p:cNvPr id="424983" name="Text Box 23"/>
          <p:cNvSpPr txBox="1">
            <a:spLocks noChangeArrowheads="1"/>
          </p:cNvSpPr>
          <p:nvPr/>
        </p:nvSpPr>
        <p:spPr bwMode="auto">
          <a:xfrm>
            <a:off x="2679700" y="4625975"/>
            <a:ext cx="1746250" cy="641350"/>
          </a:xfrm>
          <a:prstGeom prst="rect">
            <a:avLst/>
          </a:prstGeom>
          <a:noFill/>
          <a:ln>
            <a:noFill/>
          </a:ln>
          <a:effectLst/>
          <a:extLst>
            <a:ext uri="{909E8E84-426E-40DD-AFC4-6F175D3DCCD1}">
              <a14:hiddenFill xmlns:a14="http://schemas.microsoft.com/office/drawing/2010/main">
                <a:gradFill rotWithShape="0">
                  <a:gsLst>
                    <a:gs pos="0">
                      <a:schemeClr val="hlink">
                        <a:gamma/>
                        <a:shade val="46275"/>
                        <a:invGamma/>
                      </a:schemeClr>
                    </a:gs>
                    <a:gs pos="100000">
                      <a:schemeClr val="hlink"/>
                    </a:gs>
                  </a:gsLst>
                  <a:lin ang="18900000" scaled="1"/>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zh-TW" sz="1800" b="1">
                <a:ea typeface="新細明體" pitchFamily="18" charset="-120"/>
              </a:rPr>
              <a:t>Implementation</a:t>
            </a:r>
          </a:p>
          <a:p>
            <a:r>
              <a:rPr lang="en-US" altLang="zh-TW" sz="1800" b="1">
                <a:ea typeface="新細明體" pitchFamily="18" charset="-120"/>
              </a:rPr>
              <a:t>Model</a:t>
            </a:r>
          </a:p>
        </p:txBody>
      </p:sp>
      <p:sp>
        <p:nvSpPr>
          <p:cNvPr id="424984" name="AutoShape 24"/>
          <p:cNvSpPr>
            <a:spLocks noChangeArrowheads="1"/>
          </p:cNvSpPr>
          <p:nvPr/>
        </p:nvSpPr>
        <p:spPr bwMode="auto">
          <a:xfrm>
            <a:off x="442913" y="1641475"/>
            <a:ext cx="1627187" cy="574675"/>
          </a:xfrm>
          <a:prstGeom prst="wedgeRoundRectCallout">
            <a:avLst>
              <a:gd name="adj1" fmla="val 89023"/>
              <a:gd name="adj2" fmla="val 52208"/>
              <a:gd name="adj3" fmla="val 16667"/>
            </a:avLst>
          </a:prstGeom>
          <a:gradFill rotWithShape="0">
            <a:gsLst>
              <a:gs pos="0">
                <a:schemeClr val="hlink">
                  <a:gamma/>
                  <a:shade val="46275"/>
                  <a:invGamma/>
                </a:schemeClr>
              </a:gs>
              <a:gs pos="100000">
                <a:schemeClr val="hlink"/>
              </a:gs>
            </a:gsLst>
            <a:lin ang="189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a:r>
              <a:rPr lang="zh-TW" altLang="en-US" sz="1400">
                <a:ea typeface="新細明體" pitchFamily="18" charset="-120"/>
              </a:rPr>
              <a:t>系統要做甚麼用</a:t>
            </a:r>
            <a:r>
              <a:rPr lang="en-US" altLang="zh-TW" sz="1400">
                <a:ea typeface="新細明體" pitchFamily="18" charset="-120"/>
              </a:rPr>
              <a:t>?</a:t>
            </a:r>
          </a:p>
        </p:txBody>
      </p:sp>
      <p:sp>
        <p:nvSpPr>
          <p:cNvPr id="424985" name="AutoShape 25"/>
          <p:cNvSpPr>
            <a:spLocks noChangeArrowheads="1"/>
          </p:cNvSpPr>
          <p:nvPr/>
        </p:nvSpPr>
        <p:spPr bwMode="auto">
          <a:xfrm>
            <a:off x="473075" y="2425700"/>
            <a:ext cx="1703388" cy="574675"/>
          </a:xfrm>
          <a:prstGeom prst="wedgeRoundRectCallout">
            <a:avLst>
              <a:gd name="adj1" fmla="val 83921"/>
              <a:gd name="adj2" fmla="val 23204"/>
              <a:gd name="adj3" fmla="val 16667"/>
            </a:avLst>
          </a:prstGeom>
          <a:gradFill rotWithShape="0">
            <a:gsLst>
              <a:gs pos="0">
                <a:schemeClr val="hlink">
                  <a:gamma/>
                  <a:shade val="46275"/>
                  <a:invGamma/>
                </a:schemeClr>
              </a:gs>
              <a:gs pos="100000">
                <a:schemeClr val="hlink"/>
              </a:gs>
            </a:gsLst>
            <a:lin ang="189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a:r>
              <a:rPr lang="zh-TW" altLang="en-US" sz="1400">
                <a:ea typeface="新細明體" pitchFamily="18" charset="-120"/>
              </a:rPr>
              <a:t>由哪些元件組成</a:t>
            </a:r>
            <a:r>
              <a:rPr lang="en-US" altLang="zh-TW" sz="1400">
                <a:ea typeface="新細明體" pitchFamily="18" charset="-120"/>
              </a:rPr>
              <a:t>?</a:t>
            </a:r>
          </a:p>
        </p:txBody>
      </p:sp>
      <p:sp>
        <p:nvSpPr>
          <p:cNvPr id="424986" name="AutoShape 26"/>
          <p:cNvSpPr>
            <a:spLocks noChangeArrowheads="1"/>
          </p:cNvSpPr>
          <p:nvPr/>
        </p:nvSpPr>
        <p:spPr bwMode="auto">
          <a:xfrm>
            <a:off x="382588" y="3998913"/>
            <a:ext cx="1585912" cy="574675"/>
          </a:xfrm>
          <a:prstGeom prst="wedgeRoundRectCallout">
            <a:avLst>
              <a:gd name="adj1" fmla="val 98648"/>
              <a:gd name="adj2" fmla="val -73481"/>
              <a:gd name="adj3" fmla="val 16667"/>
            </a:avLst>
          </a:prstGeom>
          <a:gradFill rotWithShape="0">
            <a:gsLst>
              <a:gs pos="0">
                <a:schemeClr val="hlink">
                  <a:gamma/>
                  <a:shade val="46275"/>
                  <a:invGamma/>
                </a:schemeClr>
              </a:gs>
              <a:gs pos="100000">
                <a:schemeClr val="hlink"/>
              </a:gs>
            </a:gsLst>
            <a:lin ang="189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a:r>
              <a:rPr lang="zh-TW" altLang="en-US" sz="1400">
                <a:ea typeface="新細明體" pitchFamily="18" charset="-120"/>
              </a:rPr>
              <a:t>流程怎麼運作</a:t>
            </a:r>
            <a:r>
              <a:rPr lang="en-US" altLang="zh-TW" sz="1400">
                <a:ea typeface="新細明體" pitchFamily="18" charset="-120"/>
              </a:rPr>
              <a:t>?</a:t>
            </a:r>
          </a:p>
        </p:txBody>
      </p:sp>
      <p:sp>
        <p:nvSpPr>
          <p:cNvPr id="424987" name="AutoShape 27"/>
          <p:cNvSpPr>
            <a:spLocks noChangeArrowheads="1"/>
          </p:cNvSpPr>
          <p:nvPr/>
        </p:nvSpPr>
        <p:spPr bwMode="auto">
          <a:xfrm>
            <a:off x="588963" y="4814888"/>
            <a:ext cx="1419225" cy="574675"/>
          </a:xfrm>
          <a:prstGeom prst="wedgeRoundRectCallout">
            <a:avLst>
              <a:gd name="adj1" fmla="val 100222"/>
              <a:gd name="adj2" fmla="val -17403"/>
              <a:gd name="adj3" fmla="val 16667"/>
            </a:avLst>
          </a:prstGeom>
          <a:gradFill rotWithShape="0">
            <a:gsLst>
              <a:gs pos="0">
                <a:schemeClr val="hlink">
                  <a:gamma/>
                  <a:shade val="46275"/>
                  <a:invGamma/>
                </a:schemeClr>
              </a:gs>
              <a:gs pos="100000">
                <a:schemeClr val="hlink"/>
              </a:gs>
            </a:gsLst>
            <a:lin ang="189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a:r>
              <a:rPr lang="zh-TW" altLang="en-US" sz="1400">
                <a:ea typeface="新細明體" pitchFamily="18" charset="-120"/>
              </a:rPr>
              <a:t>怎麼安裝</a:t>
            </a:r>
            <a:r>
              <a:rPr lang="en-US" altLang="zh-TW" sz="1400">
                <a:ea typeface="新細明體" pitchFamily="18" charset="-120"/>
              </a:rPr>
              <a:t>?</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7106" name="Rectangle 2"/>
          <p:cNvSpPr>
            <a:spLocks noGrp="1" noChangeArrowheads="1"/>
          </p:cNvSpPr>
          <p:nvPr>
            <p:ph type="title"/>
          </p:nvPr>
        </p:nvSpPr>
        <p:spPr/>
        <p:txBody>
          <a:bodyPr/>
          <a:lstStyle/>
          <a:p>
            <a:r>
              <a:rPr lang="en-US" altLang="zh-TW">
                <a:ea typeface="新細明體" pitchFamily="18" charset="-120"/>
              </a:rPr>
              <a:t>Collaboration Diagrams (cont’d)</a:t>
            </a:r>
            <a:endParaRPr lang="zh-TW" altLang="en-US">
              <a:ea typeface="新細明體" pitchFamily="18" charset="-120"/>
            </a:endParaRPr>
          </a:p>
        </p:txBody>
      </p:sp>
      <p:sp>
        <p:nvSpPr>
          <p:cNvPr id="687107" name="Rectangle 3"/>
          <p:cNvSpPr>
            <a:spLocks noGrp="1" noChangeArrowheads="1"/>
          </p:cNvSpPr>
          <p:nvPr>
            <p:ph type="body" idx="1"/>
          </p:nvPr>
        </p:nvSpPr>
        <p:spPr>
          <a:xfrm>
            <a:off x="585788" y="1962150"/>
            <a:ext cx="8101012" cy="749300"/>
          </a:xfrm>
        </p:spPr>
        <p:txBody>
          <a:bodyPr/>
          <a:lstStyle/>
          <a:p>
            <a:r>
              <a:rPr lang="en-US" altLang="zh-TW">
                <a:ea typeface="新細明體" pitchFamily="18" charset="-120"/>
              </a:rPr>
              <a:t>The example in the previous slide may be shown in a sequence diagram if a chronological ordering is emphasized.</a:t>
            </a:r>
          </a:p>
        </p:txBody>
      </p:sp>
      <p:pic>
        <p:nvPicPr>
          <p:cNvPr id="687108" name="Picture 4" descr="book searchi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052638" y="2819400"/>
            <a:ext cx="5419725" cy="3305175"/>
          </a:xfrm>
          <a:prstGeom prst="rect">
            <a:avLst/>
          </a:prstGeom>
          <a:noFill/>
          <a:extLst>
            <a:ext uri="{909E8E84-426E-40DD-AFC4-6F175D3DCCD1}">
              <a14:hiddenFill xmlns:a14="http://schemas.microsoft.com/office/drawing/2010/main">
                <a:solidFill>
                  <a:srgbClr val="FFFFFF"/>
                </a:solidFill>
              </a14:hiddenFill>
            </a:ext>
          </a:extLst>
        </p:spPr>
      </p:pic>
      <p:sp>
        <p:nvSpPr>
          <p:cNvPr id="687110" name="Text Box 6"/>
          <p:cNvSpPr txBox="1">
            <a:spLocks noChangeArrowheads="1"/>
          </p:cNvSpPr>
          <p:nvPr/>
        </p:nvSpPr>
        <p:spPr bwMode="auto">
          <a:xfrm>
            <a:off x="604838" y="6470650"/>
            <a:ext cx="7137400" cy="274638"/>
          </a:xfrm>
          <a:prstGeom prst="rect">
            <a:avLst/>
          </a:prstGeom>
          <a:noFill/>
          <a:ln>
            <a:noFill/>
          </a:ln>
          <a:effectLst/>
          <a:extLst>
            <a:ext uri="{909E8E84-426E-40DD-AFC4-6F175D3DCCD1}">
              <a14:hiddenFill xmlns:a14="http://schemas.microsoft.com/office/drawing/2010/main">
                <a:gradFill rotWithShape="0">
                  <a:gsLst>
                    <a:gs pos="0">
                      <a:schemeClr val="hlink">
                        <a:gamma/>
                        <a:shade val="46275"/>
                        <a:invGamma/>
                      </a:schemeClr>
                    </a:gs>
                    <a:gs pos="100000">
                      <a:schemeClr val="hlink"/>
                    </a:gs>
                  </a:gsLst>
                  <a:lin ang="18900000" scaled="1"/>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zh-TW">
                <a:ea typeface="新細明體" pitchFamily="18" charset="-120"/>
              </a:rPr>
              <a:t>Note: Students who are more interested in collaboration and sequence diagrams may refer to [Booch et al.. 1999].</a:t>
            </a:r>
            <a:endParaRPr lang="zh-TW" altLang="en-US">
              <a:ea typeface="新細明體" pitchFamily="18" charset="-120"/>
            </a:endParaRP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8130" name="Rectangle 2"/>
          <p:cNvSpPr>
            <a:spLocks noGrp="1" noChangeArrowheads="1"/>
          </p:cNvSpPr>
          <p:nvPr>
            <p:ph type="title"/>
          </p:nvPr>
        </p:nvSpPr>
        <p:spPr/>
        <p:txBody>
          <a:bodyPr/>
          <a:lstStyle/>
          <a:p>
            <a:r>
              <a:rPr lang="en-US" altLang="zh-TW">
                <a:ea typeface="新細明體" pitchFamily="18" charset="-120"/>
              </a:rPr>
              <a:t>3.4.4 Statechart Diagrams</a:t>
            </a:r>
          </a:p>
        </p:txBody>
      </p:sp>
      <p:sp>
        <p:nvSpPr>
          <p:cNvPr id="688131" name="Rectangle 3"/>
          <p:cNvSpPr>
            <a:spLocks noGrp="1" noChangeArrowheads="1"/>
          </p:cNvSpPr>
          <p:nvPr>
            <p:ph type="body" idx="1"/>
          </p:nvPr>
        </p:nvSpPr>
        <p:spPr>
          <a:xfrm>
            <a:off x="585788" y="1962150"/>
            <a:ext cx="8101012" cy="3217863"/>
          </a:xfrm>
        </p:spPr>
        <p:txBody>
          <a:bodyPr/>
          <a:lstStyle/>
          <a:p>
            <a:r>
              <a:rPr lang="en-US" altLang="zh-TW">
                <a:ea typeface="新細明體" pitchFamily="18" charset="-120"/>
              </a:rPr>
              <a:t>A</a:t>
            </a:r>
            <a:r>
              <a:rPr lang="en-US" altLang="zh-TW" b="1">
                <a:ea typeface="新細明體" pitchFamily="18" charset="-120"/>
              </a:rPr>
              <a:t> Statechart Diagram </a:t>
            </a:r>
            <a:r>
              <a:rPr lang="en-US" altLang="zh-TW">
                <a:ea typeface="新細明體" pitchFamily="18" charset="-120"/>
              </a:rPr>
              <a:t>shows a structured finite state machine that expresses an object lifecycle, that comprises:</a:t>
            </a:r>
          </a:p>
          <a:p>
            <a:pPr lvl="1"/>
            <a:r>
              <a:rPr lang="en-US" altLang="zh-TW">
                <a:ea typeface="新細明體" pitchFamily="18" charset="-120"/>
              </a:rPr>
              <a:t>State: represents a situation during the life of an object;</a:t>
            </a:r>
          </a:p>
          <a:p>
            <a:pPr lvl="1"/>
            <a:r>
              <a:rPr lang="en-US" altLang="zh-TW">
                <a:ea typeface="新細明體" pitchFamily="18" charset="-120"/>
              </a:rPr>
              <a:t>Event: represents an incident or indications that progression is happening;</a:t>
            </a:r>
          </a:p>
          <a:p>
            <a:pPr lvl="1"/>
            <a:r>
              <a:rPr lang="en-US" altLang="zh-TW">
                <a:ea typeface="新細明體" pitchFamily="18" charset="-120"/>
              </a:rPr>
              <a:t>Transition: specifies what new state is achieved under transition rule when an object receives a particular event;</a:t>
            </a:r>
          </a:p>
          <a:p>
            <a:pPr lvl="1"/>
            <a:r>
              <a:rPr lang="en-US" altLang="zh-TW">
                <a:ea typeface="新細明體" pitchFamily="18" charset="-120"/>
              </a:rPr>
              <a:t>Action: an executable atomic computation that results in a transition from one state and another, and cannot be interrupted.</a:t>
            </a:r>
          </a:p>
        </p:txBody>
      </p:sp>
      <p:sp>
        <p:nvSpPr>
          <p:cNvPr id="688137" name="Text Box 9"/>
          <p:cNvSpPr txBox="1">
            <a:spLocks noChangeArrowheads="1"/>
          </p:cNvSpPr>
          <p:nvPr/>
        </p:nvSpPr>
        <p:spPr bwMode="auto">
          <a:xfrm>
            <a:off x="633413" y="6445250"/>
            <a:ext cx="184150" cy="304800"/>
          </a:xfrm>
          <a:prstGeom prst="rect">
            <a:avLst/>
          </a:prstGeom>
          <a:noFill/>
          <a:ln>
            <a:noFill/>
          </a:ln>
          <a:effectLst/>
          <a:extLst>
            <a:ext uri="{909E8E84-426E-40DD-AFC4-6F175D3DCCD1}">
              <a14:hiddenFill xmlns:a14="http://schemas.microsoft.com/office/drawing/2010/main">
                <a:gradFill rotWithShape="0">
                  <a:gsLst>
                    <a:gs pos="0">
                      <a:schemeClr val="hlink">
                        <a:gamma/>
                        <a:shade val="46275"/>
                        <a:invGamma/>
                      </a:schemeClr>
                    </a:gs>
                    <a:gs pos="100000">
                      <a:schemeClr val="hlink"/>
                    </a:gs>
                  </a:gsLst>
                  <a:lin ang="18900000" scaled="1"/>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endParaRPr lang="en-US" altLang="zh-TW" sz="1400">
              <a:ea typeface="新細明體" pitchFamily="18" charset="-120"/>
            </a:endParaRPr>
          </a:p>
        </p:txBody>
      </p:sp>
      <p:sp>
        <p:nvSpPr>
          <p:cNvPr id="688138" name="Rectangle 10"/>
          <p:cNvSpPr>
            <a:spLocks noChangeArrowheads="1"/>
          </p:cNvSpPr>
          <p:nvPr/>
        </p:nvSpPr>
        <p:spPr bwMode="auto">
          <a:xfrm>
            <a:off x="574675" y="5226050"/>
            <a:ext cx="8101013" cy="10779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285750" indent="-285750">
              <a:lnSpc>
                <a:spcPct val="90000"/>
              </a:lnSpc>
              <a:spcBef>
                <a:spcPct val="45000"/>
              </a:spcBef>
              <a:buClr>
                <a:schemeClr val="folHlink"/>
              </a:buClr>
              <a:buSzPct val="60000"/>
              <a:buFont typeface="Monotype Sorts" pitchFamily="2" charset="2"/>
              <a:buChar char="l"/>
              <a:defRPr sz="2400">
                <a:solidFill>
                  <a:schemeClr val="tx1"/>
                </a:solidFill>
                <a:latin typeface="Times New Roman" pitchFamily="18" charset="0"/>
              </a:defRPr>
            </a:lvl1pPr>
            <a:lvl2pPr marL="628650" indent="-228600">
              <a:lnSpc>
                <a:spcPct val="90000"/>
              </a:lnSpc>
              <a:spcBef>
                <a:spcPct val="45000"/>
              </a:spcBef>
              <a:buClr>
                <a:schemeClr val="tx1"/>
              </a:buClr>
              <a:buChar char="–"/>
              <a:defRPr sz="2000">
                <a:solidFill>
                  <a:schemeClr val="tx1"/>
                </a:solidFill>
                <a:latin typeface="Times New Roman" pitchFamily="18" charset="0"/>
              </a:defRPr>
            </a:lvl2pPr>
            <a:lvl3pPr marL="1085850" indent="-285750">
              <a:lnSpc>
                <a:spcPct val="90000"/>
              </a:lnSpc>
              <a:spcBef>
                <a:spcPct val="45000"/>
              </a:spcBef>
              <a:buClr>
                <a:schemeClr val="folHlink"/>
              </a:buClr>
              <a:buSzPct val="60000"/>
              <a:buFont typeface="Wingdings" pitchFamily="2" charset="2"/>
              <a:buChar char="l"/>
              <a:defRPr>
                <a:solidFill>
                  <a:schemeClr val="tx1"/>
                </a:solidFill>
                <a:latin typeface="Times New Roman" pitchFamily="18" charset="0"/>
              </a:defRPr>
            </a:lvl3pPr>
            <a:lvl4pPr marL="1428750" indent="-228600">
              <a:lnSpc>
                <a:spcPct val="90000"/>
              </a:lnSpc>
              <a:spcBef>
                <a:spcPct val="45000"/>
              </a:spcBef>
              <a:buClr>
                <a:schemeClr val="tx1"/>
              </a:buClr>
              <a:buChar char="–"/>
              <a:defRPr sz="1600">
                <a:solidFill>
                  <a:schemeClr val="tx1"/>
                </a:solidFill>
                <a:latin typeface="Times New Roman" pitchFamily="18" charset="0"/>
              </a:defRPr>
            </a:lvl4pPr>
            <a:lvl5pPr marL="1885950" indent="-285750">
              <a:lnSpc>
                <a:spcPct val="90000"/>
              </a:lnSpc>
              <a:spcBef>
                <a:spcPct val="45000"/>
              </a:spcBef>
              <a:buClr>
                <a:schemeClr val="folHlink"/>
              </a:buClr>
              <a:buSzPct val="60000"/>
              <a:buFont typeface="Monotype Sorts" pitchFamily="2" charset="2"/>
              <a:buChar char="l"/>
              <a:defRPr sz="1600">
                <a:solidFill>
                  <a:schemeClr val="tx1"/>
                </a:solidFill>
                <a:latin typeface="Times New Roman" pitchFamily="18" charset="0"/>
              </a:defRPr>
            </a:lvl5pPr>
            <a:lvl6pPr marL="2343150" indent="-285750" eaLnBrk="0" fontAlgn="base" hangingPunct="0">
              <a:lnSpc>
                <a:spcPct val="90000"/>
              </a:lnSpc>
              <a:spcBef>
                <a:spcPct val="45000"/>
              </a:spcBef>
              <a:spcAft>
                <a:spcPct val="0"/>
              </a:spcAft>
              <a:buClr>
                <a:schemeClr val="folHlink"/>
              </a:buClr>
              <a:buSzPct val="60000"/>
              <a:buFont typeface="Monotype Sorts" pitchFamily="2" charset="2"/>
              <a:buChar char="l"/>
              <a:defRPr sz="1600">
                <a:solidFill>
                  <a:schemeClr val="tx1"/>
                </a:solidFill>
                <a:latin typeface="Times New Roman" pitchFamily="18" charset="0"/>
              </a:defRPr>
            </a:lvl6pPr>
            <a:lvl7pPr marL="2800350" indent="-285750" eaLnBrk="0" fontAlgn="base" hangingPunct="0">
              <a:lnSpc>
                <a:spcPct val="90000"/>
              </a:lnSpc>
              <a:spcBef>
                <a:spcPct val="45000"/>
              </a:spcBef>
              <a:spcAft>
                <a:spcPct val="0"/>
              </a:spcAft>
              <a:buClr>
                <a:schemeClr val="folHlink"/>
              </a:buClr>
              <a:buSzPct val="60000"/>
              <a:buFont typeface="Monotype Sorts" pitchFamily="2" charset="2"/>
              <a:buChar char="l"/>
              <a:defRPr sz="1600">
                <a:solidFill>
                  <a:schemeClr val="tx1"/>
                </a:solidFill>
                <a:latin typeface="Times New Roman" pitchFamily="18" charset="0"/>
              </a:defRPr>
            </a:lvl7pPr>
            <a:lvl8pPr marL="3257550" indent="-285750" eaLnBrk="0" fontAlgn="base" hangingPunct="0">
              <a:lnSpc>
                <a:spcPct val="90000"/>
              </a:lnSpc>
              <a:spcBef>
                <a:spcPct val="45000"/>
              </a:spcBef>
              <a:spcAft>
                <a:spcPct val="0"/>
              </a:spcAft>
              <a:buClr>
                <a:schemeClr val="folHlink"/>
              </a:buClr>
              <a:buSzPct val="60000"/>
              <a:buFont typeface="Monotype Sorts" pitchFamily="2" charset="2"/>
              <a:buChar char="l"/>
              <a:defRPr sz="1600">
                <a:solidFill>
                  <a:schemeClr val="tx1"/>
                </a:solidFill>
                <a:latin typeface="Times New Roman" pitchFamily="18" charset="0"/>
              </a:defRPr>
            </a:lvl8pPr>
            <a:lvl9pPr marL="3714750" indent="-285750" eaLnBrk="0" fontAlgn="base" hangingPunct="0">
              <a:lnSpc>
                <a:spcPct val="90000"/>
              </a:lnSpc>
              <a:spcBef>
                <a:spcPct val="45000"/>
              </a:spcBef>
              <a:spcAft>
                <a:spcPct val="0"/>
              </a:spcAft>
              <a:buClr>
                <a:schemeClr val="folHlink"/>
              </a:buClr>
              <a:buSzPct val="60000"/>
              <a:buFont typeface="Monotype Sorts" pitchFamily="2" charset="2"/>
              <a:buChar char="l"/>
              <a:defRPr sz="1600">
                <a:solidFill>
                  <a:schemeClr val="tx1"/>
                </a:solidFill>
                <a:latin typeface="Times New Roman" pitchFamily="18" charset="0"/>
              </a:defRPr>
            </a:lvl9pPr>
          </a:lstStyle>
          <a:p>
            <a:r>
              <a:rPr lang="en-US" altLang="zh-TW" b="1">
                <a:ea typeface="新細明體" pitchFamily="18" charset="-120"/>
              </a:rPr>
              <a:t>Statecharts</a:t>
            </a:r>
            <a:r>
              <a:rPr lang="en-US" altLang="zh-TW">
                <a:ea typeface="新細明體" pitchFamily="18" charset="-120"/>
              </a:rPr>
              <a:t> [Harel et al. 1998]</a:t>
            </a:r>
            <a:r>
              <a:rPr lang="en-US" altLang="zh-TW" baseline="30000">
                <a:ea typeface="新細明體" pitchFamily="18" charset="-120"/>
              </a:rPr>
              <a:t> </a:t>
            </a:r>
            <a:r>
              <a:rPr lang="en-US" altLang="zh-TW">
                <a:ea typeface="新細明體" pitchFamily="18" charset="-120"/>
              </a:rPr>
              <a:t>are</a:t>
            </a:r>
            <a:r>
              <a:rPr lang="en-US" altLang="zh-TW" b="1">
                <a:ea typeface="新細明體" pitchFamily="18" charset="-120"/>
              </a:rPr>
              <a:t> </a:t>
            </a:r>
            <a:r>
              <a:rPr lang="en-US" altLang="zh-TW">
                <a:ea typeface="新細明體" pitchFamily="18" charset="-120"/>
              </a:rPr>
              <a:t>hierarchical state machines that support the concepts of </a:t>
            </a:r>
            <a:r>
              <a:rPr lang="en-US" altLang="zh-TW" i="1">
                <a:ea typeface="新細明體" pitchFamily="18" charset="-120"/>
              </a:rPr>
              <a:t>orthogonality</a:t>
            </a:r>
            <a:r>
              <a:rPr lang="en-US" altLang="zh-TW">
                <a:ea typeface="新細明體" pitchFamily="18" charset="-120"/>
              </a:rPr>
              <a:t>, </a:t>
            </a:r>
            <a:r>
              <a:rPr lang="en-US" altLang="zh-TW" i="1">
                <a:ea typeface="新細明體" pitchFamily="18" charset="-120"/>
              </a:rPr>
              <a:t>aggregation </a:t>
            </a:r>
            <a:r>
              <a:rPr lang="en-US" altLang="zh-TW">
                <a:ea typeface="新細明體" pitchFamily="18" charset="-120"/>
              </a:rPr>
              <a:t>(and/ concurrent</a:t>
            </a:r>
            <a:r>
              <a:rPr lang="en-US" altLang="zh-TW" i="1">
                <a:ea typeface="新細明體" pitchFamily="18" charset="-120"/>
              </a:rPr>
              <a:t> </a:t>
            </a:r>
            <a:r>
              <a:rPr lang="en-US" altLang="zh-TW">
                <a:ea typeface="新細明體" pitchFamily="18" charset="-120"/>
              </a:rPr>
              <a:t>substate)</a:t>
            </a:r>
            <a:r>
              <a:rPr lang="en-US" altLang="zh-TW" i="1">
                <a:ea typeface="新細明體" pitchFamily="18" charset="-120"/>
              </a:rPr>
              <a:t> </a:t>
            </a:r>
            <a:r>
              <a:rPr lang="en-US" altLang="zh-TW">
                <a:ea typeface="新細明體" pitchFamily="18" charset="-120"/>
              </a:rPr>
              <a:t>and </a:t>
            </a:r>
            <a:r>
              <a:rPr lang="en-US" altLang="zh-TW" i="1">
                <a:ea typeface="新細明體" pitchFamily="18" charset="-120"/>
              </a:rPr>
              <a:t>generalization </a:t>
            </a:r>
            <a:r>
              <a:rPr lang="en-US" altLang="zh-TW">
                <a:ea typeface="新細明體" pitchFamily="18" charset="-120"/>
              </a:rPr>
              <a:t>(or/xor substate).</a:t>
            </a:r>
            <a:endParaRPr lang="zh-TW" altLang="en-US">
              <a:ea typeface="新細明體" pitchFamily="18" charset="-120"/>
            </a:endParaRP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9154" name="Rectangle 2"/>
          <p:cNvSpPr>
            <a:spLocks noGrp="1" noChangeArrowheads="1"/>
          </p:cNvSpPr>
          <p:nvPr>
            <p:ph type="title"/>
          </p:nvPr>
        </p:nvSpPr>
        <p:spPr/>
        <p:txBody>
          <a:bodyPr/>
          <a:lstStyle/>
          <a:p>
            <a:r>
              <a:rPr lang="en-US" altLang="zh-TW">
                <a:ea typeface="新細明體" pitchFamily="18" charset="-120"/>
              </a:rPr>
              <a:t>Statechart Diagrams (cont’d)</a:t>
            </a:r>
            <a:endParaRPr lang="zh-TW" altLang="en-US">
              <a:ea typeface="新細明體" pitchFamily="18" charset="-120"/>
            </a:endParaRPr>
          </a:p>
        </p:txBody>
      </p:sp>
      <p:sp>
        <p:nvSpPr>
          <p:cNvPr id="689155" name="Rectangle 3"/>
          <p:cNvSpPr>
            <a:spLocks noGrp="1" noChangeArrowheads="1"/>
          </p:cNvSpPr>
          <p:nvPr>
            <p:ph type="body" idx="1"/>
          </p:nvPr>
        </p:nvSpPr>
        <p:spPr>
          <a:xfrm>
            <a:off x="585788" y="1962150"/>
            <a:ext cx="8101012" cy="1489075"/>
          </a:xfrm>
        </p:spPr>
        <p:txBody>
          <a:bodyPr/>
          <a:lstStyle/>
          <a:p>
            <a:r>
              <a:rPr lang="en-US" altLang="zh-TW">
                <a:ea typeface="新細明體" pitchFamily="18" charset="-120"/>
              </a:rPr>
              <a:t>A</a:t>
            </a:r>
            <a:r>
              <a:rPr lang="en-US" altLang="zh-TW" b="1">
                <a:ea typeface="新細明體" pitchFamily="18" charset="-120"/>
              </a:rPr>
              <a:t> State Machine </a:t>
            </a:r>
            <a:r>
              <a:rPr lang="en-US" altLang="zh-TW">
                <a:ea typeface="新細明體" pitchFamily="18" charset="-120"/>
              </a:rPr>
              <a:t>specifies the sequences of states during the lifetime of an object in response to events, together with its response to those events.</a:t>
            </a:r>
          </a:p>
          <a:p>
            <a:pPr lvl="1"/>
            <a:r>
              <a:rPr lang="en-US" altLang="zh-TW">
                <a:ea typeface="新細明體" pitchFamily="18" charset="-120"/>
              </a:rPr>
              <a:t>A state machine: state, transition, initial state, final state</a:t>
            </a:r>
          </a:p>
        </p:txBody>
      </p:sp>
      <p:pic>
        <p:nvPicPr>
          <p:cNvPr id="689159" name="Picture 7" descr="state machine"/>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71575" y="3525838"/>
            <a:ext cx="7027863" cy="2824162"/>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2226" name="Rectangle 2"/>
          <p:cNvSpPr>
            <a:spLocks noGrp="1" noChangeArrowheads="1"/>
          </p:cNvSpPr>
          <p:nvPr>
            <p:ph type="title"/>
          </p:nvPr>
        </p:nvSpPr>
        <p:spPr/>
        <p:txBody>
          <a:bodyPr/>
          <a:lstStyle/>
          <a:p>
            <a:r>
              <a:rPr lang="en-US" altLang="zh-TW">
                <a:ea typeface="新細明體" pitchFamily="18" charset="-120"/>
              </a:rPr>
              <a:t>Statechart Diagrams (cont’d)</a:t>
            </a:r>
            <a:endParaRPr lang="zh-TW" altLang="en-US">
              <a:ea typeface="新細明體" pitchFamily="18" charset="-120"/>
            </a:endParaRPr>
          </a:p>
        </p:txBody>
      </p:sp>
      <p:sp>
        <p:nvSpPr>
          <p:cNvPr id="692227" name="Rectangle 3"/>
          <p:cNvSpPr>
            <a:spLocks noGrp="1" noChangeArrowheads="1"/>
          </p:cNvSpPr>
          <p:nvPr>
            <p:ph type="body" idx="1"/>
          </p:nvPr>
        </p:nvSpPr>
        <p:spPr>
          <a:xfrm>
            <a:off x="585788" y="1962150"/>
            <a:ext cx="8101012" cy="749300"/>
          </a:xfrm>
        </p:spPr>
        <p:txBody>
          <a:bodyPr/>
          <a:lstStyle/>
          <a:p>
            <a:r>
              <a:rPr lang="en-US" altLang="zh-TW">
                <a:ea typeface="新細明體" pitchFamily="18" charset="-120"/>
              </a:rPr>
              <a:t>One state machine for each class (a class may be seen as a state machine). For example:</a:t>
            </a:r>
            <a:endParaRPr lang="zh-TW" altLang="en-US">
              <a:ea typeface="新細明體" pitchFamily="18" charset="-120"/>
            </a:endParaRPr>
          </a:p>
        </p:txBody>
      </p:sp>
      <p:pic>
        <p:nvPicPr>
          <p:cNvPr id="692228" name="Picture 4" descr="service agreement clas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65263" y="2946400"/>
            <a:ext cx="2732087" cy="1814513"/>
          </a:xfrm>
          <a:prstGeom prst="rect">
            <a:avLst/>
          </a:prstGeom>
          <a:noFill/>
          <a:extLst>
            <a:ext uri="{909E8E84-426E-40DD-AFC4-6F175D3DCCD1}">
              <a14:hiddenFill xmlns:a14="http://schemas.microsoft.com/office/drawing/2010/main">
                <a:solidFill>
                  <a:srgbClr val="FFFFFF"/>
                </a:solidFill>
              </a14:hiddenFill>
            </a:ext>
          </a:extLst>
        </p:spPr>
      </p:pic>
      <p:pic>
        <p:nvPicPr>
          <p:cNvPr id="692229" name="Picture 5" descr="service agreement state machine"/>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106988" y="2498725"/>
            <a:ext cx="2570162" cy="3792538"/>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5298" name="Rectangle 2"/>
          <p:cNvSpPr>
            <a:spLocks noGrp="1" noChangeArrowheads="1"/>
          </p:cNvSpPr>
          <p:nvPr>
            <p:ph type="title"/>
          </p:nvPr>
        </p:nvSpPr>
        <p:spPr/>
        <p:txBody>
          <a:bodyPr/>
          <a:lstStyle/>
          <a:p>
            <a:r>
              <a:rPr lang="en-US" altLang="zh-TW">
                <a:ea typeface="新細明體" pitchFamily="18" charset="-120"/>
              </a:rPr>
              <a:t>Statechart Diagrams (cont’d)</a:t>
            </a:r>
            <a:endParaRPr lang="zh-TW" altLang="en-US">
              <a:ea typeface="新細明體" pitchFamily="18" charset="-120"/>
            </a:endParaRPr>
          </a:p>
        </p:txBody>
      </p:sp>
      <p:sp>
        <p:nvSpPr>
          <p:cNvPr id="695299" name="Rectangle 3"/>
          <p:cNvSpPr>
            <a:spLocks noGrp="1" noChangeArrowheads="1"/>
          </p:cNvSpPr>
          <p:nvPr>
            <p:ph type="body" idx="1"/>
          </p:nvPr>
        </p:nvSpPr>
        <p:spPr>
          <a:xfrm>
            <a:off x="585788" y="1962150"/>
            <a:ext cx="8101012" cy="420688"/>
          </a:xfrm>
        </p:spPr>
        <p:txBody>
          <a:bodyPr/>
          <a:lstStyle/>
          <a:p>
            <a:r>
              <a:rPr lang="en-US" altLang="zh-TW">
                <a:ea typeface="新細明體" pitchFamily="18" charset="-120"/>
              </a:rPr>
              <a:t>Example: Order class</a:t>
            </a:r>
          </a:p>
        </p:txBody>
      </p:sp>
      <p:pic>
        <p:nvPicPr>
          <p:cNvPr id="695300" name="Picture 4" descr="statechart orde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19138" y="2297113"/>
            <a:ext cx="7153275" cy="432435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90338" name="Rectangle 2"/>
          <p:cNvSpPr>
            <a:spLocks noGrp="1" noChangeArrowheads="1"/>
          </p:cNvSpPr>
          <p:nvPr>
            <p:ph type="title"/>
          </p:nvPr>
        </p:nvSpPr>
        <p:spPr/>
        <p:txBody>
          <a:bodyPr/>
          <a:lstStyle/>
          <a:p>
            <a:pPr algn="l"/>
            <a:r>
              <a:rPr lang="en-GB" altLang="zh-TW">
                <a:ea typeface="新細明體" pitchFamily="18" charset="-120"/>
              </a:rPr>
              <a:t>Example</a:t>
            </a:r>
          </a:p>
        </p:txBody>
      </p:sp>
      <p:sp>
        <p:nvSpPr>
          <p:cNvPr id="2190339" name="AutoShape 3"/>
          <p:cNvSpPr>
            <a:spLocks noChangeArrowheads="1"/>
          </p:cNvSpPr>
          <p:nvPr/>
        </p:nvSpPr>
        <p:spPr bwMode="auto">
          <a:xfrm>
            <a:off x="2895600" y="2362200"/>
            <a:ext cx="1984375" cy="685800"/>
          </a:xfrm>
          <a:prstGeom prst="roundRect">
            <a:avLst>
              <a:gd name="adj" fmla="val 16667"/>
            </a:avLst>
          </a:prstGeom>
          <a:solidFill>
            <a:schemeClr val="bg1"/>
          </a:solidFill>
          <a:ln w="1270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GB" altLang="zh-TW" sz="2400">
                <a:ea typeface="新細明體" pitchFamily="18" charset="-120"/>
              </a:rPr>
              <a:t>White’s move</a:t>
            </a:r>
          </a:p>
        </p:txBody>
      </p:sp>
      <p:sp>
        <p:nvSpPr>
          <p:cNvPr id="2190340" name="AutoShape 4"/>
          <p:cNvSpPr>
            <a:spLocks noChangeArrowheads="1"/>
          </p:cNvSpPr>
          <p:nvPr/>
        </p:nvSpPr>
        <p:spPr bwMode="auto">
          <a:xfrm>
            <a:off x="2897188" y="4192588"/>
            <a:ext cx="1984375" cy="685800"/>
          </a:xfrm>
          <a:prstGeom prst="roundRect">
            <a:avLst>
              <a:gd name="adj" fmla="val 16667"/>
            </a:avLst>
          </a:prstGeom>
          <a:solidFill>
            <a:schemeClr val="bg1"/>
          </a:solidFill>
          <a:ln w="1270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GB" altLang="zh-TW" sz="2400">
                <a:ea typeface="新細明體" pitchFamily="18" charset="-120"/>
              </a:rPr>
              <a:t>Black’s move</a:t>
            </a:r>
          </a:p>
        </p:txBody>
      </p:sp>
      <p:sp>
        <p:nvSpPr>
          <p:cNvPr id="2190341" name="Oval 5"/>
          <p:cNvSpPr>
            <a:spLocks noChangeArrowheads="1"/>
          </p:cNvSpPr>
          <p:nvPr/>
        </p:nvSpPr>
        <p:spPr bwMode="auto">
          <a:xfrm>
            <a:off x="1449388" y="2668588"/>
            <a:ext cx="152400" cy="152400"/>
          </a:xfrm>
          <a:prstGeom prst="ellipse">
            <a:avLst/>
          </a:prstGeom>
          <a:solidFill>
            <a:schemeClr val="tx1"/>
          </a:solidFill>
          <a:ln w="1270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TW" altLang="en-US"/>
          </a:p>
        </p:txBody>
      </p:sp>
      <p:sp>
        <p:nvSpPr>
          <p:cNvPr id="2190342" name="Text Box 6"/>
          <p:cNvSpPr txBox="1">
            <a:spLocks noChangeArrowheads="1"/>
          </p:cNvSpPr>
          <p:nvPr/>
        </p:nvSpPr>
        <p:spPr bwMode="auto">
          <a:xfrm>
            <a:off x="1220788" y="2820988"/>
            <a:ext cx="708025" cy="457200"/>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GB" altLang="zh-TW" sz="2400">
                <a:ea typeface="新細明體" pitchFamily="18" charset="-120"/>
              </a:rPr>
              <a:t>start</a:t>
            </a:r>
          </a:p>
        </p:txBody>
      </p:sp>
      <p:sp>
        <p:nvSpPr>
          <p:cNvPr id="2190343" name="Line 7"/>
          <p:cNvSpPr>
            <a:spLocks noChangeShapeType="1"/>
          </p:cNvSpPr>
          <p:nvPr/>
        </p:nvSpPr>
        <p:spPr bwMode="auto">
          <a:xfrm flipV="1">
            <a:off x="3278188" y="3049588"/>
            <a:ext cx="0" cy="1143000"/>
          </a:xfrm>
          <a:prstGeom prst="line">
            <a:avLst/>
          </a:prstGeom>
          <a:noFill/>
          <a:ln w="1270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TW" altLang="en-US"/>
          </a:p>
        </p:txBody>
      </p:sp>
      <p:sp>
        <p:nvSpPr>
          <p:cNvPr id="2190344" name="Line 8"/>
          <p:cNvSpPr>
            <a:spLocks noChangeShapeType="1"/>
          </p:cNvSpPr>
          <p:nvPr/>
        </p:nvSpPr>
        <p:spPr bwMode="auto">
          <a:xfrm>
            <a:off x="4497388" y="3049588"/>
            <a:ext cx="0" cy="1143000"/>
          </a:xfrm>
          <a:prstGeom prst="line">
            <a:avLst/>
          </a:prstGeom>
          <a:noFill/>
          <a:ln w="1270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TW" altLang="en-US"/>
          </a:p>
        </p:txBody>
      </p:sp>
      <p:sp>
        <p:nvSpPr>
          <p:cNvPr id="2190345" name="Text Box 9"/>
          <p:cNvSpPr txBox="1">
            <a:spLocks noChangeArrowheads="1"/>
          </p:cNvSpPr>
          <p:nvPr/>
        </p:nvSpPr>
        <p:spPr bwMode="auto">
          <a:xfrm>
            <a:off x="4497388" y="3201988"/>
            <a:ext cx="979487" cy="822325"/>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GB" altLang="zh-TW" sz="2400">
                <a:ea typeface="新細明體" pitchFamily="18" charset="-120"/>
              </a:rPr>
              <a:t>white</a:t>
            </a:r>
          </a:p>
          <a:p>
            <a:r>
              <a:rPr lang="en-GB" altLang="zh-TW" sz="2400">
                <a:ea typeface="新細明體" pitchFamily="18" charset="-120"/>
              </a:rPr>
              <a:t>moves</a:t>
            </a:r>
          </a:p>
        </p:txBody>
      </p:sp>
      <p:sp>
        <p:nvSpPr>
          <p:cNvPr id="2190346" name="Text Box 10"/>
          <p:cNvSpPr txBox="1">
            <a:spLocks noChangeArrowheads="1"/>
          </p:cNvSpPr>
          <p:nvPr/>
        </p:nvSpPr>
        <p:spPr bwMode="auto">
          <a:xfrm>
            <a:off x="2287588" y="3201988"/>
            <a:ext cx="979487" cy="822325"/>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GB" altLang="zh-TW" sz="2400">
                <a:ea typeface="新細明體" pitchFamily="18" charset="-120"/>
              </a:rPr>
              <a:t>black</a:t>
            </a:r>
          </a:p>
          <a:p>
            <a:r>
              <a:rPr lang="en-GB" altLang="zh-TW" sz="2400">
                <a:ea typeface="新細明體" pitchFamily="18" charset="-120"/>
              </a:rPr>
              <a:t>moves</a:t>
            </a:r>
          </a:p>
        </p:txBody>
      </p:sp>
      <p:sp>
        <p:nvSpPr>
          <p:cNvPr id="2190347" name="Oval 11"/>
          <p:cNvSpPr>
            <a:spLocks noChangeArrowheads="1"/>
          </p:cNvSpPr>
          <p:nvPr/>
        </p:nvSpPr>
        <p:spPr bwMode="auto">
          <a:xfrm>
            <a:off x="6478588" y="2592388"/>
            <a:ext cx="304800" cy="304800"/>
          </a:xfrm>
          <a:prstGeom prst="ellipse">
            <a:avLst/>
          </a:prstGeom>
          <a:solidFill>
            <a:schemeClr val="bg1"/>
          </a:solidFill>
          <a:ln w="1270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TW" altLang="en-US"/>
          </a:p>
        </p:txBody>
      </p:sp>
      <p:sp>
        <p:nvSpPr>
          <p:cNvPr id="2190348" name="Oval 12"/>
          <p:cNvSpPr>
            <a:spLocks noChangeArrowheads="1"/>
          </p:cNvSpPr>
          <p:nvPr/>
        </p:nvSpPr>
        <p:spPr bwMode="auto">
          <a:xfrm>
            <a:off x="6478588" y="3430588"/>
            <a:ext cx="304800" cy="304800"/>
          </a:xfrm>
          <a:prstGeom prst="ellipse">
            <a:avLst/>
          </a:prstGeom>
          <a:solidFill>
            <a:schemeClr val="bg1"/>
          </a:solidFill>
          <a:ln w="1270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TW" altLang="en-US"/>
          </a:p>
        </p:txBody>
      </p:sp>
      <p:sp>
        <p:nvSpPr>
          <p:cNvPr id="2190349" name="Oval 13"/>
          <p:cNvSpPr>
            <a:spLocks noChangeArrowheads="1"/>
          </p:cNvSpPr>
          <p:nvPr/>
        </p:nvSpPr>
        <p:spPr bwMode="auto">
          <a:xfrm>
            <a:off x="6478588" y="4421188"/>
            <a:ext cx="304800" cy="304800"/>
          </a:xfrm>
          <a:prstGeom prst="ellipse">
            <a:avLst/>
          </a:prstGeom>
          <a:solidFill>
            <a:schemeClr val="bg1"/>
          </a:solidFill>
          <a:ln w="1270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TW" altLang="en-US"/>
          </a:p>
        </p:txBody>
      </p:sp>
      <p:sp>
        <p:nvSpPr>
          <p:cNvPr id="2190350" name="Oval 14"/>
          <p:cNvSpPr>
            <a:spLocks noChangeArrowheads="1"/>
          </p:cNvSpPr>
          <p:nvPr/>
        </p:nvSpPr>
        <p:spPr bwMode="auto">
          <a:xfrm>
            <a:off x="6554788" y="2668588"/>
            <a:ext cx="152400" cy="152400"/>
          </a:xfrm>
          <a:prstGeom prst="ellipse">
            <a:avLst/>
          </a:prstGeom>
          <a:solidFill>
            <a:schemeClr val="tx1"/>
          </a:solidFill>
          <a:ln w="1270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TW" altLang="en-US"/>
          </a:p>
        </p:txBody>
      </p:sp>
      <p:sp>
        <p:nvSpPr>
          <p:cNvPr id="2190351" name="Oval 15"/>
          <p:cNvSpPr>
            <a:spLocks noChangeArrowheads="1"/>
          </p:cNvSpPr>
          <p:nvPr/>
        </p:nvSpPr>
        <p:spPr bwMode="auto">
          <a:xfrm>
            <a:off x="6554788" y="3506788"/>
            <a:ext cx="152400" cy="152400"/>
          </a:xfrm>
          <a:prstGeom prst="ellipse">
            <a:avLst/>
          </a:prstGeom>
          <a:solidFill>
            <a:schemeClr val="tx1"/>
          </a:solidFill>
          <a:ln w="1270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TW" altLang="en-US"/>
          </a:p>
        </p:txBody>
      </p:sp>
      <p:sp>
        <p:nvSpPr>
          <p:cNvPr id="2190352" name="Oval 16"/>
          <p:cNvSpPr>
            <a:spLocks noChangeArrowheads="1"/>
          </p:cNvSpPr>
          <p:nvPr/>
        </p:nvSpPr>
        <p:spPr bwMode="auto">
          <a:xfrm>
            <a:off x="6554788" y="4497388"/>
            <a:ext cx="152400" cy="152400"/>
          </a:xfrm>
          <a:prstGeom prst="ellipse">
            <a:avLst/>
          </a:prstGeom>
          <a:solidFill>
            <a:schemeClr val="tx1"/>
          </a:solidFill>
          <a:ln w="1270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TW" altLang="en-US"/>
          </a:p>
        </p:txBody>
      </p:sp>
      <p:sp>
        <p:nvSpPr>
          <p:cNvPr id="2190353" name="Text Box 17"/>
          <p:cNvSpPr txBox="1">
            <a:spLocks noChangeArrowheads="1"/>
          </p:cNvSpPr>
          <p:nvPr/>
        </p:nvSpPr>
        <p:spPr bwMode="auto">
          <a:xfrm>
            <a:off x="5868988" y="2058988"/>
            <a:ext cx="1546225" cy="457200"/>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GB" altLang="zh-TW" sz="2400">
                <a:ea typeface="新細明體" pitchFamily="18" charset="-120"/>
              </a:rPr>
              <a:t>Black wins</a:t>
            </a:r>
          </a:p>
        </p:txBody>
      </p:sp>
      <p:sp>
        <p:nvSpPr>
          <p:cNvPr id="2190354" name="Text Box 18"/>
          <p:cNvSpPr txBox="1">
            <a:spLocks noChangeArrowheads="1"/>
          </p:cNvSpPr>
          <p:nvPr/>
        </p:nvSpPr>
        <p:spPr bwMode="auto">
          <a:xfrm>
            <a:off x="6859588" y="3354388"/>
            <a:ext cx="862012" cy="457200"/>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GB" altLang="zh-TW" sz="2400">
                <a:ea typeface="新細明體" pitchFamily="18" charset="-120"/>
              </a:rPr>
              <a:t>Draw</a:t>
            </a:r>
          </a:p>
        </p:txBody>
      </p:sp>
      <p:sp>
        <p:nvSpPr>
          <p:cNvPr id="2190355" name="Text Box 19"/>
          <p:cNvSpPr txBox="1">
            <a:spLocks noChangeArrowheads="1"/>
          </p:cNvSpPr>
          <p:nvPr/>
        </p:nvSpPr>
        <p:spPr bwMode="auto">
          <a:xfrm>
            <a:off x="5868988" y="4802188"/>
            <a:ext cx="1579562" cy="457200"/>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GB" altLang="zh-TW" sz="2400">
                <a:ea typeface="新細明體" pitchFamily="18" charset="-120"/>
              </a:rPr>
              <a:t>White wins</a:t>
            </a:r>
          </a:p>
        </p:txBody>
      </p:sp>
      <p:sp>
        <p:nvSpPr>
          <p:cNvPr id="2190356" name="Line 20"/>
          <p:cNvSpPr>
            <a:spLocks noChangeShapeType="1"/>
          </p:cNvSpPr>
          <p:nvPr/>
        </p:nvSpPr>
        <p:spPr bwMode="auto">
          <a:xfrm>
            <a:off x="4878388" y="2744788"/>
            <a:ext cx="1600200" cy="0"/>
          </a:xfrm>
          <a:prstGeom prst="line">
            <a:avLst/>
          </a:prstGeom>
          <a:noFill/>
          <a:ln w="1270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TW" altLang="en-US"/>
          </a:p>
        </p:txBody>
      </p:sp>
      <p:sp>
        <p:nvSpPr>
          <p:cNvPr id="2190357" name="Line 21"/>
          <p:cNvSpPr>
            <a:spLocks noChangeShapeType="1"/>
          </p:cNvSpPr>
          <p:nvPr/>
        </p:nvSpPr>
        <p:spPr bwMode="auto">
          <a:xfrm>
            <a:off x="4878388" y="4573588"/>
            <a:ext cx="1600200" cy="0"/>
          </a:xfrm>
          <a:prstGeom prst="line">
            <a:avLst/>
          </a:prstGeom>
          <a:noFill/>
          <a:ln w="1270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TW" altLang="en-US"/>
          </a:p>
        </p:txBody>
      </p:sp>
      <p:sp>
        <p:nvSpPr>
          <p:cNvPr id="2190358" name="Line 22"/>
          <p:cNvSpPr>
            <a:spLocks noChangeShapeType="1"/>
          </p:cNvSpPr>
          <p:nvPr/>
        </p:nvSpPr>
        <p:spPr bwMode="auto">
          <a:xfrm>
            <a:off x="4878388" y="2744788"/>
            <a:ext cx="1522412" cy="836612"/>
          </a:xfrm>
          <a:prstGeom prst="line">
            <a:avLst/>
          </a:prstGeom>
          <a:noFill/>
          <a:ln w="1270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TW" altLang="en-US"/>
          </a:p>
        </p:txBody>
      </p:sp>
      <p:sp>
        <p:nvSpPr>
          <p:cNvPr id="2190359" name="Line 23"/>
          <p:cNvSpPr>
            <a:spLocks noChangeShapeType="1"/>
          </p:cNvSpPr>
          <p:nvPr/>
        </p:nvSpPr>
        <p:spPr bwMode="auto">
          <a:xfrm flipV="1">
            <a:off x="4878388" y="3657600"/>
            <a:ext cx="1522412" cy="915988"/>
          </a:xfrm>
          <a:prstGeom prst="line">
            <a:avLst/>
          </a:prstGeom>
          <a:noFill/>
          <a:ln w="1270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TW" altLang="en-US"/>
          </a:p>
        </p:txBody>
      </p:sp>
      <p:sp>
        <p:nvSpPr>
          <p:cNvPr id="2190360" name="Text Box 24"/>
          <p:cNvSpPr txBox="1">
            <a:spLocks noChangeArrowheads="1"/>
          </p:cNvSpPr>
          <p:nvPr/>
        </p:nvSpPr>
        <p:spPr bwMode="auto">
          <a:xfrm>
            <a:off x="5700713" y="2862263"/>
            <a:ext cx="1331912" cy="457200"/>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GB" altLang="zh-TW" sz="2400">
                <a:ea typeface="新細明體" pitchFamily="18" charset="-120"/>
              </a:rPr>
              <a:t>stalemate</a:t>
            </a:r>
          </a:p>
        </p:txBody>
      </p:sp>
      <p:sp>
        <p:nvSpPr>
          <p:cNvPr id="2190361" name="Text Box 25"/>
          <p:cNvSpPr txBox="1">
            <a:spLocks noChangeArrowheads="1"/>
          </p:cNvSpPr>
          <p:nvPr/>
        </p:nvSpPr>
        <p:spPr bwMode="auto">
          <a:xfrm>
            <a:off x="5640388" y="3887788"/>
            <a:ext cx="1331912" cy="457200"/>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GB" altLang="zh-TW" sz="2400">
                <a:ea typeface="新細明體" pitchFamily="18" charset="-120"/>
              </a:rPr>
              <a:t>stalemate</a:t>
            </a:r>
          </a:p>
        </p:txBody>
      </p:sp>
      <p:sp>
        <p:nvSpPr>
          <p:cNvPr id="2190362" name="Line 26"/>
          <p:cNvSpPr>
            <a:spLocks noChangeShapeType="1"/>
          </p:cNvSpPr>
          <p:nvPr/>
        </p:nvSpPr>
        <p:spPr bwMode="auto">
          <a:xfrm>
            <a:off x="1601788" y="2744788"/>
            <a:ext cx="1295400" cy="0"/>
          </a:xfrm>
          <a:prstGeom prst="line">
            <a:avLst/>
          </a:prstGeom>
          <a:noFill/>
          <a:ln w="1270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TW" altLang="en-US"/>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22" name="Rectangle 2"/>
          <p:cNvSpPr>
            <a:spLocks noGrp="1" noChangeArrowheads="1"/>
          </p:cNvSpPr>
          <p:nvPr>
            <p:ph type="title"/>
          </p:nvPr>
        </p:nvSpPr>
        <p:spPr/>
        <p:txBody>
          <a:bodyPr/>
          <a:lstStyle/>
          <a:p>
            <a:r>
              <a:rPr lang="en-US" altLang="zh-TW">
                <a:ea typeface="新細明體" pitchFamily="18" charset="-120"/>
              </a:rPr>
              <a:t>3.4.5 Activity Diagrams</a:t>
            </a:r>
          </a:p>
        </p:txBody>
      </p:sp>
      <p:sp>
        <p:nvSpPr>
          <p:cNvPr id="696323" name="Rectangle 3"/>
          <p:cNvSpPr>
            <a:spLocks noGrp="1" noChangeArrowheads="1"/>
          </p:cNvSpPr>
          <p:nvPr>
            <p:ph type="body" idx="1"/>
          </p:nvPr>
        </p:nvSpPr>
        <p:spPr>
          <a:xfrm>
            <a:off x="585788" y="1962150"/>
            <a:ext cx="8101012" cy="3957638"/>
          </a:xfrm>
        </p:spPr>
        <p:txBody>
          <a:bodyPr/>
          <a:lstStyle/>
          <a:p>
            <a:r>
              <a:rPr lang="en-US" altLang="zh-TW">
                <a:ea typeface="新細明體" pitchFamily="18" charset="-120"/>
              </a:rPr>
              <a:t>An</a:t>
            </a:r>
            <a:r>
              <a:rPr lang="en-US" altLang="zh-TW" b="1">
                <a:ea typeface="新細明體" pitchFamily="18" charset="-120"/>
              </a:rPr>
              <a:t> Activity </a:t>
            </a:r>
            <a:r>
              <a:rPr lang="en-US" altLang="zh-TW">
                <a:ea typeface="新細明體" pitchFamily="18" charset="-120"/>
              </a:rPr>
              <a:t>is an ongoing non-atomic execution within a state machine. </a:t>
            </a:r>
          </a:p>
          <a:p>
            <a:pPr lvl="1"/>
            <a:r>
              <a:rPr lang="en-US" altLang="zh-TW">
                <a:ea typeface="新細明體" pitchFamily="18" charset="-120"/>
              </a:rPr>
              <a:t>An activity is interruptible.</a:t>
            </a:r>
          </a:p>
          <a:p>
            <a:r>
              <a:rPr lang="en-US" altLang="zh-TW">
                <a:ea typeface="新細明體" pitchFamily="18" charset="-120"/>
              </a:rPr>
              <a:t>An</a:t>
            </a:r>
            <a:r>
              <a:rPr lang="en-US" altLang="zh-TW" b="1">
                <a:ea typeface="新細明體" pitchFamily="18" charset="-120"/>
              </a:rPr>
              <a:t> Activity Diagram</a:t>
            </a:r>
            <a:r>
              <a:rPr lang="en-US" altLang="zh-TW">
                <a:ea typeface="新細明體" pitchFamily="18" charset="-120"/>
              </a:rPr>
              <a:t> “shows the flow from activity to activity, addressing the dynamic view of a system.” [Booch et al. 1999]</a:t>
            </a:r>
          </a:p>
          <a:p>
            <a:pPr lvl="1"/>
            <a:r>
              <a:rPr lang="en-US" altLang="zh-TW">
                <a:ea typeface="新細明體" pitchFamily="18" charset="-120"/>
              </a:rPr>
              <a:t>An activity diagram is “a special case of a state machine that used to model processes involving one or more classifiers </a:t>
            </a:r>
            <a:r>
              <a:rPr lang="en-US" altLang="zh-TW" baseline="30000">
                <a:ea typeface="新細明體" pitchFamily="18" charset="-120"/>
              </a:rPr>
              <a:t>(*)</a:t>
            </a:r>
            <a:r>
              <a:rPr lang="en-US" altLang="zh-TW">
                <a:ea typeface="新細明體" pitchFamily="18" charset="-120"/>
              </a:rPr>
              <a:t>.” [OMG-UML v1.4]</a:t>
            </a:r>
          </a:p>
          <a:p>
            <a:pPr lvl="1"/>
            <a:r>
              <a:rPr lang="en-US" altLang="zh-TW">
                <a:ea typeface="新細明體" pitchFamily="18" charset="-120"/>
              </a:rPr>
              <a:t>An activity diagram is used to model the flow of activities in a procedure.</a:t>
            </a:r>
          </a:p>
        </p:txBody>
      </p:sp>
      <p:sp>
        <p:nvSpPr>
          <p:cNvPr id="696324" name="Text Box 4"/>
          <p:cNvSpPr txBox="1">
            <a:spLocks noChangeArrowheads="1"/>
          </p:cNvSpPr>
          <p:nvPr/>
        </p:nvSpPr>
        <p:spPr bwMode="auto">
          <a:xfrm>
            <a:off x="411163" y="6451600"/>
            <a:ext cx="7556500" cy="274638"/>
          </a:xfrm>
          <a:prstGeom prst="rect">
            <a:avLst/>
          </a:prstGeom>
          <a:noFill/>
          <a:ln>
            <a:noFill/>
          </a:ln>
          <a:effectLst/>
          <a:extLst>
            <a:ext uri="{909E8E84-426E-40DD-AFC4-6F175D3DCCD1}">
              <a14:hiddenFill xmlns:a14="http://schemas.microsoft.com/office/drawing/2010/main">
                <a:gradFill rotWithShape="0">
                  <a:gsLst>
                    <a:gs pos="0">
                      <a:schemeClr val="hlink">
                        <a:gamma/>
                        <a:shade val="46275"/>
                        <a:invGamma/>
                      </a:schemeClr>
                    </a:gs>
                    <a:gs pos="100000">
                      <a:schemeClr val="hlink"/>
                    </a:gs>
                  </a:gsLst>
                  <a:lin ang="18900000" scaled="1"/>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zh-TW">
                <a:ea typeface="新細明體" pitchFamily="18" charset="-120"/>
              </a:rPr>
              <a:t>(*) A model elements that describes behavior and structural features, e.g., class, use case, interface, etc.</a:t>
            </a: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7346" name="Rectangle 2"/>
          <p:cNvSpPr>
            <a:spLocks noGrp="1" noChangeArrowheads="1"/>
          </p:cNvSpPr>
          <p:nvPr>
            <p:ph type="title"/>
          </p:nvPr>
        </p:nvSpPr>
        <p:spPr/>
        <p:txBody>
          <a:bodyPr/>
          <a:lstStyle/>
          <a:p>
            <a:r>
              <a:rPr lang="en-US" altLang="zh-TW">
                <a:ea typeface="新細明體" pitchFamily="18" charset="-120"/>
              </a:rPr>
              <a:t>Activity Diagrams (cont’d)</a:t>
            </a:r>
            <a:endParaRPr lang="zh-TW" altLang="en-US">
              <a:ea typeface="新細明體" pitchFamily="18" charset="-120"/>
            </a:endParaRPr>
          </a:p>
        </p:txBody>
      </p:sp>
      <p:sp>
        <p:nvSpPr>
          <p:cNvPr id="697347" name="Rectangle 3"/>
          <p:cNvSpPr>
            <a:spLocks noGrp="1" noChangeArrowheads="1"/>
          </p:cNvSpPr>
          <p:nvPr>
            <p:ph type="body" idx="1"/>
          </p:nvPr>
        </p:nvSpPr>
        <p:spPr>
          <a:xfrm>
            <a:off x="585788" y="1962150"/>
            <a:ext cx="8101012" cy="3709988"/>
          </a:xfrm>
        </p:spPr>
        <p:txBody>
          <a:bodyPr/>
          <a:lstStyle/>
          <a:p>
            <a:r>
              <a:rPr lang="en-US" altLang="zh-TW">
                <a:ea typeface="新細明體" pitchFamily="18" charset="-120"/>
              </a:rPr>
              <a:t>An activity diagram consists of:</a:t>
            </a:r>
          </a:p>
          <a:p>
            <a:pPr lvl="1"/>
            <a:r>
              <a:rPr lang="en-US" altLang="zh-TW">
                <a:ea typeface="新細明體" pitchFamily="18" charset="-120"/>
              </a:rPr>
              <a:t>activity, </a:t>
            </a:r>
          </a:p>
          <a:p>
            <a:pPr lvl="1"/>
            <a:r>
              <a:rPr lang="en-US" altLang="zh-TW">
                <a:ea typeface="新細明體" pitchFamily="18" charset="-120"/>
              </a:rPr>
              <a:t>transition, </a:t>
            </a:r>
          </a:p>
          <a:p>
            <a:pPr lvl="1"/>
            <a:r>
              <a:rPr lang="en-US" altLang="zh-TW">
                <a:ea typeface="新細明體" pitchFamily="18" charset="-120"/>
              </a:rPr>
              <a:t>decision, </a:t>
            </a:r>
          </a:p>
          <a:p>
            <a:pPr lvl="1"/>
            <a:r>
              <a:rPr lang="en-US" altLang="zh-TW">
                <a:ea typeface="新細明體" pitchFamily="18" charset="-120"/>
              </a:rPr>
              <a:t>synchronization, </a:t>
            </a:r>
          </a:p>
          <a:p>
            <a:pPr lvl="1"/>
            <a:r>
              <a:rPr lang="en-US" altLang="zh-TW">
                <a:ea typeface="新細明體" pitchFamily="18" charset="-120"/>
              </a:rPr>
              <a:t>swimlanes, </a:t>
            </a:r>
          </a:p>
          <a:p>
            <a:pPr lvl="1"/>
            <a:r>
              <a:rPr lang="en-US" altLang="zh-TW">
                <a:ea typeface="新細明體" pitchFamily="18" charset="-120"/>
              </a:rPr>
              <a:t>initial state, </a:t>
            </a:r>
          </a:p>
          <a:p>
            <a:pPr lvl="1"/>
            <a:r>
              <a:rPr lang="en-US" altLang="zh-TW">
                <a:ea typeface="新細明體" pitchFamily="18" charset="-120"/>
              </a:rPr>
              <a:t>and final state.</a:t>
            </a:r>
          </a:p>
          <a:p>
            <a:pPr lvl="1"/>
            <a:endParaRPr lang="en-US" altLang="zh-TW">
              <a:ea typeface="新細明體" pitchFamily="18" charset="-120"/>
            </a:endParaRP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9397" name="Text Box 5"/>
          <p:cNvSpPr txBox="1">
            <a:spLocks noChangeArrowheads="1"/>
          </p:cNvSpPr>
          <p:nvPr/>
        </p:nvSpPr>
        <p:spPr bwMode="auto">
          <a:xfrm>
            <a:off x="2465388" y="304800"/>
            <a:ext cx="4256087" cy="519113"/>
          </a:xfrm>
          <a:prstGeom prst="rect">
            <a:avLst/>
          </a:prstGeom>
          <a:noFill/>
          <a:ln>
            <a:noFill/>
          </a:ln>
          <a:effectLst/>
          <a:extLst>
            <a:ext uri="{909E8E84-426E-40DD-AFC4-6F175D3DCCD1}">
              <a14:hiddenFill xmlns:a14="http://schemas.microsoft.com/office/drawing/2010/main">
                <a:gradFill rotWithShape="0">
                  <a:gsLst>
                    <a:gs pos="0">
                      <a:schemeClr val="hlink">
                        <a:gamma/>
                        <a:shade val="46275"/>
                        <a:invGamma/>
                      </a:schemeClr>
                    </a:gs>
                    <a:gs pos="100000">
                      <a:schemeClr val="hlink"/>
                    </a:gs>
                  </a:gsLst>
                  <a:lin ang="18900000" scaled="1"/>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zh-TW" sz="2800" b="1">
                <a:solidFill>
                  <a:srgbClr val="F08402"/>
                </a:solidFill>
                <a:ea typeface="新細明體" pitchFamily="18" charset="-120"/>
              </a:rPr>
              <a:t>Activity Diagrams (cont’d)</a:t>
            </a:r>
            <a:endParaRPr lang="zh-TW" altLang="en-US" sz="2800" b="1">
              <a:solidFill>
                <a:srgbClr val="F08402"/>
              </a:solidFill>
              <a:ea typeface="新細明體" pitchFamily="18" charset="-120"/>
            </a:endParaRPr>
          </a:p>
        </p:txBody>
      </p:sp>
      <p:sp>
        <p:nvSpPr>
          <p:cNvPr id="699398" name="Text Box 6"/>
          <p:cNvSpPr txBox="1">
            <a:spLocks noChangeArrowheads="1"/>
          </p:cNvSpPr>
          <p:nvPr/>
        </p:nvSpPr>
        <p:spPr bwMode="auto">
          <a:xfrm rot="16200000">
            <a:off x="-989806" y="3255169"/>
            <a:ext cx="3694112" cy="457200"/>
          </a:xfrm>
          <a:prstGeom prst="rect">
            <a:avLst/>
          </a:prstGeom>
          <a:noFill/>
          <a:ln>
            <a:noFill/>
          </a:ln>
          <a:effectLst/>
          <a:extLst>
            <a:ext uri="{909E8E84-426E-40DD-AFC4-6F175D3DCCD1}">
              <a14:hiddenFill xmlns:a14="http://schemas.microsoft.com/office/drawing/2010/main">
                <a:gradFill rotWithShape="0">
                  <a:gsLst>
                    <a:gs pos="0">
                      <a:schemeClr val="hlink">
                        <a:gamma/>
                        <a:shade val="46275"/>
                        <a:invGamma/>
                      </a:schemeClr>
                    </a:gs>
                    <a:gs pos="100000">
                      <a:schemeClr val="hlink"/>
                    </a:gs>
                  </a:gsLst>
                  <a:lin ang="18900000" scaled="1"/>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buClr>
                <a:schemeClr val="folHlink"/>
              </a:buClr>
              <a:buSzPct val="75000"/>
              <a:buFont typeface="Wingdings" pitchFamily="2" charset="2"/>
              <a:buChar char="l"/>
            </a:pPr>
            <a:r>
              <a:rPr lang="zh-TW" altLang="en-US" sz="2400">
                <a:ea typeface="新細明體" pitchFamily="18" charset="-120"/>
              </a:rPr>
              <a:t> </a:t>
            </a:r>
            <a:r>
              <a:rPr lang="en-US" altLang="zh-TW" sz="2400">
                <a:ea typeface="新細明體" pitchFamily="18" charset="-120"/>
              </a:rPr>
              <a:t>Activity diagram notations</a:t>
            </a:r>
          </a:p>
        </p:txBody>
      </p:sp>
      <p:pic>
        <p:nvPicPr>
          <p:cNvPr id="699413" name="Picture 21" descr="activity diagram notation"/>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49363" y="952500"/>
            <a:ext cx="6604000" cy="5619750"/>
          </a:xfrm>
          <a:prstGeom prst="rect">
            <a:avLst/>
          </a:prstGeom>
          <a:noFill/>
          <a:extLst>
            <a:ext uri="{909E8E84-426E-40DD-AFC4-6F175D3DCCD1}">
              <a14:hiddenFill xmlns:a14="http://schemas.microsoft.com/office/drawing/2010/main">
                <a:solidFill>
                  <a:srgbClr val="FFFFFF"/>
                </a:solidFill>
              </a14:hiddenFill>
            </a:ext>
          </a:extLst>
        </p:spPr>
      </p:pic>
      <p:sp>
        <p:nvSpPr>
          <p:cNvPr id="699414" name="Line 22"/>
          <p:cNvSpPr>
            <a:spLocks noChangeShapeType="1"/>
          </p:cNvSpPr>
          <p:nvPr/>
        </p:nvSpPr>
        <p:spPr bwMode="auto">
          <a:xfrm>
            <a:off x="4630738" y="4557713"/>
            <a:ext cx="0" cy="739775"/>
          </a:xfrm>
          <a:prstGeom prst="line">
            <a:avLst/>
          </a:prstGeom>
          <a:noFill/>
          <a:ln w="9525">
            <a:solidFill>
              <a:schemeClr val="tx1"/>
            </a:solidFill>
            <a:prstDash val="dash"/>
            <a:round/>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TW" altLang="en-US"/>
          </a:p>
        </p:txBody>
      </p:sp>
      <p:sp>
        <p:nvSpPr>
          <p:cNvPr id="699415" name="Line 23"/>
          <p:cNvSpPr>
            <a:spLocks noChangeShapeType="1"/>
          </p:cNvSpPr>
          <p:nvPr/>
        </p:nvSpPr>
        <p:spPr bwMode="auto">
          <a:xfrm>
            <a:off x="4891088" y="5514975"/>
            <a:ext cx="349250" cy="0"/>
          </a:xfrm>
          <a:prstGeom prst="line">
            <a:avLst/>
          </a:prstGeom>
          <a:noFill/>
          <a:ln w="9525">
            <a:solidFill>
              <a:schemeClr val="tx1"/>
            </a:solidFill>
            <a:prstDash val="dash"/>
            <a:round/>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TW" altLang="en-US"/>
          </a:p>
        </p:txBody>
      </p:sp>
      <p:sp>
        <p:nvSpPr>
          <p:cNvPr id="699416" name="Line 24"/>
          <p:cNvSpPr>
            <a:spLocks noChangeShapeType="1"/>
          </p:cNvSpPr>
          <p:nvPr/>
        </p:nvSpPr>
        <p:spPr bwMode="auto">
          <a:xfrm flipV="1">
            <a:off x="2946400" y="3860800"/>
            <a:ext cx="1379538" cy="566738"/>
          </a:xfrm>
          <a:prstGeom prst="line">
            <a:avLst/>
          </a:prstGeom>
          <a:noFill/>
          <a:ln w="9525">
            <a:solidFill>
              <a:schemeClr val="tx1"/>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TW" altLang="en-US"/>
          </a:p>
        </p:txBody>
      </p:sp>
      <p:sp>
        <p:nvSpPr>
          <p:cNvPr id="699417" name="Line 25"/>
          <p:cNvSpPr>
            <a:spLocks noChangeShapeType="1"/>
          </p:cNvSpPr>
          <p:nvPr/>
        </p:nvSpPr>
        <p:spPr bwMode="auto">
          <a:xfrm>
            <a:off x="3062288" y="5080000"/>
            <a:ext cx="1524000" cy="14288"/>
          </a:xfrm>
          <a:prstGeom prst="line">
            <a:avLst/>
          </a:prstGeom>
          <a:noFill/>
          <a:ln w="9525">
            <a:solidFill>
              <a:schemeClr val="tx1"/>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TW" altLang="en-US"/>
          </a:p>
        </p:txBody>
      </p:sp>
      <p:sp>
        <p:nvSpPr>
          <p:cNvPr id="699418" name="Line 26"/>
          <p:cNvSpPr>
            <a:spLocks noChangeShapeType="1"/>
          </p:cNvSpPr>
          <p:nvPr/>
        </p:nvSpPr>
        <p:spPr bwMode="auto">
          <a:xfrm flipH="1">
            <a:off x="4208463" y="2670175"/>
            <a:ext cx="334962" cy="363538"/>
          </a:xfrm>
          <a:prstGeom prst="line">
            <a:avLst/>
          </a:prstGeom>
          <a:noFill/>
          <a:ln w="9525">
            <a:solidFill>
              <a:schemeClr val="tx1"/>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TW" altLang="en-US"/>
          </a:p>
        </p:txBody>
      </p:sp>
      <p:sp>
        <p:nvSpPr>
          <p:cNvPr id="699419" name="Line 27"/>
          <p:cNvSpPr>
            <a:spLocks noChangeShapeType="1"/>
          </p:cNvSpPr>
          <p:nvPr/>
        </p:nvSpPr>
        <p:spPr bwMode="auto">
          <a:xfrm flipH="1">
            <a:off x="1857375" y="3192463"/>
            <a:ext cx="276225" cy="769937"/>
          </a:xfrm>
          <a:prstGeom prst="line">
            <a:avLst/>
          </a:prstGeom>
          <a:noFill/>
          <a:ln w="9525">
            <a:solidFill>
              <a:schemeClr val="tx1"/>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TW" altLang="en-US"/>
          </a:p>
        </p:txBody>
      </p:sp>
      <p:sp>
        <p:nvSpPr>
          <p:cNvPr id="699420" name="Line 28"/>
          <p:cNvSpPr>
            <a:spLocks noChangeShapeType="1"/>
          </p:cNvSpPr>
          <p:nvPr/>
        </p:nvSpPr>
        <p:spPr bwMode="auto">
          <a:xfrm flipH="1" flipV="1">
            <a:off x="3019425" y="1058863"/>
            <a:ext cx="595313" cy="508000"/>
          </a:xfrm>
          <a:prstGeom prst="line">
            <a:avLst/>
          </a:prstGeom>
          <a:noFill/>
          <a:ln w="9525">
            <a:solidFill>
              <a:schemeClr val="tx1"/>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TW" altLang="en-US"/>
          </a:p>
        </p:txBody>
      </p:sp>
      <p:sp>
        <p:nvSpPr>
          <p:cNvPr id="699421" name="Line 29"/>
          <p:cNvSpPr>
            <a:spLocks noChangeShapeType="1"/>
          </p:cNvSpPr>
          <p:nvPr/>
        </p:nvSpPr>
        <p:spPr bwMode="auto">
          <a:xfrm flipV="1">
            <a:off x="4572000" y="1058863"/>
            <a:ext cx="623888" cy="523875"/>
          </a:xfrm>
          <a:prstGeom prst="line">
            <a:avLst/>
          </a:prstGeom>
          <a:noFill/>
          <a:ln w="9525">
            <a:solidFill>
              <a:schemeClr val="tx1"/>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TW" altLang="en-US"/>
          </a:p>
        </p:txBody>
      </p:sp>
      <p:sp>
        <p:nvSpPr>
          <p:cNvPr id="699422" name="Line 30"/>
          <p:cNvSpPr>
            <a:spLocks noChangeShapeType="1"/>
          </p:cNvSpPr>
          <p:nvPr/>
        </p:nvSpPr>
        <p:spPr bwMode="auto">
          <a:xfrm>
            <a:off x="6324600" y="6286500"/>
            <a:ext cx="9652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TW" altLang="en-US"/>
          </a:p>
        </p:txBody>
      </p:sp>
      <p:sp>
        <p:nvSpPr>
          <p:cNvPr id="699423" name="Line 31"/>
          <p:cNvSpPr>
            <a:spLocks noChangeShapeType="1"/>
          </p:cNvSpPr>
          <p:nvPr/>
        </p:nvSpPr>
        <p:spPr bwMode="auto">
          <a:xfrm flipV="1">
            <a:off x="7289800" y="5626100"/>
            <a:ext cx="0" cy="660400"/>
          </a:xfrm>
          <a:prstGeom prst="line">
            <a:avLst/>
          </a:prstGeom>
          <a:noFill/>
          <a:ln w="9525">
            <a:solidFill>
              <a:schemeClr val="tx1"/>
            </a:solidFill>
            <a:round/>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TW" altLang="en-US"/>
          </a:p>
        </p:txBody>
      </p:sp>
      <p:sp>
        <p:nvSpPr>
          <p:cNvPr id="699424" name="Text Box 32"/>
          <p:cNvSpPr txBox="1">
            <a:spLocks noChangeArrowheads="1"/>
          </p:cNvSpPr>
          <p:nvPr/>
        </p:nvSpPr>
        <p:spPr bwMode="auto">
          <a:xfrm>
            <a:off x="1431925" y="1535113"/>
            <a:ext cx="608013" cy="517525"/>
          </a:xfrm>
          <a:prstGeom prst="rect">
            <a:avLst/>
          </a:prstGeom>
          <a:noFill/>
          <a:ln>
            <a:noFill/>
          </a:ln>
          <a:effectLst/>
          <a:extLst>
            <a:ext uri="{909E8E84-426E-40DD-AFC4-6F175D3DCCD1}">
              <a14:hiddenFill xmlns:a14="http://schemas.microsoft.com/office/drawing/2010/main">
                <a:gradFill rotWithShape="0">
                  <a:gsLst>
                    <a:gs pos="0">
                      <a:schemeClr val="hlink">
                        <a:gamma/>
                        <a:shade val="46275"/>
                        <a:invGamma/>
                      </a:schemeClr>
                    </a:gs>
                    <a:gs pos="100000">
                      <a:schemeClr val="hlink"/>
                    </a:gs>
                  </a:gsLst>
                  <a:lin ang="18900000" scaled="1"/>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zh-TW" sz="1400">
                <a:ea typeface="新細明體" pitchFamily="18" charset="-120"/>
              </a:rPr>
              <a:t>Initial</a:t>
            </a:r>
          </a:p>
          <a:p>
            <a:r>
              <a:rPr lang="en-US" altLang="zh-TW" sz="1400">
                <a:ea typeface="新細明體" pitchFamily="18" charset="-120"/>
              </a:rPr>
              <a:t>state</a:t>
            </a:r>
          </a:p>
        </p:txBody>
      </p:sp>
      <p:sp>
        <p:nvSpPr>
          <p:cNvPr id="699425" name="Line 33"/>
          <p:cNvSpPr>
            <a:spLocks noChangeShapeType="1"/>
          </p:cNvSpPr>
          <p:nvPr/>
        </p:nvSpPr>
        <p:spPr bwMode="auto">
          <a:xfrm flipV="1">
            <a:off x="1955800" y="1587500"/>
            <a:ext cx="292100" cy="203200"/>
          </a:xfrm>
          <a:prstGeom prst="line">
            <a:avLst/>
          </a:prstGeom>
          <a:noFill/>
          <a:ln w="9525">
            <a:solidFill>
              <a:schemeClr val="tx1"/>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TW" altLang="en-US"/>
          </a:p>
        </p:txBody>
      </p:sp>
      <p:sp>
        <p:nvSpPr>
          <p:cNvPr id="699426" name="Text Box 34"/>
          <p:cNvSpPr txBox="1">
            <a:spLocks noChangeArrowheads="1"/>
          </p:cNvSpPr>
          <p:nvPr/>
        </p:nvSpPr>
        <p:spPr bwMode="auto">
          <a:xfrm>
            <a:off x="7858125" y="4849813"/>
            <a:ext cx="549275" cy="517525"/>
          </a:xfrm>
          <a:prstGeom prst="rect">
            <a:avLst/>
          </a:prstGeom>
          <a:noFill/>
          <a:ln>
            <a:noFill/>
          </a:ln>
          <a:effectLst/>
          <a:extLst>
            <a:ext uri="{909E8E84-426E-40DD-AFC4-6F175D3DCCD1}">
              <a14:hiddenFill xmlns:a14="http://schemas.microsoft.com/office/drawing/2010/main">
                <a:gradFill rotWithShape="0">
                  <a:gsLst>
                    <a:gs pos="0">
                      <a:schemeClr val="hlink">
                        <a:gamma/>
                        <a:shade val="46275"/>
                        <a:invGamma/>
                      </a:schemeClr>
                    </a:gs>
                    <a:gs pos="100000">
                      <a:schemeClr val="hlink"/>
                    </a:gs>
                  </a:gsLst>
                  <a:lin ang="18900000" scaled="1"/>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zh-TW" sz="1400">
                <a:ea typeface="新細明體" pitchFamily="18" charset="-120"/>
              </a:rPr>
              <a:t>Final</a:t>
            </a:r>
          </a:p>
          <a:p>
            <a:r>
              <a:rPr lang="en-US" altLang="zh-TW" sz="1400">
                <a:ea typeface="新細明體" pitchFamily="18" charset="-120"/>
              </a:rPr>
              <a:t>state</a:t>
            </a:r>
          </a:p>
        </p:txBody>
      </p:sp>
      <p:sp>
        <p:nvSpPr>
          <p:cNvPr id="699427" name="Line 35"/>
          <p:cNvSpPr>
            <a:spLocks noChangeShapeType="1"/>
          </p:cNvSpPr>
          <p:nvPr/>
        </p:nvSpPr>
        <p:spPr bwMode="auto">
          <a:xfrm flipV="1">
            <a:off x="7366000" y="5143500"/>
            <a:ext cx="520700" cy="330200"/>
          </a:xfrm>
          <a:prstGeom prst="line">
            <a:avLst/>
          </a:prstGeom>
          <a:noFill/>
          <a:ln w="9525">
            <a:solidFill>
              <a:schemeClr val="tx1"/>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TW" altLang="en-US"/>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0421" name="Text Box 5"/>
          <p:cNvSpPr txBox="1">
            <a:spLocks noChangeArrowheads="1"/>
          </p:cNvSpPr>
          <p:nvPr/>
        </p:nvSpPr>
        <p:spPr bwMode="auto">
          <a:xfrm>
            <a:off x="2635250" y="350838"/>
            <a:ext cx="4256088" cy="519112"/>
          </a:xfrm>
          <a:prstGeom prst="rect">
            <a:avLst/>
          </a:prstGeom>
          <a:noFill/>
          <a:ln>
            <a:noFill/>
          </a:ln>
          <a:effectLst/>
          <a:extLst>
            <a:ext uri="{909E8E84-426E-40DD-AFC4-6F175D3DCCD1}">
              <a14:hiddenFill xmlns:a14="http://schemas.microsoft.com/office/drawing/2010/main">
                <a:gradFill rotWithShape="0">
                  <a:gsLst>
                    <a:gs pos="0">
                      <a:schemeClr val="hlink">
                        <a:gamma/>
                        <a:shade val="46275"/>
                        <a:invGamma/>
                      </a:schemeClr>
                    </a:gs>
                    <a:gs pos="100000">
                      <a:schemeClr val="hlink"/>
                    </a:gs>
                  </a:gsLst>
                  <a:lin ang="18900000" scaled="1"/>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zh-TW" sz="2800" b="1">
                <a:solidFill>
                  <a:srgbClr val="F08402"/>
                </a:solidFill>
                <a:ea typeface="新細明體" pitchFamily="18" charset="-120"/>
              </a:rPr>
              <a:t>Activity Diagrams (cont’d)</a:t>
            </a:r>
            <a:endParaRPr lang="zh-TW" altLang="en-US" sz="2800" b="1">
              <a:solidFill>
                <a:srgbClr val="F08402"/>
              </a:solidFill>
              <a:ea typeface="新細明體" pitchFamily="18" charset="-120"/>
            </a:endParaRPr>
          </a:p>
        </p:txBody>
      </p:sp>
      <p:sp>
        <p:nvSpPr>
          <p:cNvPr id="700422" name="Text Box 6"/>
          <p:cNvSpPr txBox="1">
            <a:spLocks noChangeArrowheads="1"/>
          </p:cNvSpPr>
          <p:nvPr/>
        </p:nvSpPr>
        <p:spPr bwMode="auto">
          <a:xfrm>
            <a:off x="430213" y="893763"/>
            <a:ext cx="4887912" cy="457200"/>
          </a:xfrm>
          <a:prstGeom prst="rect">
            <a:avLst/>
          </a:prstGeom>
          <a:noFill/>
          <a:ln>
            <a:noFill/>
          </a:ln>
          <a:effectLst/>
          <a:extLst>
            <a:ext uri="{909E8E84-426E-40DD-AFC4-6F175D3DCCD1}">
              <a14:hiddenFill xmlns:a14="http://schemas.microsoft.com/office/drawing/2010/main">
                <a:gradFill rotWithShape="0">
                  <a:gsLst>
                    <a:gs pos="0">
                      <a:schemeClr val="hlink">
                        <a:gamma/>
                        <a:shade val="46275"/>
                        <a:invGamma/>
                      </a:schemeClr>
                    </a:gs>
                    <a:gs pos="100000">
                      <a:schemeClr val="hlink"/>
                    </a:gs>
                  </a:gsLst>
                  <a:lin ang="18900000" scaled="1"/>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buClr>
                <a:schemeClr val="folHlink"/>
              </a:buClr>
              <a:buSzPct val="75000"/>
              <a:buFont typeface="Wingdings" pitchFamily="2" charset="2"/>
              <a:buChar char="l"/>
            </a:pPr>
            <a:r>
              <a:rPr lang="zh-TW" altLang="en-US" sz="2000">
                <a:ea typeface="新細明體" pitchFamily="18" charset="-120"/>
              </a:rPr>
              <a:t> </a:t>
            </a:r>
            <a:r>
              <a:rPr lang="en-US" altLang="zh-TW" sz="2400">
                <a:ea typeface="新細明體" pitchFamily="18" charset="-120"/>
              </a:rPr>
              <a:t>Example: The life of a copy of book.</a:t>
            </a:r>
          </a:p>
        </p:txBody>
      </p:sp>
      <p:pic>
        <p:nvPicPr>
          <p:cNvPr id="700423" name="Picture 7" descr="activity diagram book"/>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50850" y="1487488"/>
            <a:ext cx="8440738" cy="4602162"/>
          </a:xfrm>
          <a:prstGeom prst="rect">
            <a:avLst/>
          </a:prstGeom>
          <a:noFill/>
          <a:extLst>
            <a:ext uri="{909E8E84-426E-40DD-AFC4-6F175D3DCCD1}">
              <a14:hiddenFill xmlns:a14="http://schemas.microsoft.com/office/drawing/2010/main">
                <a:solidFill>
                  <a:srgbClr val="FFFFFF"/>
                </a:solidFill>
              </a14:hiddenFill>
            </a:ext>
          </a:extLst>
        </p:spPr>
      </p:pic>
      <p:sp>
        <p:nvSpPr>
          <p:cNvPr id="700424" name="Line 8"/>
          <p:cNvSpPr>
            <a:spLocks noChangeShapeType="1"/>
          </p:cNvSpPr>
          <p:nvPr/>
        </p:nvSpPr>
        <p:spPr bwMode="auto">
          <a:xfrm>
            <a:off x="1146175" y="2641600"/>
            <a:ext cx="0" cy="479425"/>
          </a:xfrm>
          <a:prstGeom prst="line">
            <a:avLst/>
          </a:prstGeom>
          <a:noFill/>
          <a:ln w="9525">
            <a:solidFill>
              <a:schemeClr val="tx1"/>
            </a:solidFill>
            <a:prstDash val="dash"/>
            <a:round/>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TW" altLang="en-US"/>
          </a:p>
        </p:txBody>
      </p:sp>
      <p:sp>
        <p:nvSpPr>
          <p:cNvPr id="700425" name="Line 9"/>
          <p:cNvSpPr>
            <a:spLocks noChangeShapeType="1"/>
          </p:cNvSpPr>
          <p:nvPr/>
        </p:nvSpPr>
        <p:spPr bwMode="auto">
          <a:xfrm flipV="1">
            <a:off x="1566863" y="2568575"/>
            <a:ext cx="1031875" cy="566738"/>
          </a:xfrm>
          <a:prstGeom prst="line">
            <a:avLst/>
          </a:prstGeom>
          <a:noFill/>
          <a:ln w="9525">
            <a:solidFill>
              <a:schemeClr val="tx1"/>
            </a:solidFill>
            <a:prstDash val="dash"/>
            <a:round/>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TW" altLang="en-US"/>
          </a:p>
        </p:txBody>
      </p:sp>
      <p:sp>
        <p:nvSpPr>
          <p:cNvPr id="700426" name="Line 10"/>
          <p:cNvSpPr>
            <a:spLocks noChangeShapeType="1"/>
          </p:cNvSpPr>
          <p:nvPr/>
        </p:nvSpPr>
        <p:spPr bwMode="auto">
          <a:xfrm>
            <a:off x="434975" y="1524000"/>
            <a:ext cx="0" cy="4630738"/>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TW" altLang="en-US"/>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0914" name="Rectangle 2"/>
          <p:cNvSpPr>
            <a:spLocks noGrp="1" noChangeArrowheads="1"/>
          </p:cNvSpPr>
          <p:nvPr>
            <p:ph type="title"/>
          </p:nvPr>
        </p:nvSpPr>
        <p:spPr/>
        <p:txBody>
          <a:bodyPr/>
          <a:lstStyle/>
          <a:p>
            <a:r>
              <a:rPr lang="en-US" altLang="zh-TW">
                <a:ea typeface="新細明體" pitchFamily="18" charset="-120"/>
              </a:rPr>
              <a:t>Use Case Diagrams</a:t>
            </a:r>
            <a:endParaRPr lang="zh-TW" altLang="en-US">
              <a:ea typeface="新細明體" pitchFamily="18" charset="-120"/>
            </a:endParaRPr>
          </a:p>
        </p:txBody>
      </p:sp>
      <p:sp>
        <p:nvSpPr>
          <p:cNvPr id="1190915" name="Rectangle 3"/>
          <p:cNvSpPr>
            <a:spLocks noGrp="1" noChangeArrowheads="1"/>
          </p:cNvSpPr>
          <p:nvPr>
            <p:ph type="body" idx="1"/>
          </p:nvPr>
        </p:nvSpPr>
        <p:spPr>
          <a:xfrm>
            <a:off x="585788" y="1962150"/>
            <a:ext cx="8101012" cy="420688"/>
          </a:xfrm>
        </p:spPr>
        <p:txBody>
          <a:bodyPr/>
          <a:lstStyle/>
          <a:p>
            <a:r>
              <a:rPr lang="en-US" altLang="zh-TW">
                <a:ea typeface="新細明體" pitchFamily="18" charset="-120"/>
              </a:rPr>
              <a:t>Example: A Sales Report System</a:t>
            </a:r>
            <a:endParaRPr lang="zh-TW" altLang="en-US">
              <a:ea typeface="新細明體" pitchFamily="18" charset="-120"/>
            </a:endParaRPr>
          </a:p>
        </p:txBody>
      </p:sp>
      <p:pic>
        <p:nvPicPr>
          <p:cNvPr id="1190916" name="Picture 4" descr="sales report system"/>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11288" y="2403475"/>
            <a:ext cx="6448425" cy="413385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5538" name="Rectangle 2"/>
          <p:cNvSpPr>
            <a:spLocks noGrp="1" noChangeArrowheads="1"/>
          </p:cNvSpPr>
          <p:nvPr>
            <p:ph type="title"/>
          </p:nvPr>
        </p:nvSpPr>
        <p:spPr/>
        <p:txBody>
          <a:bodyPr/>
          <a:lstStyle/>
          <a:p>
            <a:r>
              <a:rPr lang="en-US" altLang="zh-TW">
                <a:ea typeface="新細明體" pitchFamily="18" charset="-120"/>
              </a:rPr>
              <a:t>Activity Diagrams (cont’d)</a:t>
            </a:r>
            <a:endParaRPr lang="zh-TW" altLang="en-US">
              <a:ea typeface="新細明體" pitchFamily="18" charset="-120"/>
            </a:endParaRPr>
          </a:p>
        </p:txBody>
      </p:sp>
      <p:sp>
        <p:nvSpPr>
          <p:cNvPr id="705539" name="Rectangle 3"/>
          <p:cNvSpPr>
            <a:spLocks noGrp="1" noChangeArrowheads="1"/>
          </p:cNvSpPr>
          <p:nvPr>
            <p:ph type="body" idx="1"/>
          </p:nvPr>
        </p:nvSpPr>
        <p:spPr>
          <a:xfrm>
            <a:off x="585788" y="1962150"/>
            <a:ext cx="8101012" cy="3381375"/>
          </a:xfrm>
        </p:spPr>
        <p:txBody>
          <a:bodyPr/>
          <a:lstStyle/>
          <a:p>
            <a:r>
              <a:rPr lang="en-US" altLang="zh-TW">
                <a:ea typeface="新細明體" pitchFamily="18" charset="-120"/>
              </a:rPr>
              <a:t>Activities and activity diagrams are associated either to:</a:t>
            </a:r>
          </a:p>
          <a:p>
            <a:pPr lvl="1"/>
            <a:r>
              <a:rPr lang="en-US" altLang="zh-TW">
                <a:ea typeface="新細明體" pitchFamily="18" charset="-120"/>
              </a:rPr>
              <a:t>a business process,</a:t>
            </a:r>
          </a:p>
          <a:p>
            <a:pPr lvl="1"/>
            <a:r>
              <a:rPr lang="en-US" altLang="zh-TW">
                <a:ea typeface="新細明體" pitchFamily="18" charset="-120"/>
              </a:rPr>
              <a:t>a class (a component),</a:t>
            </a:r>
          </a:p>
          <a:p>
            <a:pPr lvl="1"/>
            <a:r>
              <a:rPr lang="en-US" altLang="zh-TW">
                <a:ea typeface="新細明體" pitchFamily="18" charset="-120"/>
              </a:rPr>
              <a:t>an operation,</a:t>
            </a:r>
          </a:p>
          <a:p>
            <a:pPr lvl="1"/>
            <a:r>
              <a:rPr lang="en-US" altLang="zh-TW">
                <a:ea typeface="新細明體" pitchFamily="18" charset="-120"/>
              </a:rPr>
              <a:t>a use case (to describe the scenarios of a use case),</a:t>
            </a:r>
          </a:p>
          <a:p>
            <a:pPr>
              <a:buFont typeface="Monotype Sorts" pitchFamily="2" charset="2"/>
              <a:buNone/>
            </a:pPr>
            <a:r>
              <a:rPr lang="en-US" altLang="zh-TW">
                <a:ea typeface="新細明體" pitchFamily="18" charset="-120"/>
              </a:rPr>
              <a:t>	that is, you can use activity diagrams to describe these elements.</a:t>
            </a:r>
          </a:p>
          <a:p>
            <a:endParaRPr lang="zh-TW" altLang="en-US">
              <a:ea typeface="新細明體" pitchFamily="18" charset="-120"/>
            </a:endParaRP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84162" name="Rectangle 2"/>
          <p:cNvSpPr>
            <a:spLocks noGrp="1" noChangeArrowheads="1"/>
          </p:cNvSpPr>
          <p:nvPr>
            <p:ph type="title"/>
          </p:nvPr>
        </p:nvSpPr>
        <p:spPr/>
        <p:txBody>
          <a:bodyPr/>
          <a:lstStyle/>
          <a:p>
            <a:r>
              <a:rPr lang="en-US" altLang="zh-TW">
                <a:ea typeface="新細明體" pitchFamily="18" charset="-120"/>
              </a:rPr>
              <a:t>3.5 Implementation Modeling</a:t>
            </a:r>
            <a:endParaRPr lang="zh-TW" altLang="en-US">
              <a:ea typeface="新細明體" pitchFamily="18" charset="-120"/>
            </a:endParaRPr>
          </a:p>
        </p:txBody>
      </p:sp>
      <p:sp>
        <p:nvSpPr>
          <p:cNvPr id="1884163" name="Rectangle 3"/>
          <p:cNvSpPr>
            <a:spLocks noGrp="1" noChangeArrowheads="1"/>
          </p:cNvSpPr>
          <p:nvPr>
            <p:ph type="body" idx="1"/>
          </p:nvPr>
        </p:nvSpPr>
        <p:spPr>
          <a:xfrm>
            <a:off x="585788" y="1962150"/>
            <a:ext cx="8101012" cy="914400"/>
          </a:xfrm>
        </p:spPr>
        <p:txBody>
          <a:bodyPr/>
          <a:lstStyle/>
          <a:p>
            <a:pPr>
              <a:buFont typeface="Monotype Sorts" pitchFamily="2" charset="2"/>
              <a:buNone/>
            </a:pPr>
            <a:r>
              <a:rPr lang="en-US" altLang="zh-TW">
                <a:ea typeface="新細明體" pitchFamily="18" charset="-120"/>
              </a:rPr>
              <a:t>3.5.1 Component Diagrams</a:t>
            </a:r>
          </a:p>
          <a:p>
            <a:pPr>
              <a:buFont typeface="Monotype Sorts" pitchFamily="2" charset="2"/>
              <a:buNone/>
            </a:pPr>
            <a:r>
              <a:rPr lang="en-US" altLang="zh-TW">
                <a:ea typeface="新細明體" pitchFamily="18" charset="-120"/>
              </a:rPr>
              <a:t>3.5.2 Deployment Diagrams</a:t>
            </a:r>
            <a:endParaRPr lang="zh-TW" altLang="en-US">
              <a:ea typeface="新細明體" pitchFamily="18" charset="-120"/>
            </a:endParaRPr>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9874" name="Rectangle 2"/>
          <p:cNvSpPr>
            <a:spLocks noGrp="1" noChangeArrowheads="1"/>
          </p:cNvSpPr>
          <p:nvPr>
            <p:ph type="title"/>
          </p:nvPr>
        </p:nvSpPr>
        <p:spPr/>
        <p:txBody>
          <a:bodyPr/>
          <a:lstStyle/>
          <a:p>
            <a:r>
              <a:rPr lang="en-US" altLang="zh-TW">
                <a:ea typeface="新細明體" pitchFamily="18" charset="-120"/>
              </a:rPr>
              <a:t>3.5.1 Component Diagrams</a:t>
            </a:r>
          </a:p>
        </p:txBody>
      </p:sp>
      <p:sp>
        <p:nvSpPr>
          <p:cNvPr id="719875" name="Rectangle 3"/>
          <p:cNvSpPr>
            <a:spLocks noGrp="1" noChangeArrowheads="1"/>
          </p:cNvSpPr>
          <p:nvPr>
            <p:ph type="body" idx="1"/>
          </p:nvPr>
        </p:nvSpPr>
        <p:spPr>
          <a:xfrm>
            <a:off x="585788" y="1962150"/>
            <a:ext cx="8101012" cy="1571625"/>
          </a:xfrm>
        </p:spPr>
        <p:txBody>
          <a:bodyPr/>
          <a:lstStyle/>
          <a:p>
            <a:r>
              <a:rPr lang="en-US" altLang="zh-TW">
                <a:ea typeface="新細明體" pitchFamily="18" charset="-120"/>
              </a:rPr>
              <a:t>A</a:t>
            </a:r>
            <a:r>
              <a:rPr lang="en-US" altLang="zh-TW" b="1">
                <a:ea typeface="新細明體" pitchFamily="18" charset="-120"/>
              </a:rPr>
              <a:t> Component Diagram</a:t>
            </a:r>
            <a:r>
              <a:rPr lang="en-US" altLang="zh-TW">
                <a:ea typeface="新細明體" pitchFamily="18" charset="-120"/>
              </a:rPr>
              <a:t> shows the interrelations between components that represent physical piece of program code, such as source code, executables, DDL etc.</a:t>
            </a:r>
          </a:p>
          <a:p>
            <a:r>
              <a:rPr lang="en-US" altLang="zh-TW">
                <a:ea typeface="新細明體" pitchFamily="18" charset="-120"/>
              </a:rPr>
              <a:t>Notations.</a:t>
            </a:r>
            <a:endParaRPr lang="zh-TW" altLang="en-US">
              <a:ea typeface="新細明體" pitchFamily="18" charset="-120"/>
            </a:endParaRPr>
          </a:p>
        </p:txBody>
      </p:sp>
      <p:pic>
        <p:nvPicPr>
          <p:cNvPr id="719876" name="Picture 4" descr="component diagram"/>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151063" y="3476625"/>
            <a:ext cx="5195887" cy="2503488"/>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0898" name="Rectangle 2"/>
          <p:cNvSpPr>
            <a:spLocks noGrp="1" noChangeArrowheads="1"/>
          </p:cNvSpPr>
          <p:nvPr>
            <p:ph type="title"/>
          </p:nvPr>
        </p:nvSpPr>
        <p:spPr/>
        <p:txBody>
          <a:bodyPr/>
          <a:lstStyle/>
          <a:p>
            <a:r>
              <a:rPr lang="en-US" altLang="zh-TW">
                <a:ea typeface="新細明體" pitchFamily="18" charset="-120"/>
              </a:rPr>
              <a:t>Component Diagrams (cont’d)</a:t>
            </a:r>
          </a:p>
        </p:txBody>
      </p:sp>
      <p:sp>
        <p:nvSpPr>
          <p:cNvPr id="720899" name="Rectangle 3"/>
          <p:cNvSpPr>
            <a:spLocks noGrp="1" noChangeArrowheads="1"/>
          </p:cNvSpPr>
          <p:nvPr>
            <p:ph type="body" idx="1"/>
          </p:nvPr>
        </p:nvSpPr>
        <p:spPr>
          <a:xfrm>
            <a:off x="585788" y="1962150"/>
            <a:ext cx="8101012" cy="1160463"/>
          </a:xfrm>
        </p:spPr>
        <p:txBody>
          <a:bodyPr/>
          <a:lstStyle/>
          <a:p>
            <a:r>
              <a:rPr lang="en-US" altLang="zh-TW">
                <a:ea typeface="新細明體" pitchFamily="18" charset="-120"/>
              </a:rPr>
              <a:t>Dependency relationships between components indicate that a component refers to services offered by other components.</a:t>
            </a:r>
          </a:p>
          <a:p>
            <a:pPr lvl="1"/>
            <a:r>
              <a:rPr lang="en-US" altLang="zh-TW">
                <a:ea typeface="新細明體" pitchFamily="18" charset="-120"/>
              </a:rPr>
              <a:t>Example: A simplified Customer Relationship Management (CRM)</a:t>
            </a:r>
          </a:p>
        </p:txBody>
      </p:sp>
      <p:pic>
        <p:nvPicPr>
          <p:cNvPr id="720900" name="Picture 4" descr="component crm"/>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762250" y="3268663"/>
            <a:ext cx="3248025" cy="2543175"/>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1922" name="Rectangle 2"/>
          <p:cNvSpPr>
            <a:spLocks noGrp="1" noChangeArrowheads="1"/>
          </p:cNvSpPr>
          <p:nvPr>
            <p:ph type="title"/>
          </p:nvPr>
        </p:nvSpPr>
        <p:spPr/>
        <p:txBody>
          <a:bodyPr/>
          <a:lstStyle/>
          <a:p>
            <a:r>
              <a:rPr lang="en-US" altLang="zh-TW">
                <a:ea typeface="新細明體" pitchFamily="18" charset="-120"/>
              </a:rPr>
              <a:t>3.5.2 Deployment Diagrams</a:t>
            </a:r>
          </a:p>
        </p:txBody>
      </p:sp>
      <p:sp>
        <p:nvSpPr>
          <p:cNvPr id="721923" name="Rectangle 3"/>
          <p:cNvSpPr>
            <a:spLocks noGrp="1" noChangeArrowheads="1"/>
          </p:cNvSpPr>
          <p:nvPr>
            <p:ph type="body" idx="1"/>
          </p:nvPr>
        </p:nvSpPr>
        <p:spPr>
          <a:xfrm>
            <a:off x="585788" y="1962150"/>
            <a:ext cx="8101012" cy="1571625"/>
          </a:xfrm>
        </p:spPr>
        <p:txBody>
          <a:bodyPr/>
          <a:lstStyle/>
          <a:p>
            <a:r>
              <a:rPr lang="en-US" altLang="zh-TW">
                <a:ea typeface="新細明體" pitchFamily="18" charset="-120"/>
              </a:rPr>
              <a:t>A</a:t>
            </a:r>
            <a:r>
              <a:rPr lang="en-US" altLang="zh-TW" b="1">
                <a:ea typeface="新細明體" pitchFamily="18" charset="-120"/>
              </a:rPr>
              <a:t> Deployment Diagram </a:t>
            </a:r>
            <a:r>
              <a:rPr lang="en-US" altLang="zh-TW">
                <a:ea typeface="新細明體" pitchFamily="18" charset="-120"/>
              </a:rPr>
              <a:t>describes the physical architecture of the hardware components (nodes) and software components that reside at run-time.</a:t>
            </a:r>
          </a:p>
          <a:p>
            <a:r>
              <a:rPr lang="en-US" altLang="zh-TW">
                <a:ea typeface="新細明體" pitchFamily="18" charset="-120"/>
              </a:rPr>
              <a:t>Representation of nodes.</a:t>
            </a:r>
          </a:p>
        </p:txBody>
      </p:sp>
      <p:pic>
        <p:nvPicPr>
          <p:cNvPr id="721925" name="Picture 5" descr="deployment notation"/>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49450" y="3719513"/>
            <a:ext cx="5084763" cy="2436812"/>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5012" name="Rectangle 4"/>
          <p:cNvSpPr>
            <a:spLocks noGrp="1" noChangeArrowheads="1"/>
          </p:cNvSpPr>
          <p:nvPr>
            <p:ph type="title"/>
          </p:nvPr>
        </p:nvSpPr>
        <p:spPr/>
        <p:txBody>
          <a:bodyPr/>
          <a:lstStyle/>
          <a:p>
            <a:r>
              <a:rPr lang="en-US" altLang="zh-TW">
                <a:ea typeface="新細明體" pitchFamily="18" charset="-120"/>
              </a:rPr>
              <a:t>Deployment Diagrams (cont’d)</a:t>
            </a:r>
            <a:endParaRPr lang="zh-TW" altLang="en-US">
              <a:ea typeface="新細明體" pitchFamily="18" charset="-120"/>
            </a:endParaRPr>
          </a:p>
        </p:txBody>
      </p:sp>
      <p:sp>
        <p:nvSpPr>
          <p:cNvPr id="1195013" name="Rectangle 5"/>
          <p:cNvSpPr>
            <a:spLocks noGrp="1" noChangeArrowheads="1"/>
          </p:cNvSpPr>
          <p:nvPr>
            <p:ph type="body" sz="half" idx="1"/>
          </p:nvPr>
        </p:nvSpPr>
        <p:spPr>
          <a:xfrm>
            <a:off x="585788" y="1962150"/>
            <a:ext cx="3973512" cy="792163"/>
          </a:xfrm>
        </p:spPr>
        <p:txBody>
          <a:bodyPr/>
          <a:lstStyle/>
          <a:p>
            <a:r>
              <a:rPr lang="en-US" altLang="zh-TW" sz="2100">
                <a:ea typeface="新細明體" pitchFamily="18" charset="-120"/>
              </a:rPr>
              <a:t>Examples:</a:t>
            </a:r>
          </a:p>
          <a:p>
            <a:pPr lvl="1"/>
            <a:r>
              <a:rPr lang="en-US" altLang="zh-TW" sz="2000">
                <a:ea typeface="新細明體" pitchFamily="18" charset="-120"/>
              </a:rPr>
              <a:t>Nodes and components.</a:t>
            </a:r>
            <a:endParaRPr lang="zh-TW" altLang="en-US" sz="2000">
              <a:ea typeface="新細明體" pitchFamily="18" charset="-120"/>
            </a:endParaRPr>
          </a:p>
        </p:txBody>
      </p:sp>
      <p:sp>
        <p:nvSpPr>
          <p:cNvPr id="1195014" name="Rectangle 6"/>
          <p:cNvSpPr>
            <a:spLocks noGrp="1" noChangeArrowheads="1"/>
          </p:cNvSpPr>
          <p:nvPr>
            <p:ph type="body" sz="half" idx="2"/>
          </p:nvPr>
        </p:nvSpPr>
        <p:spPr>
          <a:xfrm>
            <a:off x="4711700" y="1962150"/>
            <a:ext cx="3975100" cy="366713"/>
          </a:xfrm>
        </p:spPr>
        <p:txBody>
          <a:bodyPr/>
          <a:lstStyle/>
          <a:p>
            <a:pPr lvl="1"/>
            <a:r>
              <a:rPr lang="en-US" altLang="zh-TW" sz="2000">
                <a:ea typeface="新細明體" pitchFamily="18" charset="-120"/>
              </a:rPr>
              <a:t>Connections.</a:t>
            </a:r>
            <a:endParaRPr lang="zh-TW" altLang="en-US" sz="2000">
              <a:ea typeface="新細明體" pitchFamily="18" charset="-120"/>
            </a:endParaRPr>
          </a:p>
        </p:txBody>
      </p:sp>
      <p:pic>
        <p:nvPicPr>
          <p:cNvPr id="1195015" name="Picture 7" descr="node-component"/>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27063" y="3132138"/>
            <a:ext cx="3038475" cy="2447925"/>
          </a:xfrm>
          <a:prstGeom prst="rect">
            <a:avLst/>
          </a:prstGeom>
          <a:noFill/>
          <a:extLst>
            <a:ext uri="{909E8E84-426E-40DD-AFC4-6F175D3DCCD1}">
              <a14:hiddenFill xmlns:a14="http://schemas.microsoft.com/office/drawing/2010/main">
                <a:solidFill>
                  <a:srgbClr val="FFFFFF"/>
                </a:solidFill>
              </a14:hiddenFill>
            </a:ext>
          </a:extLst>
        </p:spPr>
      </p:pic>
      <p:pic>
        <p:nvPicPr>
          <p:cNvPr id="1195016" name="Picture 8" descr="component connection"/>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438650" y="2405063"/>
            <a:ext cx="3543300" cy="3876675"/>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85186" name="Rectangle 2"/>
          <p:cNvSpPr>
            <a:spLocks noGrp="1" noChangeArrowheads="1"/>
          </p:cNvSpPr>
          <p:nvPr>
            <p:ph type="title"/>
          </p:nvPr>
        </p:nvSpPr>
        <p:spPr/>
        <p:txBody>
          <a:bodyPr/>
          <a:lstStyle/>
          <a:p>
            <a:r>
              <a:rPr lang="en-US" altLang="zh-TW">
                <a:ea typeface="新細明體" pitchFamily="18" charset="-120"/>
              </a:rPr>
              <a:t>3.6 Extensibility Mechanisms</a:t>
            </a:r>
            <a:endParaRPr lang="zh-TW" altLang="en-US">
              <a:ea typeface="新細明體" pitchFamily="18" charset="-120"/>
            </a:endParaRPr>
          </a:p>
        </p:txBody>
      </p:sp>
      <p:sp>
        <p:nvSpPr>
          <p:cNvPr id="1885187" name="Rectangle 3"/>
          <p:cNvSpPr>
            <a:spLocks noGrp="1" noChangeArrowheads="1"/>
          </p:cNvSpPr>
          <p:nvPr>
            <p:ph type="body" idx="1"/>
          </p:nvPr>
        </p:nvSpPr>
        <p:spPr>
          <a:xfrm>
            <a:off x="585788" y="1962150"/>
            <a:ext cx="8101012" cy="1408113"/>
          </a:xfrm>
        </p:spPr>
        <p:txBody>
          <a:bodyPr/>
          <a:lstStyle/>
          <a:p>
            <a:pPr>
              <a:buFont typeface="Monotype Sorts" pitchFamily="2" charset="2"/>
              <a:buNone/>
            </a:pPr>
            <a:r>
              <a:rPr lang="en-US" altLang="zh-TW">
                <a:ea typeface="新細明體" pitchFamily="18" charset="-120"/>
              </a:rPr>
              <a:t>3.6.1 Constraints</a:t>
            </a:r>
          </a:p>
          <a:p>
            <a:pPr>
              <a:buFont typeface="Monotype Sorts" pitchFamily="2" charset="2"/>
              <a:buNone/>
            </a:pPr>
            <a:r>
              <a:rPr lang="en-US" altLang="zh-TW">
                <a:ea typeface="新細明體" pitchFamily="18" charset="-120"/>
              </a:rPr>
              <a:t>3.6.2 Tagged Values</a:t>
            </a:r>
          </a:p>
          <a:p>
            <a:pPr>
              <a:buFont typeface="Monotype Sorts" pitchFamily="2" charset="2"/>
              <a:buNone/>
            </a:pPr>
            <a:r>
              <a:rPr lang="en-US" altLang="zh-TW">
                <a:ea typeface="新細明體" pitchFamily="18" charset="-120"/>
              </a:rPr>
              <a:t>3.6.3 Stereotypes</a:t>
            </a:r>
            <a:endParaRPr lang="zh-TW" altLang="en-US">
              <a:ea typeface="新細明體" pitchFamily="18" charset="-120"/>
            </a:endParaRPr>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9090" name="Rectangle 2"/>
          <p:cNvSpPr>
            <a:spLocks noGrp="1" noChangeArrowheads="1"/>
          </p:cNvSpPr>
          <p:nvPr>
            <p:ph type="title"/>
          </p:nvPr>
        </p:nvSpPr>
        <p:spPr/>
        <p:txBody>
          <a:bodyPr/>
          <a:lstStyle/>
          <a:p>
            <a:r>
              <a:rPr lang="en-US" altLang="zh-TW">
                <a:ea typeface="新細明體" pitchFamily="18" charset="-120"/>
              </a:rPr>
              <a:t>3.6.1 Constraints</a:t>
            </a:r>
          </a:p>
        </p:txBody>
      </p:sp>
      <p:sp>
        <p:nvSpPr>
          <p:cNvPr id="729091" name="Rectangle 3"/>
          <p:cNvSpPr>
            <a:spLocks noGrp="1" noChangeArrowheads="1"/>
          </p:cNvSpPr>
          <p:nvPr>
            <p:ph type="body" idx="1"/>
          </p:nvPr>
        </p:nvSpPr>
        <p:spPr>
          <a:xfrm>
            <a:off x="585788" y="1962150"/>
            <a:ext cx="8101012" cy="3354388"/>
          </a:xfrm>
        </p:spPr>
        <p:txBody>
          <a:bodyPr/>
          <a:lstStyle/>
          <a:p>
            <a:r>
              <a:rPr lang="en-US" altLang="zh-TW">
                <a:ea typeface="新細明體" pitchFamily="18" charset="-120"/>
              </a:rPr>
              <a:t>A</a:t>
            </a:r>
            <a:r>
              <a:rPr lang="en-US" altLang="zh-TW" b="1">
                <a:ea typeface="新細明體" pitchFamily="18" charset="-120"/>
              </a:rPr>
              <a:t> Constraint</a:t>
            </a:r>
            <a:r>
              <a:rPr lang="en-US" altLang="zh-TW">
                <a:ea typeface="新細明體" pitchFamily="18" charset="-120"/>
              </a:rPr>
              <a:t> extends the semantic of a UML element, allowing you to add new rules or modify existing ones. [Booch et al. 1999].</a:t>
            </a:r>
          </a:p>
          <a:p>
            <a:pPr lvl="1"/>
            <a:r>
              <a:rPr lang="en-US" altLang="zh-TW">
                <a:ea typeface="新細明體" pitchFamily="18" charset="-120"/>
              </a:rPr>
              <a:t>A constraint can limit the value that an attribute can take, or it can limit the value that an operation can accept.</a:t>
            </a:r>
          </a:p>
          <a:p>
            <a:pPr lvl="1"/>
            <a:r>
              <a:rPr lang="en-US" altLang="zh-TW">
                <a:ea typeface="新細明體" pitchFamily="18" charset="-120"/>
              </a:rPr>
              <a:t>The constraints may be expressed by the Object Constraint Language (OCL) or by free-form text.</a:t>
            </a:r>
          </a:p>
          <a:p>
            <a:pPr lvl="1"/>
            <a:r>
              <a:rPr lang="en-US" altLang="zh-TW">
                <a:ea typeface="新細明體" pitchFamily="18" charset="-120"/>
              </a:rPr>
              <a:t>Specified within brackets:  { constraint …. }</a:t>
            </a:r>
          </a:p>
          <a:p>
            <a:endParaRPr lang="zh-TW" altLang="en-US">
              <a:ea typeface="新細明體" pitchFamily="18" charset="-120"/>
            </a:endParaRPr>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0114" name="Rectangle 2"/>
          <p:cNvSpPr>
            <a:spLocks noGrp="1" noChangeArrowheads="1"/>
          </p:cNvSpPr>
          <p:nvPr>
            <p:ph type="title"/>
          </p:nvPr>
        </p:nvSpPr>
        <p:spPr/>
        <p:txBody>
          <a:bodyPr/>
          <a:lstStyle/>
          <a:p>
            <a:r>
              <a:rPr lang="en-US" altLang="zh-TW">
                <a:ea typeface="新細明體" pitchFamily="18" charset="-120"/>
              </a:rPr>
              <a:t>Constraints (cont’d)</a:t>
            </a:r>
          </a:p>
        </p:txBody>
      </p:sp>
      <p:sp>
        <p:nvSpPr>
          <p:cNvPr id="730115" name="Rectangle 3"/>
          <p:cNvSpPr>
            <a:spLocks noGrp="1" noChangeArrowheads="1"/>
          </p:cNvSpPr>
          <p:nvPr>
            <p:ph type="body" idx="1"/>
          </p:nvPr>
        </p:nvSpPr>
        <p:spPr>
          <a:xfrm>
            <a:off x="585788" y="1962150"/>
            <a:ext cx="8101012" cy="420688"/>
          </a:xfrm>
        </p:spPr>
        <p:txBody>
          <a:bodyPr/>
          <a:lstStyle/>
          <a:p>
            <a:r>
              <a:rPr lang="en-US" altLang="zh-TW">
                <a:ea typeface="新細明體" pitchFamily="18" charset="-120"/>
              </a:rPr>
              <a:t>Example:</a:t>
            </a:r>
          </a:p>
        </p:txBody>
      </p:sp>
      <p:pic>
        <p:nvPicPr>
          <p:cNvPr id="730121" name="Picture 9" descr="constraint"/>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41425" y="2400300"/>
            <a:ext cx="7067550" cy="3733800"/>
          </a:xfrm>
          <a:prstGeom prst="rect">
            <a:avLst/>
          </a:prstGeom>
          <a:noFill/>
          <a:extLst>
            <a:ext uri="{909E8E84-426E-40DD-AFC4-6F175D3DCCD1}">
              <a14:hiddenFill xmlns:a14="http://schemas.microsoft.com/office/drawing/2010/main">
                <a:solidFill>
                  <a:srgbClr val="FFFFFF"/>
                </a:solidFill>
              </a14:hiddenFill>
            </a:ext>
          </a:extLst>
        </p:spPr>
      </p:pic>
      <p:sp>
        <p:nvSpPr>
          <p:cNvPr id="730122" name="Line 10"/>
          <p:cNvSpPr>
            <a:spLocks noChangeShapeType="1"/>
          </p:cNvSpPr>
          <p:nvPr/>
        </p:nvSpPr>
        <p:spPr bwMode="auto">
          <a:xfrm flipH="1">
            <a:off x="3975100" y="3098800"/>
            <a:ext cx="152400" cy="292100"/>
          </a:xfrm>
          <a:prstGeom prst="line">
            <a:avLst/>
          </a:prstGeom>
          <a:noFill/>
          <a:ln w="9525">
            <a:solidFill>
              <a:schemeClr val="tx1"/>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TW" altLang="en-US"/>
          </a:p>
        </p:txBody>
      </p:sp>
      <p:sp>
        <p:nvSpPr>
          <p:cNvPr id="730123" name="Line 11"/>
          <p:cNvSpPr>
            <a:spLocks noChangeShapeType="1"/>
          </p:cNvSpPr>
          <p:nvPr/>
        </p:nvSpPr>
        <p:spPr bwMode="auto">
          <a:xfrm flipH="1">
            <a:off x="2921000" y="4254500"/>
            <a:ext cx="304800" cy="469900"/>
          </a:xfrm>
          <a:prstGeom prst="line">
            <a:avLst/>
          </a:prstGeom>
          <a:noFill/>
          <a:ln w="9525">
            <a:solidFill>
              <a:schemeClr val="tx1"/>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TW" altLang="en-US"/>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88290" name="Rectangle 2"/>
          <p:cNvSpPr>
            <a:spLocks noGrp="1" noChangeArrowheads="1"/>
          </p:cNvSpPr>
          <p:nvPr>
            <p:ph type="title"/>
          </p:nvPr>
        </p:nvSpPr>
        <p:spPr>
          <a:xfrm>
            <a:off x="684213" y="188913"/>
            <a:ext cx="7772400" cy="1143000"/>
          </a:xfrm>
        </p:spPr>
        <p:txBody>
          <a:bodyPr/>
          <a:lstStyle/>
          <a:p>
            <a:r>
              <a:rPr lang="en-US" altLang="zh-TW">
                <a:ea typeface="新細明體" pitchFamily="18" charset="-120"/>
              </a:rPr>
              <a:t>Constraints as a tagged Boolean assertion </a:t>
            </a:r>
            <a:endParaRPr lang="en-GB" altLang="zh-TW"/>
          </a:p>
        </p:txBody>
      </p:sp>
      <p:sp>
        <p:nvSpPr>
          <p:cNvPr id="2188291" name="Rectangle 3"/>
          <p:cNvSpPr>
            <a:spLocks noGrp="1" noChangeArrowheads="1"/>
          </p:cNvSpPr>
          <p:nvPr>
            <p:ph type="body" idx="1"/>
          </p:nvPr>
        </p:nvSpPr>
        <p:spPr>
          <a:xfrm>
            <a:off x="250825" y="1557338"/>
            <a:ext cx="8740775" cy="1871662"/>
          </a:xfrm>
        </p:spPr>
        <p:txBody>
          <a:bodyPr/>
          <a:lstStyle/>
          <a:p>
            <a:pPr>
              <a:lnSpc>
                <a:spcPct val="80000"/>
              </a:lnSpc>
            </a:pPr>
            <a:r>
              <a:rPr lang="en-GB" altLang="zh-TW" sz="1800"/>
              <a:t>This constraints is represented as a togged Boolean assertions attached to a model element.</a:t>
            </a:r>
          </a:p>
          <a:p>
            <a:pPr lvl="1">
              <a:lnSpc>
                <a:spcPct val="80000"/>
              </a:lnSpc>
            </a:pPr>
            <a:r>
              <a:rPr lang="en-GB" altLang="zh-TW" sz="1800"/>
              <a:t>they are attached to one or more model element</a:t>
            </a:r>
          </a:p>
          <a:p>
            <a:pPr lvl="1">
              <a:lnSpc>
                <a:spcPct val="80000"/>
              </a:lnSpc>
            </a:pPr>
            <a:r>
              <a:rPr lang="en-GB" altLang="zh-TW" sz="1800"/>
              <a:t>this shows a </a:t>
            </a:r>
            <a:r>
              <a:rPr lang="en-GB" altLang="zh-TW" sz="1800" i="1"/>
              <a:t>note</a:t>
            </a:r>
            <a:r>
              <a:rPr lang="en-GB" altLang="zh-TW" sz="1800"/>
              <a:t> containing a class constraint</a:t>
            </a:r>
          </a:p>
        </p:txBody>
      </p:sp>
      <p:pic>
        <p:nvPicPr>
          <p:cNvPr id="2188292" name="Picture 4" descr="fig1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133600" y="3505200"/>
            <a:ext cx="5945188" cy="1633538"/>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3266" name="Rectangle 2"/>
          <p:cNvSpPr>
            <a:spLocks noGrp="1" noChangeArrowheads="1"/>
          </p:cNvSpPr>
          <p:nvPr>
            <p:ph type="title"/>
          </p:nvPr>
        </p:nvSpPr>
        <p:spPr/>
        <p:txBody>
          <a:bodyPr/>
          <a:lstStyle/>
          <a:p>
            <a:r>
              <a:rPr lang="en-US" altLang="zh-TW">
                <a:ea typeface="新細明體" pitchFamily="18" charset="-120"/>
              </a:rPr>
              <a:t>3.2.5 Use Case Documents</a:t>
            </a:r>
          </a:p>
        </p:txBody>
      </p:sp>
      <p:sp>
        <p:nvSpPr>
          <p:cNvPr id="523267" name="Rectangle 3"/>
          <p:cNvSpPr>
            <a:spLocks noGrp="1" noChangeArrowheads="1"/>
          </p:cNvSpPr>
          <p:nvPr>
            <p:ph type="body" idx="1"/>
          </p:nvPr>
        </p:nvSpPr>
        <p:spPr>
          <a:xfrm>
            <a:off x="585788" y="1962150"/>
            <a:ext cx="8101012" cy="4203700"/>
          </a:xfrm>
        </p:spPr>
        <p:txBody>
          <a:bodyPr/>
          <a:lstStyle/>
          <a:p>
            <a:r>
              <a:rPr lang="en-US" altLang="zh-TW">
                <a:ea typeface="新細明體" pitchFamily="18" charset="-120"/>
              </a:rPr>
              <a:t>There is no standard use case document format </a:t>
            </a:r>
            <a:r>
              <a:rPr lang="en-US" altLang="zh-TW" baseline="30000">
                <a:ea typeface="新細明體" pitchFamily="18" charset="-120"/>
              </a:rPr>
              <a:t>(*)</a:t>
            </a:r>
            <a:r>
              <a:rPr lang="en-US" altLang="zh-TW">
                <a:ea typeface="新細明體" pitchFamily="18" charset="-120"/>
              </a:rPr>
              <a:t>.</a:t>
            </a:r>
            <a:r>
              <a:rPr lang="en-US" altLang="zh-TW" baseline="30000">
                <a:ea typeface="新細明體" pitchFamily="18" charset="-120"/>
              </a:rPr>
              <a:t> </a:t>
            </a:r>
          </a:p>
          <a:p>
            <a:r>
              <a:rPr lang="en-US" altLang="zh-TW">
                <a:ea typeface="新細明體" pitchFamily="18" charset="-120"/>
              </a:rPr>
              <a:t>Use Case Document typically includes</a:t>
            </a:r>
          </a:p>
          <a:p>
            <a:pPr lvl="1"/>
            <a:r>
              <a:rPr lang="en-US" altLang="zh-TW" b="1">
                <a:ea typeface="新細明體" pitchFamily="18" charset="-120"/>
              </a:rPr>
              <a:t>Use case name</a:t>
            </a:r>
          </a:p>
          <a:p>
            <a:pPr lvl="1"/>
            <a:r>
              <a:rPr lang="en-US" altLang="zh-TW" b="1">
                <a:ea typeface="新細明體" pitchFamily="18" charset="-120"/>
              </a:rPr>
              <a:t>Participating actors</a:t>
            </a:r>
          </a:p>
          <a:p>
            <a:pPr lvl="1"/>
            <a:r>
              <a:rPr lang="en-US" altLang="zh-TW">
                <a:ea typeface="新細明體" pitchFamily="18" charset="-120"/>
              </a:rPr>
              <a:t>A brief description </a:t>
            </a:r>
          </a:p>
          <a:p>
            <a:pPr lvl="1"/>
            <a:r>
              <a:rPr lang="en-US" altLang="zh-TW" b="1">
                <a:ea typeface="新細明體" pitchFamily="18" charset="-120"/>
              </a:rPr>
              <a:t>Preconditions</a:t>
            </a:r>
          </a:p>
          <a:p>
            <a:pPr lvl="1"/>
            <a:r>
              <a:rPr lang="en-US" altLang="zh-TW" b="1">
                <a:ea typeface="新細明體" pitchFamily="18" charset="-120"/>
              </a:rPr>
              <a:t>Primary flow of events</a:t>
            </a:r>
          </a:p>
          <a:p>
            <a:pPr lvl="1"/>
            <a:r>
              <a:rPr lang="en-US" altLang="zh-TW" b="1">
                <a:ea typeface="新細明體" pitchFamily="18" charset="-120"/>
              </a:rPr>
              <a:t>Alternative flow of events</a:t>
            </a:r>
          </a:p>
          <a:p>
            <a:pPr lvl="1"/>
            <a:r>
              <a:rPr lang="en-US" altLang="zh-TW" b="1">
                <a:ea typeface="新細明體" pitchFamily="18" charset="-120"/>
              </a:rPr>
              <a:t>Postconditions</a:t>
            </a:r>
          </a:p>
          <a:p>
            <a:pPr lvl="1"/>
            <a:r>
              <a:rPr lang="en-US" altLang="zh-TW">
                <a:ea typeface="新細明體" pitchFamily="18" charset="-120"/>
              </a:rPr>
              <a:t>Special requirements</a:t>
            </a:r>
          </a:p>
        </p:txBody>
      </p:sp>
      <p:sp>
        <p:nvSpPr>
          <p:cNvPr id="523268" name="Text Box 4"/>
          <p:cNvSpPr txBox="1">
            <a:spLocks noChangeArrowheads="1"/>
          </p:cNvSpPr>
          <p:nvPr/>
        </p:nvSpPr>
        <p:spPr bwMode="auto">
          <a:xfrm>
            <a:off x="633413" y="6415088"/>
            <a:ext cx="6049962" cy="304800"/>
          </a:xfrm>
          <a:prstGeom prst="rect">
            <a:avLst/>
          </a:prstGeom>
          <a:noFill/>
          <a:ln>
            <a:noFill/>
          </a:ln>
          <a:effectLst/>
          <a:extLst>
            <a:ext uri="{909E8E84-426E-40DD-AFC4-6F175D3DCCD1}">
              <a14:hiddenFill xmlns:a14="http://schemas.microsoft.com/office/drawing/2010/main">
                <a:gradFill rotWithShape="0">
                  <a:gsLst>
                    <a:gs pos="0">
                      <a:schemeClr val="hlink">
                        <a:gamma/>
                        <a:shade val="46275"/>
                        <a:invGamma/>
                      </a:schemeClr>
                    </a:gs>
                    <a:gs pos="100000">
                      <a:schemeClr val="hlink"/>
                    </a:gs>
                  </a:gsLst>
                  <a:lin ang="18900000" scaled="1"/>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zh-TW" sz="1400">
                <a:ea typeface="新細明體" pitchFamily="18" charset="-120"/>
              </a:rPr>
              <a:t>(*) You may refer to [Schneider 2001] Supplement B: Documentation Templates. </a:t>
            </a:r>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1138" name="Rectangle 2"/>
          <p:cNvSpPr>
            <a:spLocks noGrp="1" noChangeArrowheads="1"/>
          </p:cNvSpPr>
          <p:nvPr>
            <p:ph type="title"/>
          </p:nvPr>
        </p:nvSpPr>
        <p:spPr/>
        <p:txBody>
          <a:bodyPr/>
          <a:lstStyle/>
          <a:p>
            <a:r>
              <a:rPr lang="en-US" altLang="zh-TW">
                <a:ea typeface="新細明體" pitchFamily="18" charset="-120"/>
              </a:rPr>
              <a:t>3.6.2 Tagged Values</a:t>
            </a:r>
          </a:p>
        </p:txBody>
      </p:sp>
      <p:sp>
        <p:nvSpPr>
          <p:cNvPr id="731139" name="Rectangle 3"/>
          <p:cNvSpPr>
            <a:spLocks noGrp="1" noChangeArrowheads="1"/>
          </p:cNvSpPr>
          <p:nvPr>
            <p:ph type="body" idx="1"/>
          </p:nvPr>
        </p:nvSpPr>
        <p:spPr>
          <a:xfrm>
            <a:off x="585788" y="1962150"/>
            <a:ext cx="8101012" cy="2943225"/>
          </a:xfrm>
        </p:spPr>
        <p:txBody>
          <a:bodyPr/>
          <a:lstStyle/>
          <a:p>
            <a:r>
              <a:rPr lang="en-US" altLang="zh-TW">
                <a:ea typeface="新細明體" pitchFamily="18" charset="-120"/>
              </a:rPr>
              <a:t>A</a:t>
            </a:r>
            <a:r>
              <a:rPr lang="en-US" altLang="zh-TW" b="1">
                <a:ea typeface="新細明體" pitchFamily="18" charset="-120"/>
              </a:rPr>
              <a:t> Tagged value</a:t>
            </a:r>
            <a:r>
              <a:rPr lang="en-US" altLang="zh-TW">
                <a:ea typeface="新細明體" pitchFamily="18" charset="-120"/>
              </a:rPr>
              <a:t> extends the semantics of a UML element, allowing you to create new information in that element’s specification.</a:t>
            </a:r>
          </a:p>
          <a:p>
            <a:pPr lvl="1"/>
            <a:r>
              <a:rPr lang="en-US" altLang="zh-TW">
                <a:ea typeface="新細明體" pitchFamily="18" charset="-120"/>
              </a:rPr>
              <a:t>A tagged value is expressed by strings. Each tagged value is shown in the form: tag name = value. If the value is Boolean which is true, the value may be omitted. </a:t>
            </a:r>
          </a:p>
          <a:p>
            <a:pPr lvl="1"/>
            <a:r>
              <a:rPr lang="en-US" altLang="zh-TW">
                <a:ea typeface="新細明體" pitchFamily="18" charset="-120"/>
              </a:rPr>
              <a:t>Example:</a:t>
            </a:r>
          </a:p>
          <a:p>
            <a:endParaRPr lang="zh-TW" altLang="en-US">
              <a:ea typeface="新細明體" pitchFamily="18" charset="-120"/>
            </a:endParaRPr>
          </a:p>
        </p:txBody>
      </p:sp>
      <p:pic>
        <p:nvPicPr>
          <p:cNvPr id="731140" name="Picture 4" descr="tagged value"/>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847975" y="4192588"/>
            <a:ext cx="4437063" cy="1495425"/>
          </a:xfrm>
          <a:prstGeom prst="rect">
            <a:avLst/>
          </a:prstGeom>
          <a:noFill/>
          <a:extLst>
            <a:ext uri="{909E8E84-426E-40DD-AFC4-6F175D3DCCD1}">
              <a14:hiddenFill xmlns:a14="http://schemas.microsoft.com/office/drawing/2010/main">
                <a:solidFill>
                  <a:srgbClr val="FFFFFF"/>
                </a:solidFill>
              </a14:hiddenFill>
            </a:ext>
          </a:extLst>
        </p:spPr>
      </p:pic>
      <p:sp>
        <p:nvSpPr>
          <p:cNvPr id="731141" name="Line 5"/>
          <p:cNvSpPr>
            <a:spLocks noChangeShapeType="1"/>
          </p:cNvSpPr>
          <p:nvPr/>
        </p:nvSpPr>
        <p:spPr bwMode="auto">
          <a:xfrm flipV="1">
            <a:off x="5080000" y="4279900"/>
            <a:ext cx="825500" cy="317500"/>
          </a:xfrm>
          <a:prstGeom prst="line">
            <a:avLst/>
          </a:prstGeom>
          <a:noFill/>
          <a:ln w="9525">
            <a:solidFill>
              <a:schemeClr val="tx1"/>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TW" altLang="en-US"/>
          </a:p>
        </p:txBody>
      </p:sp>
      <p:sp>
        <p:nvSpPr>
          <p:cNvPr id="731142" name="Line 6"/>
          <p:cNvSpPr>
            <a:spLocks noChangeShapeType="1"/>
          </p:cNvSpPr>
          <p:nvPr/>
        </p:nvSpPr>
        <p:spPr bwMode="auto">
          <a:xfrm flipV="1">
            <a:off x="5080000" y="4800600"/>
            <a:ext cx="914400" cy="342900"/>
          </a:xfrm>
          <a:prstGeom prst="line">
            <a:avLst/>
          </a:prstGeom>
          <a:noFill/>
          <a:ln w="9525">
            <a:solidFill>
              <a:schemeClr val="tx1"/>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TW" altLang="en-US"/>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2162" name="Rectangle 2"/>
          <p:cNvSpPr>
            <a:spLocks noGrp="1" noChangeArrowheads="1"/>
          </p:cNvSpPr>
          <p:nvPr>
            <p:ph type="title"/>
          </p:nvPr>
        </p:nvSpPr>
        <p:spPr/>
        <p:txBody>
          <a:bodyPr/>
          <a:lstStyle/>
          <a:p>
            <a:r>
              <a:rPr lang="en-US" altLang="zh-TW">
                <a:ea typeface="新細明體" pitchFamily="18" charset="-120"/>
              </a:rPr>
              <a:t>3.6.3 Stereotypes</a:t>
            </a:r>
          </a:p>
        </p:txBody>
      </p:sp>
      <p:sp>
        <p:nvSpPr>
          <p:cNvPr id="732163" name="Rectangle 3"/>
          <p:cNvSpPr>
            <a:spLocks noGrp="1" noChangeArrowheads="1"/>
          </p:cNvSpPr>
          <p:nvPr>
            <p:ph type="body" idx="1"/>
          </p:nvPr>
        </p:nvSpPr>
        <p:spPr>
          <a:xfrm>
            <a:off x="585788" y="1962150"/>
            <a:ext cx="8101012" cy="3821113"/>
          </a:xfrm>
        </p:spPr>
        <p:txBody>
          <a:bodyPr/>
          <a:lstStyle/>
          <a:p>
            <a:r>
              <a:rPr lang="en-US" altLang="zh-TW">
                <a:ea typeface="新細明體" pitchFamily="18" charset="-120"/>
              </a:rPr>
              <a:t>A</a:t>
            </a:r>
            <a:r>
              <a:rPr lang="en-US" altLang="zh-TW" b="1">
                <a:ea typeface="新細明體" pitchFamily="18" charset="-120"/>
              </a:rPr>
              <a:t> Stereotype</a:t>
            </a:r>
            <a:r>
              <a:rPr lang="en-US" altLang="zh-TW">
                <a:ea typeface="新細明體" pitchFamily="18" charset="-120"/>
              </a:rPr>
              <a:t> represents a variation of an </a:t>
            </a:r>
            <a:r>
              <a:rPr lang="en-US" altLang="zh-TW" i="1">
                <a:ea typeface="新細明體" pitchFamily="18" charset="-120"/>
              </a:rPr>
              <a:t>pre-existing</a:t>
            </a:r>
            <a:r>
              <a:rPr lang="en-US" altLang="zh-TW">
                <a:ea typeface="新細明體" pitchFamily="18" charset="-120"/>
              </a:rPr>
              <a:t> metamodel element with the same form but with a different semantic.</a:t>
            </a:r>
          </a:p>
          <a:p>
            <a:pPr lvl="1"/>
            <a:r>
              <a:rPr lang="en-US" altLang="zh-TW">
                <a:ea typeface="新細明體" pitchFamily="18" charset="-120"/>
              </a:rPr>
              <a:t>A stereotype allows you to create new kinds of elements that are derived from existing one for the specific purpose.</a:t>
            </a:r>
          </a:p>
          <a:p>
            <a:pPr lvl="1"/>
            <a:r>
              <a:rPr lang="en-US" altLang="zh-TW">
                <a:ea typeface="新細明體" pitchFamily="18" charset="-120"/>
              </a:rPr>
              <a:t>Stereotypes can be applied to class, component, dependency, generalization, operations, packages. </a:t>
            </a:r>
          </a:p>
          <a:p>
            <a:pPr lvl="1"/>
            <a:r>
              <a:rPr lang="en-US" altLang="zh-TW">
                <a:ea typeface="新細明體" pitchFamily="18" charset="-120"/>
              </a:rPr>
              <a:t>There are standard elements of stereotypes in the UML [Rumbaugh et al. 1999]. However, users are allowed to define their user-defined stereotypes for special purposes.</a:t>
            </a:r>
          </a:p>
          <a:p>
            <a:pPr lvl="1"/>
            <a:r>
              <a:rPr lang="en-US" altLang="zh-TW">
                <a:ea typeface="新細明體" pitchFamily="18" charset="-120"/>
              </a:rPr>
              <a:t>Specified within &lt;&lt; &gt;&gt;:      &lt;&lt; stereotype name &gt;&gt;, or by any icons</a:t>
            </a:r>
            <a:endParaRPr lang="zh-TW" altLang="en-US">
              <a:ea typeface="新細明體" pitchFamily="18" charset="-120"/>
            </a:endParaRPr>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3186" name="Rectangle 2"/>
          <p:cNvSpPr>
            <a:spLocks noGrp="1" noChangeArrowheads="1"/>
          </p:cNvSpPr>
          <p:nvPr>
            <p:ph type="title"/>
          </p:nvPr>
        </p:nvSpPr>
        <p:spPr>
          <a:xfrm>
            <a:off x="620713" y="758825"/>
            <a:ext cx="8066087" cy="482600"/>
          </a:xfrm>
        </p:spPr>
        <p:txBody>
          <a:bodyPr/>
          <a:lstStyle/>
          <a:p>
            <a:r>
              <a:rPr lang="en-US" altLang="zh-TW">
                <a:ea typeface="新細明體" pitchFamily="18" charset="-120"/>
              </a:rPr>
              <a:t>Stereotypes (cont’d)</a:t>
            </a:r>
          </a:p>
        </p:txBody>
      </p:sp>
      <p:sp>
        <p:nvSpPr>
          <p:cNvPr id="733187" name="Rectangle 3"/>
          <p:cNvSpPr>
            <a:spLocks noGrp="1" noChangeArrowheads="1"/>
          </p:cNvSpPr>
          <p:nvPr>
            <p:ph type="body" idx="1"/>
          </p:nvPr>
        </p:nvSpPr>
        <p:spPr>
          <a:xfrm>
            <a:off x="623888" y="1441450"/>
            <a:ext cx="8215312" cy="1631950"/>
          </a:xfrm>
        </p:spPr>
        <p:txBody>
          <a:bodyPr/>
          <a:lstStyle/>
          <a:p>
            <a:r>
              <a:rPr lang="en-US" altLang="zh-TW" sz="2000">
                <a:ea typeface="新細明體" pitchFamily="18" charset="-120"/>
              </a:rPr>
              <a:t>Example: The basic “boundary-control-entity” pattern [Jacobson et al.. 1997] – this pattern is a kind of Model-View-Control (MVC) </a:t>
            </a:r>
            <a:r>
              <a:rPr lang="en-US" altLang="zh-TW" sz="2000" baseline="30000">
                <a:ea typeface="新細明體" pitchFamily="18" charset="-120"/>
              </a:rPr>
              <a:t>(*)</a:t>
            </a:r>
            <a:r>
              <a:rPr lang="en-US" altLang="zh-TW" sz="2000">
                <a:ea typeface="新細明體" pitchFamily="18" charset="-120"/>
              </a:rPr>
              <a:t> pattern.</a:t>
            </a:r>
          </a:p>
          <a:p>
            <a:pPr lvl="1"/>
            <a:r>
              <a:rPr lang="en-US" altLang="zh-TW" sz="1800">
                <a:ea typeface="新細明體" pitchFamily="18" charset="-120"/>
              </a:rPr>
              <a:t>Most of the classes can be categorized to one of the classes: boundary, control or entity class (we call these classes the ideal model classes)</a:t>
            </a:r>
            <a:r>
              <a:rPr lang="en-US" altLang="zh-TW" sz="1800" baseline="30000">
                <a:ea typeface="新細明體" pitchFamily="18" charset="-120"/>
              </a:rPr>
              <a:t> (**)</a:t>
            </a:r>
            <a:r>
              <a:rPr lang="en-US" altLang="zh-TW" sz="1800">
                <a:ea typeface="新細明體" pitchFamily="18" charset="-120"/>
              </a:rPr>
              <a:t>.</a:t>
            </a:r>
          </a:p>
          <a:p>
            <a:endParaRPr lang="zh-TW" altLang="en-US" sz="1800">
              <a:ea typeface="新細明體" pitchFamily="18" charset="-120"/>
            </a:endParaRPr>
          </a:p>
        </p:txBody>
      </p:sp>
      <p:sp>
        <p:nvSpPr>
          <p:cNvPr id="733189" name="Text Box 5"/>
          <p:cNvSpPr txBox="1">
            <a:spLocks noChangeArrowheads="1"/>
          </p:cNvSpPr>
          <p:nvPr/>
        </p:nvSpPr>
        <p:spPr bwMode="auto">
          <a:xfrm>
            <a:off x="560388" y="6484938"/>
            <a:ext cx="5988050" cy="274637"/>
          </a:xfrm>
          <a:prstGeom prst="rect">
            <a:avLst/>
          </a:prstGeom>
          <a:noFill/>
          <a:ln>
            <a:noFill/>
          </a:ln>
          <a:effectLst/>
          <a:extLst>
            <a:ext uri="{909E8E84-426E-40DD-AFC4-6F175D3DCCD1}">
              <a14:hiddenFill xmlns:a14="http://schemas.microsoft.com/office/drawing/2010/main">
                <a:gradFill rotWithShape="0">
                  <a:gsLst>
                    <a:gs pos="0">
                      <a:schemeClr val="hlink">
                        <a:gamma/>
                        <a:shade val="46275"/>
                        <a:invGamma/>
                      </a:schemeClr>
                    </a:gs>
                    <a:gs pos="100000">
                      <a:schemeClr val="hlink"/>
                    </a:gs>
                  </a:gsLst>
                  <a:lin ang="18900000" scaled="1"/>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zh-TW">
                <a:ea typeface="新細明體" pitchFamily="18" charset="-120"/>
              </a:rPr>
              <a:t>(*) See “Pattern-Oriented Software Development”. (**) Ivar Jacobson’s “Ideal Object Model”.</a:t>
            </a:r>
            <a:endParaRPr lang="zh-TW" altLang="en-US">
              <a:ea typeface="新細明體" pitchFamily="18" charset="-120"/>
            </a:endParaRPr>
          </a:p>
        </p:txBody>
      </p:sp>
      <p:pic>
        <p:nvPicPr>
          <p:cNvPr id="733193" name="Picture 9" descr="boundary-control-entity"/>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79563" y="2759075"/>
            <a:ext cx="6086475" cy="367665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8082" name="Rectangle 2"/>
          <p:cNvSpPr>
            <a:spLocks noGrp="1" noChangeArrowheads="1"/>
          </p:cNvSpPr>
          <p:nvPr>
            <p:ph type="title"/>
          </p:nvPr>
        </p:nvSpPr>
        <p:spPr/>
        <p:txBody>
          <a:bodyPr/>
          <a:lstStyle/>
          <a:p>
            <a:r>
              <a:rPr lang="en-US" altLang="zh-TW">
                <a:ea typeface="新細明體" pitchFamily="18" charset="-120"/>
              </a:rPr>
              <a:t>Stereotypes (cont’d)</a:t>
            </a:r>
            <a:endParaRPr lang="zh-TW" altLang="en-US">
              <a:ea typeface="新細明體" pitchFamily="18" charset="-120"/>
            </a:endParaRPr>
          </a:p>
        </p:txBody>
      </p:sp>
      <p:sp>
        <p:nvSpPr>
          <p:cNvPr id="1198083" name="Rectangle 3"/>
          <p:cNvSpPr>
            <a:spLocks noGrp="1" noChangeArrowheads="1"/>
          </p:cNvSpPr>
          <p:nvPr>
            <p:ph type="body" idx="1"/>
          </p:nvPr>
        </p:nvSpPr>
        <p:spPr>
          <a:xfrm>
            <a:off x="585788" y="1962150"/>
            <a:ext cx="8101012" cy="1243013"/>
          </a:xfrm>
        </p:spPr>
        <p:txBody>
          <a:bodyPr/>
          <a:lstStyle/>
          <a:p>
            <a:r>
              <a:rPr lang="en-US" altLang="zh-TW">
                <a:ea typeface="新細明體" pitchFamily="18" charset="-120"/>
              </a:rPr>
              <a:t>Example: Application to the Boundary-Control-Entity pattern – Cash Withdrawal use case realization.</a:t>
            </a:r>
          </a:p>
          <a:p>
            <a:endParaRPr lang="zh-TW" altLang="en-US">
              <a:ea typeface="新細明體" pitchFamily="18" charset="-120"/>
            </a:endParaRPr>
          </a:p>
        </p:txBody>
      </p:sp>
      <p:pic>
        <p:nvPicPr>
          <p:cNvPr id="1198084" name="Picture 4" descr="CaseWithdrawal"/>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12825" y="2806700"/>
            <a:ext cx="6475413" cy="328930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3730" name="Rectangle 2"/>
          <p:cNvSpPr>
            <a:spLocks noGrp="1" noChangeArrowheads="1"/>
          </p:cNvSpPr>
          <p:nvPr>
            <p:ph type="title"/>
          </p:nvPr>
        </p:nvSpPr>
        <p:spPr/>
        <p:txBody>
          <a:bodyPr/>
          <a:lstStyle/>
          <a:p>
            <a:r>
              <a:rPr lang="en-US" altLang="zh-TW">
                <a:ea typeface="新細明體" pitchFamily="18" charset="-120"/>
              </a:rPr>
              <a:t>3.7 CRC Cards</a:t>
            </a:r>
          </a:p>
        </p:txBody>
      </p:sp>
      <p:sp>
        <p:nvSpPr>
          <p:cNvPr id="713731" name="Rectangle 3"/>
          <p:cNvSpPr>
            <a:spLocks noGrp="1" noChangeArrowheads="1"/>
          </p:cNvSpPr>
          <p:nvPr>
            <p:ph type="body" idx="1"/>
          </p:nvPr>
        </p:nvSpPr>
        <p:spPr>
          <a:xfrm>
            <a:off x="585788" y="1962150"/>
            <a:ext cx="8101012" cy="2065338"/>
          </a:xfrm>
        </p:spPr>
        <p:txBody>
          <a:bodyPr/>
          <a:lstStyle/>
          <a:p>
            <a:r>
              <a:rPr lang="en-US" altLang="zh-TW">
                <a:ea typeface="新細明體" pitchFamily="18" charset="-120"/>
              </a:rPr>
              <a:t>A</a:t>
            </a:r>
            <a:r>
              <a:rPr lang="en-US" altLang="zh-TW" b="1">
                <a:ea typeface="新細明體" pitchFamily="18" charset="-120"/>
              </a:rPr>
              <a:t> Class-Responsibilities-Collaborator </a:t>
            </a:r>
            <a:r>
              <a:rPr lang="en-US" altLang="zh-TW">
                <a:ea typeface="新細明體" pitchFamily="18" charset="-120"/>
              </a:rPr>
              <a:t>(CRC)</a:t>
            </a:r>
            <a:r>
              <a:rPr lang="en-US" altLang="zh-TW" b="1">
                <a:ea typeface="新細明體" pitchFamily="18" charset="-120"/>
              </a:rPr>
              <a:t> </a:t>
            </a:r>
            <a:r>
              <a:rPr lang="en-US" altLang="zh-TW" b="1" baseline="30000">
                <a:ea typeface="新細明體" pitchFamily="18" charset="-120"/>
              </a:rPr>
              <a:t>(*)</a:t>
            </a:r>
            <a:r>
              <a:rPr lang="en-US" altLang="zh-TW">
                <a:ea typeface="新細明體" pitchFamily="18" charset="-120"/>
              </a:rPr>
              <a:t> cards identify and define the characteristics of the classes that make up an application in an informal way.</a:t>
            </a:r>
          </a:p>
          <a:p>
            <a:r>
              <a:rPr lang="en-US" altLang="zh-TW">
                <a:ea typeface="新細明體" pitchFamily="18" charset="-120"/>
              </a:rPr>
              <a:t>The layout of a CRC card (a 3-in x 5-in card).</a:t>
            </a:r>
          </a:p>
          <a:p>
            <a:endParaRPr lang="zh-TW" altLang="en-US">
              <a:ea typeface="新細明體" pitchFamily="18" charset="-120"/>
            </a:endParaRPr>
          </a:p>
        </p:txBody>
      </p:sp>
      <p:pic>
        <p:nvPicPr>
          <p:cNvPr id="713732" name="Picture 4" descr="crc"/>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03313" y="3522663"/>
            <a:ext cx="6851650" cy="2868612"/>
          </a:xfrm>
          <a:prstGeom prst="rect">
            <a:avLst/>
          </a:prstGeom>
          <a:noFill/>
          <a:extLst>
            <a:ext uri="{909E8E84-426E-40DD-AFC4-6F175D3DCCD1}">
              <a14:hiddenFill xmlns:a14="http://schemas.microsoft.com/office/drawing/2010/main">
                <a:solidFill>
                  <a:srgbClr val="FFFFFF"/>
                </a:solidFill>
              </a14:hiddenFill>
            </a:ext>
          </a:extLst>
        </p:spPr>
      </p:pic>
      <p:sp>
        <p:nvSpPr>
          <p:cNvPr id="713733" name="Text Box 5"/>
          <p:cNvSpPr txBox="1">
            <a:spLocks noChangeArrowheads="1"/>
          </p:cNvSpPr>
          <p:nvPr/>
        </p:nvSpPr>
        <p:spPr bwMode="auto">
          <a:xfrm>
            <a:off x="647700" y="6429375"/>
            <a:ext cx="4162425" cy="304800"/>
          </a:xfrm>
          <a:prstGeom prst="rect">
            <a:avLst/>
          </a:prstGeom>
          <a:noFill/>
          <a:ln>
            <a:noFill/>
          </a:ln>
          <a:effectLst/>
          <a:extLst>
            <a:ext uri="{909E8E84-426E-40DD-AFC4-6F175D3DCCD1}">
              <a14:hiddenFill xmlns:a14="http://schemas.microsoft.com/office/drawing/2010/main">
                <a:gradFill rotWithShape="0">
                  <a:gsLst>
                    <a:gs pos="0">
                      <a:schemeClr val="hlink">
                        <a:gamma/>
                        <a:shade val="46275"/>
                        <a:invGamma/>
                      </a:schemeClr>
                    </a:gs>
                    <a:gs pos="100000">
                      <a:schemeClr val="hlink"/>
                    </a:gs>
                  </a:gsLst>
                  <a:lin ang="18900000" scaled="1"/>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zh-TW" sz="1400">
                <a:ea typeface="新細明體" pitchFamily="18" charset="-120"/>
              </a:rPr>
              <a:t>Invented by Ward Cunningham and Kent Beck in 1989.</a:t>
            </a:r>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4754" name="Rectangle 2"/>
          <p:cNvSpPr>
            <a:spLocks noGrp="1" noChangeArrowheads="1"/>
          </p:cNvSpPr>
          <p:nvPr>
            <p:ph type="title"/>
          </p:nvPr>
        </p:nvSpPr>
        <p:spPr/>
        <p:txBody>
          <a:bodyPr/>
          <a:lstStyle/>
          <a:p>
            <a:r>
              <a:rPr lang="en-US" altLang="zh-TW">
                <a:ea typeface="新細明體" pitchFamily="18" charset="-120"/>
              </a:rPr>
              <a:t>CRC Cards (cont’d)</a:t>
            </a:r>
          </a:p>
        </p:txBody>
      </p:sp>
      <p:sp>
        <p:nvSpPr>
          <p:cNvPr id="714755" name="Rectangle 3"/>
          <p:cNvSpPr>
            <a:spLocks noGrp="1" noChangeArrowheads="1"/>
          </p:cNvSpPr>
          <p:nvPr>
            <p:ph type="body" idx="1"/>
          </p:nvPr>
        </p:nvSpPr>
        <p:spPr>
          <a:xfrm>
            <a:off x="585788" y="1962150"/>
            <a:ext cx="8101012" cy="749300"/>
          </a:xfrm>
        </p:spPr>
        <p:txBody>
          <a:bodyPr/>
          <a:lstStyle/>
          <a:p>
            <a:r>
              <a:rPr lang="en-US" altLang="zh-TW">
                <a:ea typeface="新細明體" pitchFamily="18" charset="-120"/>
              </a:rPr>
              <a:t>Example: The Whole-Part relationship [Buchmann et al.. 1996].</a:t>
            </a:r>
          </a:p>
        </p:txBody>
      </p:sp>
      <p:sp>
        <p:nvSpPr>
          <p:cNvPr id="714756" name="Rectangle 4"/>
          <p:cNvSpPr>
            <a:spLocks noChangeArrowheads="1"/>
          </p:cNvSpPr>
          <p:nvPr/>
        </p:nvSpPr>
        <p:spPr bwMode="auto">
          <a:xfrm>
            <a:off x="565150" y="2901950"/>
            <a:ext cx="3759200" cy="3382963"/>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lang="zh-TW" altLang="en-US">
              <a:ea typeface="新細明體" pitchFamily="18" charset="-120"/>
            </a:endParaRPr>
          </a:p>
        </p:txBody>
      </p:sp>
      <p:sp>
        <p:nvSpPr>
          <p:cNvPr id="714757" name="Rectangle 5"/>
          <p:cNvSpPr>
            <a:spLocks noChangeArrowheads="1"/>
          </p:cNvSpPr>
          <p:nvPr/>
        </p:nvSpPr>
        <p:spPr bwMode="auto">
          <a:xfrm>
            <a:off x="4484688" y="2914650"/>
            <a:ext cx="3759200" cy="3382963"/>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lang="zh-TW" altLang="en-US">
              <a:ea typeface="新細明體" pitchFamily="18" charset="-120"/>
            </a:endParaRPr>
          </a:p>
        </p:txBody>
      </p:sp>
      <p:sp>
        <p:nvSpPr>
          <p:cNvPr id="714758" name="Line 6"/>
          <p:cNvSpPr>
            <a:spLocks noChangeShapeType="1"/>
          </p:cNvSpPr>
          <p:nvPr/>
        </p:nvSpPr>
        <p:spPr bwMode="auto">
          <a:xfrm>
            <a:off x="550863" y="3395663"/>
            <a:ext cx="37592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TW" altLang="en-US"/>
          </a:p>
        </p:txBody>
      </p:sp>
      <p:sp>
        <p:nvSpPr>
          <p:cNvPr id="714759" name="Line 7"/>
          <p:cNvSpPr>
            <a:spLocks noChangeShapeType="1"/>
          </p:cNvSpPr>
          <p:nvPr/>
        </p:nvSpPr>
        <p:spPr bwMode="auto">
          <a:xfrm>
            <a:off x="4479925" y="3392488"/>
            <a:ext cx="37592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TW" altLang="en-US"/>
          </a:p>
        </p:txBody>
      </p:sp>
      <p:sp>
        <p:nvSpPr>
          <p:cNvPr id="714760" name="Line 8"/>
          <p:cNvSpPr>
            <a:spLocks noChangeShapeType="1"/>
          </p:cNvSpPr>
          <p:nvPr/>
        </p:nvSpPr>
        <p:spPr bwMode="auto">
          <a:xfrm>
            <a:off x="2525713" y="3381375"/>
            <a:ext cx="0" cy="288925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TW" altLang="en-US"/>
          </a:p>
        </p:txBody>
      </p:sp>
      <p:sp>
        <p:nvSpPr>
          <p:cNvPr id="714761" name="Line 9"/>
          <p:cNvSpPr>
            <a:spLocks noChangeShapeType="1"/>
          </p:cNvSpPr>
          <p:nvPr/>
        </p:nvSpPr>
        <p:spPr bwMode="auto">
          <a:xfrm>
            <a:off x="6500813" y="3424238"/>
            <a:ext cx="0" cy="288925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TW" altLang="en-US"/>
          </a:p>
        </p:txBody>
      </p:sp>
      <p:sp>
        <p:nvSpPr>
          <p:cNvPr id="714763" name="Text Box 11"/>
          <p:cNvSpPr txBox="1">
            <a:spLocks noChangeArrowheads="1"/>
          </p:cNvSpPr>
          <p:nvPr/>
        </p:nvSpPr>
        <p:spPr bwMode="auto">
          <a:xfrm>
            <a:off x="720725" y="2935288"/>
            <a:ext cx="1241425" cy="336550"/>
          </a:xfrm>
          <a:prstGeom prst="rect">
            <a:avLst/>
          </a:prstGeom>
          <a:noFill/>
          <a:ln>
            <a:noFill/>
          </a:ln>
          <a:effectLst/>
          <a:extLst>
            <a:ext uri="{909E8E84-426E-40DD-AFC4-6F175D3DCCD1}">
              <a14:hiddenFill xmlns:a14="http://schemas.microsoft.com/office/drawing/2010/main">
                <a:gradFill rotWithShape="0">
                  <a:gsLst>
                    <a:gs pos="0">
                      <a:schemeClr val="hlink">
                        <a:gamma/>
                        <a:shade val="46275"/>
                        <a:invGamma/>
                      </a:schemeClr>
                    </a:gs>
                    <a:gs pos="100000">
                      <a:schemeClr val="hlink"/>
                    </a:gs>
                  </a:gsLst>
                  <a:lin ang="18900000" scaled="1"/>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zh-TW" sz="1600" b="1">
                <a:ea typeface="新細明體" pitchFamily="18" charset="-120"/>
              </a:rPr>
              <a:t>Class</a:t>
            </a:r>
            <a:r>
              <a:rPr lang="en-US" altLang="zh-TW" sz="1600">
                <a:ea typeface="新細明體" pitchFamily="18" charset="-120"/>
              </a:rPr>
              <a:t> Whole</a:t>
            </a:r>
          </a:p>
        </p:txBody>
      </p:sp>
      <p:sp>
        <p:nvSpPr>
          <p:cNvPr id="714764" name="Text Box 12"/>
          <p:cNvSpPr txBox="1">
            <a:spLocks noChangeArrowheads="1"/>
          </p:cNvSpPr>
          <p:nvPr/>
        </p:nvSpPr>
        <p:spPr bwMode="auto">
          <a:xfrm>
            <a:off x="576263" y="3400425"/>
            <a:ext cx="1995487" cy="2292350"/>
          </a:xfrm>
          <a:prstGeom prst="rect">
            <a:avLst/>
          </a:prstGeom>
          <a:noFill/>
          <a:ln>
            <a:noFill/>
          </a:ln>
          <a:effectLst/>
          <a:extLst>
            <a:ext uri="{909E8E84-426E-40DD-AFC4-6F175D3DCCD1}">
              <a14:hiddenFill xmlns:a14="http://schemas.microsoft.com/office/drawing/2010/main">
                <a:gradFill rotWithShape="0">
                  <a:gsLst>
                    <a:gs pos="0">
                      <a:schemeClr val="hlink">
                        <a:gamma/>
                        <a:shade val="46275"/>
                        <a:invGamma/>
                      </a:schemeClr>
                    </a:gs>
                    <a:gs pos="100000">
                      <a:schemeClr val="hlink"/>
                    </a:gs>
                  </a:gsLst>
                  <a:lin ang="18900000" scaled="1"/>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zh-TW" sz="1600" b="1">
                <a:ea typeface="新細明體" pitchFamily="18" charset="-120"/>
              </a:rPr>
              <a:t>Responsibilities</a:t>
            </a:r>
          </a:p>
          <a:p>
            <a:pPr>
              <a:buFontTx/>
              <a:buChar char="•"/>
            </a:pPr>
            <a:r>
              <a:rPr lang="en-US" altLang="zh-TW" sz="1600">
                <a:ea typeface="新細明體" pitchFamily="18" charset="-120"/>
              </a:rPr>
              <a:t> Aggregates several </a:t>
            </a:r>
          </a:p>
          <a:p>
            <a:r>
              <a:rPr lang="en-US" altLang="zh-TW" sz="1600">
                <a:ea typeface="新細明體" pitchFamily="18" charset="-120"/>
              </a:rPr>
              <a:t>  smaller objects.</a:t>
            </a:r>
          </a:p>
          <a:p>
            <a:pPr>
              <a:buFontTx/>
              <a:buChar char="•"/>
            </a:pPr>
            <a:r>
              <a:rPr lang="en-US" altLang="zh-TW" sz="1600">
                <a:ea typeface="新細明體" pitchFamily="18" charset="-120"/>
              </a:rPr>
              <a:t> Provides services   </a:t>
            </a:r>
          </a:p>
          <a:p>
            <a:r>
              <a:rPr lang="en-US" altLang="zh-TW" sz="1600">
                <a:ea typeface="新細明體" pitchFamily="18" charset="-120"/>
              </a:rPr>
              <a:t>  built on top of part </a:t>
            </a:r>
          </a:p>
          <a:p>
            <a:r>
              <a:rPr lang="en-US" altLang="zh-TW" sz="1600">
                <a:ea typeface="新細明體" pitchFamily="18" charset="-120"/>
              </a:rPr>
              <a:t>  objects.</a:t>
            </a:r>
          </a:p>
          <a:p>
            <a:pPr>
              <a:buFontTx/>
              <a:buChar char="•"/>
            </a:pPr>
            <a:r>
              <a:rPr lang="en-US" altLang="zh-TW" sz="1600">
                <a:ea typeface="新細明體" pitchFamily="18" charset="-120"/>
              </a:rPr>
              <a:t> Acts as a wrapper </a:t>
            </a:r>
          </a:p>
          <a:p>
            <a:r>
              <a:rPr lang="en-US" altLang="zh-TW" sz="1600">
                <a:ea typeface="新細明體" pitchFamily="18" charset="-120"/>
              </a:rPr>
              <a:t>  around its </a:t>
            </a:r>
          </a:p>
          <a:p>
            <a:r>
              <a:rPr lang="en-US" altLang="zh-TW" sz="1600">
                <a:ea typeface="新細明體" pitchFamily="18" charset="-120"/>
              </a:rPr>
              <a:t>  constituent parts.</a:t>
            </a:r>
          </a:p>
        </p:txBody>
      </p:sp>
      <p:sp>
        <p:nvSpPr>
          <p:cNvPr id="714765" name="Text Box 13"/>
          <p:cNvSpPr txBox="1">
            <a:spLocks noChangeArrowheads="1"/>
          </p:cNvSpPr>
          <p:nvPr/>
        </p:nvSpPr>
        <p:spPr bwMode="auto">
          <a:xfrm>
            <a:off x="2578100" y="3386138"/>
            <a:ext cx="1393825" cy="581025"/>
          </a:xfrm>
          <a:prstGeom prst="rect">
            <a:avLst/>
          </a:prstGeom>
          <a:noFill/>
          <a:ln>
            <a:noFill/>
          </a:ln>
          <a:effectLst/>
          <a:extLst>
            <a:ext uri="{909E8E84-426E-40DD-AFC4-6F175D3DCCD1}">
              <a14:hiddenFill xmlns:a14="http://schemas.microsoft.com/office/drawing/2010/main">
                <a:gradFill rotWithShape="0">
                  <a:gsLst>
                    <a:gs pos="0">
                      <a:schemeClr val="hlink">
                        <a:gamma/>
                        <a:shade val="46275"/>
                        <a:invGamma/>
                      </a:schemeClr>
                    </a:gs>
                    <a:gs pos="100000">
                      <a:schemeClr val="hlink"/>
                    </a:gs>
                  </a:gsLst>
                  <a:lin ang="18900000" scaled="1"/>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zh-TW" sz="1600" b="1">
                <a:ea typeface="新細明體" pitchFamily="18" charset="-120"/>
              </a:rPr>
              <a:t>Collaborators</a:t>
            </a:r>
          </a:p>
          <a:p>
            <a:pPr>
              <a:buFontTx/>
              <a:buChar char="•"/>
            </a:pPr>
            <a:r>
              <a:rPr lang="en-US" altLang="zh-TW" sz="1600">
                <a:ea typeface="新細明體" pitchFamily="18" charset="-120"/>
              </a:rPr>
              <a:t> Part</a:t>
            </a:r>
          </a:p>
        </p:txBody>
      </p:sp>
      <p:sp>
        <p:nvSpPr>
          <p:cNvPr id="714767" name="Text Box 15"/>
          <p:cNvSpPr txBox="1">
            <a:spLocks noChangeArrowheads="1"/>
          </p:cNvSpPr>
          <p:nvPr/>
        </p:nvSpPr>
        <p:spPr bwMode="auto">
          <a:xfrm>
            <a:off x="4624388" y="2994025"/>
            <a:ext cx="1027112" cy="336550"/>
          </a:xfrm>
          <a:prstGeom prst="rect">
            <a:avLst/>
          </a:prstGeom>
          <a:noFill/>
          <a:ln>
            <a:noFill/>
          </a:ln>
          <a:effectLst/>
          <a:extLst>
            <a:ext uri="{909E8E84-426E-40DD-AFC4-6F175D3DCCD1}">
              <a14:hiddenFill xmlns:a14="http://schemas.microsoft.com/office/drawing/2010/main">
                <a:gradFill rotWithShape="0">
                  <a:gsLst>
                    <a:gs pos="0">
                      <a:schemeClr val="hlink">
                        <a:gamma/>
                        <a:shade val="46275"/>
                        <a:invGamma/>
                      </a:schemeClr>
                    </a:gs>
                    <a:gs pos="100000">
                      <a:schemeClr val="hlink"/>
                    </a:gs>
                  </a:gsLst>
                  <a:lin ang="18900000" scaled="1"/>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zh-TW" sz="1600" b="1">
                <a:ea typeface="新細明體" pitchFamily="18" charset="-120"/>
              </a:rPr>
              <a:t>Class</a:t>
            </a:r>
            <a:r>
              <a:rPr lang="en-US" altLang="zh-TW" sz="1600">
                <a:ea typeface="新細明體" pitchFamily="18" charset="-120"/>
              </a:rPr>
              <a:t> Part</a:t>
            </a:r>
          </a:p>
        </p:txBody>
      </p:sp>
      <p:sp>
        <p:nvSpPr>
          <p:cNvPr id="714768" name="Text Box 16"/>
          <p:cNvSpPr txBox="1">
            <a:spLocks noChangeArrowheads="1"/>
          </p:cNvSpPr>
          <p:nvPr/>
        </p:nvSpPr>
        <p:spPr bwMode="auto">
          <a:xfrm>
            <a:off x="4508500" y="3386138"/>
            <a:ext cx="1995488" cy="1069975"/>
          </a:xfrm>
          <a:prstGeom prst="rect">
            <a:avLst/>
          </a:prstGeom>
          <a:noFill/>
          <a:ln>
            <a:noFill/>
          </a:ln>
          <a:effectLst/>
          <a:extLst>
            <a:ext uri="{909E8E84-426E-40DD-AFC4-6F175D3DCCD1}">
              <a14:hiddenFill xmlns:a14="http://schemas.microsoft.com/office/drawing/2010/main">
                <a:gradFill rotWithShape="0">
                  <a:gsLst>
                    <a:gs pos="0">
                      <a:schemeClr val="hlink">
                        <a:gamma/>
                        <a:shade val="46275"/>
                        <a:invGamma/>
                      </a:schemeClr>
                    </a:gs>
                    <a:gs pos="100000">
                      <a:schemeClr val="hlink"/>
                    </a:gs>
                  </a:gsLst>
                  <a:lin ang="18900000" scaled="1"/>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zh-TW" sz="1600" b="1">
                <a:ea typeface="新細明體" pitchFamily="18" charset="-120"/>
              </a:rPr>
              <a:t>Responsibilities</a:t>
            </a:r>
          </a:p>
          <a:p>
            <a:pPr>
              <a:buFontTx/>
              <a:buChar char="•"/>
            </a:pPr>
            <a:r>
              <a:rPr lang="en-US" altLang="zh-TW" sz="1600">
                <a:ea typeface="新細明體" pitchFamily="18" charset="-120"/>
              </a:rPr>
              <a:t> Represents a </a:t>
            </a:r>
          </a:p>
          <a:p>
            <a:r>
              <a:rPr lang="en-US" altLang="zh-TW" sz="1600">
                <a:ea typeface="新細明體" pitchFamily="18" charset="-120"/>
              </a:rPr>
              <a:t>  particular object and </a:t>
            </a:r>
          </a:p>
          <a:p>
            <a:r>
              <a:rPr lang="en-US" altLang="zh-TW" sz="1600">
                <a:ea typeface="新細明體" pitchFamily="18" charset="-120"/>
              </a:rPr>
              <a:t>  its services.</a:t>
            </a:r>
          </a:p>
        </p:txBody>
      </p:sp>
      <p:sp>
        <p:nvSpPr>
          <p:cNvPr id="714769" name="Text Box 17"/>
          <p:cNvSpPr txBox="1">
            <a:spLocks noChangeArrowheads="1"/>
          </p:cNvSpPr>
          <p:nvPr/>
        </p:nvSpPr>
        <p:spPr bwMode="auto">
          <a:xfrm>
            <a:off x="6554788" y="3371850"/>
            <a:ext cx="1393825" cy="581025"/>
          </a:xfrm>
          <a:prstGeom prst="rect">
            <a:avLst/>
          </a:prstGeom>
          <a:noFill/>
          <a:ln>
            <a:noFill/>
          </a:ln>
          <a:effectLst/>
          <a:extLst>
            <a:ext uri="{909E8E84-426E-40DD-AFC4-6F175D3DCCD1}">
              <a14:hiddenFill xmlns:a14="http://schemas.microsoft.com/office/drawing/2010/main">
                <a:gradFill rotWithShape="0">
                  <a:gsLst>
                    <a:gs pos="0">
                      <a:schemeClr val="hlink">
                        <a:gamma/>
                        <a:shade val="46275"/>
                        <a:invGamma/>
                      </a:schemeClr>
                    </a:gs>
                    <a:gs pos="100000">
                      <a:schemeClr val="hlink"/>
                    </a:gs>
                  </a:gsLst>
                  <a:lin ang="18900000" scaled="1"/>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zh-TW" sz="1600" b="1">
                <a:ea typeface="新細明體" pitchFamily="18" charset="-120"/>
              </a:rPr>
              <a:t>Collaborators</a:t>
            </a:r>
          </a:p>
          <a:p>
            <a:pPr>
              <a:buFontTx/>
              <a:buChar char="•"/>
            </a:pPr>
            <a:r>
              <a:rPr lang="en-US" altLang="zh-TW" sz="1600">
                <a:ea typeface="新細明體" pitchFamily="18" charset="-120"/>
              </a:rPr>
              <a:t> Whole</a:t>
            </a:r>
          </a:p>
        </p:txBody>
      </p:sp>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86210" name="Rectangle 2"/>
          <p:cNvSpPr>
            <a:spLocks noGrp="1" noChangeArrowheads="1"/>
          </p:cNvSpPr>
          <p:nvPr>
            <p:ph type="title"/>
          </p:nvPr>
        </p:nvSpPr>
        <p:spPr/>
        <p:txBody>
          <a:bodyPr/>
          <a:lstStyle/>
          <a:p>
            <a:r>
              <a:rPr lang="en-US" altLang="zh-TW">
                <a:ea typeface="新細明體" pitchFamily="18" charset="-120"/>
              </a:rPr>
              <a:t>3.8 Object Constraint Language (OCL)</a:t>
            </a:r>
            <a:endParaRPr lang="zh-TW" altLang="en-US">
              <a:ea typeface="新細明體" pitchFamily="18" charset="-120"/>
            </a:endParaRPr>
          </a:p>
        </p:txBody>
      </p:sp>
      <p:sp>
        <p:nvSpPr>
          <p:cNvPr id="1886211" name="Rectangle 3"/>
          <p:cNvSpPr>
            <a:spLocks noGrp="1" noChangeArrowheads="1"/>
          </p:cNvSpPr>
          <p:nvPr>
            <p:ph type="body" idx="1"/>
          </p:nvPr>
        </p:nvSpPr>
        <p:spPr>
          <a:xfrm>
            <a:off x="585788" y="1962150"/>
            <a:ext cx="8101012" cy="1901825"/>
          </a:xfrm>
        </p:spPr>
        <p:txBody>
          <a:bodyPr/>
          <a:lstStyle/>
          <a:p>
            <a:pPr>
              <a:buFont typeface="Monotype Sorts" pitchFamily="2" charset="2"/>
              <a:buNone/>
            </a:pPr>
            <a:r>
              <a:rPr lang="en-US" altLang="zh-TW">
                <a:ea typeface="新細明體" pitchFamily="18" charset="-120"/>
              </a:rPr>
              <a:t>3.8.1 Introduction</a:t>
            </a:r>
          </a:p>
          <a:p>
            <a:pPr>
              <a:buFont typeface="Monotype Sorts" pitchFamily="2" charset="2"/>
              <a:buNone/>
            </a:pPr>
            <a:r>
              <a:rPr lang="en-US" altLang="zh-TW">
                <a:ea typeface="新細明體" pitchFamily="18" charset="-120"/>
              </a:rPr>
              <a:t>3.8.2 Some OCL Elements</a:t>
            </a:r>
          </a:p>
          <a:p>
            <a:pPr>
              <a:buFont typeface="Monotype Sorts" pitchFamily="2" charset="2"/>
              <a:buNone/>
            </a:pPr>
            <a:r>
              <a:rPr lang="en-US" altLang="zh-TW">
                <a:ea typeface="新細明體" pitchFamily="18" charset="-120"/>
              </a:rPr>
              <a:t>3.8.3 Building OCL Models with OCL</a:t>
            </a:r>
          </a:p>
          <a:p>
            <a:pPr>
              <a:buFont typeface="Monotype Sorts" pitchFamily="2" charset="2"/>
              <a:buNone/>
            </a:pPr>
            <a:r>
              <a:rPr lang="en-US" altLang="zh-TW">
                <a:ea typeface="新細明體" pitchFamily="18" charset="-120"/>
              </a:rPr>
              <a:t>3.8.4 Examples</a:t>
            </a:r>
          </a:p>
        </p:txBody>
      </p:sp>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5234" name="Rectangle 2"/>
          <p:cNvSpPr>
            <a:spLocks noGrp="1" noChangeArrowheads="1"/>
          </p:cNvSpPr>
          <p:nvPr>
            <p:ph type="title"/>
          </p:nvPr>
        </p:nvSpPr>
        <p:spPr/>
        <p:txBody>
          <a:bodyPr/>
          <a:lstStyle/>
          <a:p>
            <a:r>
              <a:rPr lang="en-US" altLang="zh-TW">
                <a:ea typeface="新細明體" pitchFamily="18" charset="-120"/>
              </a:rPr>
              <a:t>3.8.1 Introduction</a:t>
            </a:r>
          </a:p>
        </p:txBody>
      </p:sp>
      <p:sp>
        <p:nvSpPr>
          <p:cNvPr id="735235" name="Rectangle 3"/>
          <p:cNvSpPr>
            <a:spLocks noGrp="1" noChangeArrowheads="1"/>
          </p:cNvSpPr>
          <p:nvPr>
            <p:ph type="body" idx="1"/>
          </p:nvPr>
        </p:nvSpPr>
        <p:spPr>
          <a:xfrm>
            <a:off x="585788" y="1962150"/>
            <a:ext cx="8245475" cy="3875088"/>
          </a:xfrm>
        </p:spPr>
        <p:txBody>
          <a:bodyPr/>
          <a:lstStyle/>
          <a:p>
            <a:r>
              <a:rPr lang="en-US" altLang="zh-TW" b="1">
                <a:ea typeface="新細明體" pitchFamily="18" charset="-120"/>
              </a:rPr>
              <a:t>Object Constraint Language</a:t>
            </a:r>
            <a:r>
              <a:rPr lang="en-US" altLang="zh-TW">
                <a:ea typeface="新細明體" pitchFamily="18" charset="-120"/>
              </a:rPr>
              <a:t> (OCL)</a:t>
            </a:r>
            <a:r>
              <a:rPr lang="en-US" altLang="zh-TW" baseline="30000">
                <a:ea typeface="新細明體" pitchFamily="18" charset="-120"/>
              </a:rPr>
              <a:t>(*)</a:t>
            </a:r>
            <a:r>
              <a:rPr lang="en-US" altLang="zh-TW">
                <a:ea typeface="新細明體" pitchFamily="18" charset="-120"/>
              </a:rPr>
              <a:t> is a formal language which allows additional semantics to be added to UML models, which are not refined enough to provide all the relevant aspect of a specification.</a:t>
            </a:r>
          </a:p>
          <a:p>
            <a:pPr lvl="1"/>
            <a:r>
              <a:rPr lang="en-US" altLang="zh-TW">
                <a:ea typeface="新細明體" pitchFamily="18" charset="-120"/>
              </a:rPr>
              <a:t>Using OCL you can specify constraints and queries in side effect-free  and unambiguous manner.</a:t>
            </a:r>
          </a:p>
          <a:p>
            <a:pPr lvl="1"/>
            <a:r>
              <a:rPr lang="en-US" altLang="zh-TW">
                <a:ea typeface="新細明體" pitchFamily="18" charset="-120"/>
              </a:rPr>
              <a:t>Using OCL to specify the model new semantics more precisely and formally.</a:t>
            </a:r>
          </a:p>
          <a:p>
            <a:pPr lvl="1"/>
            <a:r>
              <a:rPr lang="en-US" altLang="zh-TW">
                <a:ea typeface="新細明體" pitchFamily="18" charset="-120"/>
              </a:rPr>
              <a:t>OCL is not for writing actions or executable code.</a:t>
            </a:r>
          </a:p>
          <a:p>
            <a:pPr lvl="1"/>
            <a:r>
              <a:rPr lang="en-US" altLang="zh-TW">
                <a:ea typeface="新細明體" pitchFamily="18" charset="-120"/>
              </a:rPr>
              <a:t>Expressions written in OCL add vital information for object-oriented models and other object modeling artifacts [Warmer et al. 2003].</a:t>
            </a:r>
          </a:p>
        </p:txBody>
      </p:sp>
      <p:sp>
        <p:nvSpPr>
          <p:cNvPr id="735236" name="Text Box 4"/>
          <p:cNvSpPr txBox="1">
            <a:spLocks noChangeArrowheads="1"/>
          </p:cNvSpPr>
          <p:nvPr/>
        </p:nvSpPr>
        <p:spPr bwMode="auto">
          <a:xfrm>
            <a:off x="531813" y="6445250"/>
            <a:ext cx="6519862" cy="304800"/>
          </a:xfrm>
          <a:prstGeom prst="rect">
            <a:avLst/>
          </a:prstGeom>
          <a:noFill/>
          <a:ln>
            <a:noFill/>
          </a:ln>
          <a:effectLst/>
          <a:extLst>
            <a:ext uri="{909E8E84-426E-40DD-AFC4-6F175D3DCCD1}">
              <a14:hiddenFill xmlns:a14="http://schemas.microsoft.com/office/drawing/2010/main">
                <a:gradFill rotWithShape="0">
                  <a:gsLst>
                    <a:gs pos="0">
                      <a:schemeClr val="hlink">
                        <a:gamma/>
                        <a:shade val="46275"/>
                        <a:invGamma/>
                      </a:schemeClr>
                    </a:gs>
                    <a:gs pos="100000">
                      <a:schemeClr val="hlink"/>
                    </a:gs>
                  </a:gsLst>
                  <a:lin ang="18900000" scaled="1"/>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zh-TW" sz="1400">
                <a:ea typeface="新細明體" pitchFamily="18" charset="-120"/>
              </a:rPr>
              <a:t>(*) You may refer to the UML 2.0 OCL RfP, revision 1.6, OMG document ad2003-01-8.</a:t>
            </a:r>
          </a:p>
        </p:txBody>
      </p:sp>
    </p:spTree>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0290" name="Rectangle 2"/>
          <p:cNvSpPr>
            <a:spLocks noGrp="1" noChangeArrowheads="1"/>
          </p:cNvSpPr>
          <p:nvPr>
            <p:ph type="title"/>
          </p:nvPr>
        </p:nvSpPr>
        <p:spPr>
          <a:xfrm>
            <a:off x="620713" y="963613"/>
            <a:ext cx="8066087" cy="482600"/>
          </a:xfrm>
        </p:spPr>
        <p:txBody>
          <a:bodyPr/>
          <a:lstStyle/>
          <a:p>
            <a:r>
              <a:rPr lang="en-US" altLang="zh-TW">
                <a:ea typeface="新細明體" pitchFamily="18" charset="-120"/>
              </a:rPr>
              <a:t>Introduction (cont’d)</a:t>
            </a:r>
            <a:endParaRPr lang="zh-TW" altLang="en-US">
              <a:ea typeface="新細明體" pitchFamily="18" charset="-120"/>
            </a:endParaRPr>
          </a:p>
        </p:txBody>
      </p:sp>
      <p:sp>
        <p:nvSpPr>
          <p:cNvPr id="780291" name="Rectangle 3"/>
          <p:cNvSpPr>
            <a:spLocks noGrp="1" noChangeArrowheads="1"/>
          </p:cNvSpPr>
          <p:nvPr>
            <p:ph type="body" idx="1"/>
          </p:nvPr>
        </p:nvSpPr>
        <p:spPr>
          <a:xfrm>
            <a:off x="528638" y="1643063"/>
            <a:ext cx="8101012" cy="4827587"/>
          </a:xfrm>
        </p:spPr>
        <p:txBody>
          <a:bodyPr/>
          <a:lstStyle/>
          <a:p>
            <a:r>
              <a:rPr lang="en-US" altLang="zh-TW">
                <a:ea typeface="新細明體" pitchFamily="18" charset="-120"/>
              </a:rPr>
              <a:t>Why we need OCL – an example</a:t>
            </a:r>
          </a:p>
          <a:p>
            <a:endParaRPr lang="zh-TW" altLang="en-US">
              <a:ea typeface="新細明體" pitchFamily="18" charset="-120"/>
            </a:endParaRPr>
          </a:p>
          <a:p>
            <a:endParaRPr lang="zh-TW" altLang="en-US">
              <a:ea typeface="新細明體" pitchFamily="18" charset="-120"/>
            </a:endParaRPr>
          </a:p>
          <a:p>
            <a:endParaRPr lang="zh-TW" altLang="en-US">
              <a:ea typeface="新細明體" pitchFamily="18" charset="-120"/>
            </a:endParaRPr>
          </a:p>
          <a:p>
            <a:endParaRPr lang="zh-TW" altLang="en-US">
              <a:ea typeface="新細明體" pitchFamily="18" charset="-120"/>
            </a:endParaRPr>
          </a:p>
          <a:p>
            <a:pPr lvl="1"/>
            <a:endParaRPr lang="en-US" altLang="zh-TW">
              <a:ea typeface="新細明體" pitchFamily="18" charset="-120"/>
            </a:endParaRPr>
          </a:p>
          <a:p>
            <a:pPr lvl="1"/>
            <a:r>
              <a:rPr lang="en-US" altLang="zh-TW">
                <a:ea typeface="新細明體" pitchFamily="18" charset="-120"/>
              </a:rPr>
              <a:t>The class diagram cannot express a thorough specification.</a:t>
            </a:r>
          </a:p>
          <a:p>
            <a:pPr lvl="2"/>
            <a:r>
              <a:rPr lang="en-US" altLang="zh-TW">
                <a:ea typeface="新細明體" pitchFamily="18" charset="-120"/>
              </a:rPr>
              <a:t>Multiplicity many (1..*) on the side of the Student class indicates the number of students are unlimited. This is not the reality. The correct way to specify the multiplicity is to add the following OCL constraint as</a:t>
            </a:r>
          </a:p>
          <a:p>
            <a:pPr lvl="3">
              <a:buFontTx/>
              <a:buNone/>
            </a:pPr>
            <a:r>
              <a:rPr lang="en-US" altLang="zh-TW" sz="1800" b="1">
                <a:ea typeface="新細明體" pitchFamily="18" charset="-120"/>
              </a:rPr>
              <a:t>context</a:t>
            </a:r>
            <a:r>
              <a:rPr lang="en-US" altLang="zh-TW" sz="1800">
                <a:ea typeface="新細明體" pitchFamily="18" charset="-120"/>
              </a:rPr>
              <a:t> Course</a:t>
            </a:r>
          </a:p>
          <a:p>
            <a:pPr lvl="3">
              <a:buFontTx/>
              <a:buNone/>
            </a:pPr>
            <a:r>
              <a:rPr lang="en-US" altLang="zh-TW" sz="1800" b="1">
                <a:ea typeface="新細明體" pitchFamily="18" charset="-120"/>
              </a:rPr>
              <a:t>inv</a:t>
            </a:r>
            <a:r>
              <a:rPr lang="en-US" altLang="zh-TW" sz="1800">
                <a:ea typeface="新細明體" pitchFamily="18" charset="-120"/>
              </a:rPr>
              <a:t>: students -</a:t>
            </a:r>
            <a:r>
              <a:rPr lang="zh-TW" altLang="en-US" sz="1800">
                <a:ea typeface="新細明體" pitchFamily="18" charset="-120"/>
              </a:rPr>
              <a:t>＞</a:t>
            </a:r>
            <a:r>
              <a:rPr lang="en-US" altLang="zh-TW" sz="1800">
                <a:ea typeface="新細明體" pitchFamily="18" charset="-120"/>
              </a:rPr>
              <a:t>size ( ) ≦ classRoom.numberOfSeats</a:t>
            </a:r>
            <a:endParaRPr lang="zh-TW" altLang="en-US" sz="1800">
              <a:ea typeface="新細明體" pitchFamily="18" charset="-120"/>
            </a:endParaRPr>
          </a:p>
        </p:txBody>
      </p:sp>
      <p:pic>
        <p:nvPicPr>
          <p:cNvPr id="780298" name="Picture 10" descr="course"/>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457450" y="2132013"/>
            <a:ext cx="4229100" cy="2390775"/>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0594" name="Rectangle 2"/>
          <p:cNvSpPr>
            <a:spLocks noGrp="1" noChangeArrowheads="1"/>
          </p:cNvSpPr>
          <p:nvPr>
            <p:ph type="title"/>
          </p:nvPr>
        </p:nvSpPr>
        <p:spPr>
          <a:xfrm>
            <a:off x="620713" y="977900"/>
            <a:ext cx="8066087" cy="482600"/>
          </a:xfrm>
        </p:spPr>
        <p:txBody>
          <a:bodyPr/>
          <a:lstStyle/>
          <a:p>
            <a:r>
              <a:rPr lang="en-US" altLang="zh-TW">
                <a:ea typeface="新細明體" pitchFamily="18" charset="-120"/>
              </a:rPr>
              <a:t>3.8.2 Some OCL Elements</a:t>
            </a:r>
          </a:p>
        </p:txBody>
      </p:sp>
      <p:sp>
        <p:nvSpPr>
          <p:cNvPr id="750595" name="Rectangle 3"/>
          <p:cNvSpPr>
            <a:spLocks noGrp="1" noChangeArrowheads="1"/>
          </p:cNvSpPr>
          <p:nvPr>
            <p:ph type="body" idx="1"/>
          </p:nvPr>
        </p:nvSpPr>
        <p:spPr>
          <a:xfrm>
            <a:off x="585788" y="1658938"/>
            <a:ext cx="8101012" cy="4121150"/>
          </a:xfrm>
        </p:spPr>
        <p:txBody>
          <a:bodyPr/>
          <a:lstStyle/>
          <a:p>
            <a:r>
              <a:rPr lang="en-US" altLang="zh-TW">
                <a:ea typeface="新細明體" pitchFamily="18" charset="-120"/>
              </a:rPr>
              <a:t>Some commonly used OCL operations</a:t>
            </a:r>
          </a:p>
          <a:p>
            <a:pPr lvl="1"/>
            <a:r>
              <a:rPr lang="en-US" altLang="zh-TW" b="1">
                <a:ea typeface="新細明體" pitchFamily="18" charset="-120"/>
              </a:rPr>
              <a:t>size:</a:t>
            </a:r>
            <a:r>
              <a:rPr lang="en-US" altLang="zh-TW">
                <a:ea typeface="新細明體" pitchFamily="18" charset="-120"/>
              </a:rPr>
              <a:t> passengers </a:t>
            </a:r>
            <a:r>
              <a:rPr lang="zh-TW" altLang="zh-TW" sz="1600">
                <a:ea typeface="新細明體" pitchFamily="18" charset="-120"/>
              </a:rPr>
              <a:t>－</a:t>
            </a:r>
            <a:r>
              <a:rPr lang="zh-TW" altLang="en-US" sz="1600">
                <a:ea typeface="新細明體" pitchFamily="18" charset="-120"/>
              </a:rPr>
              <a:t>＞</a:t>
            </a:r>
            <a:r>
              <a:rPr lang="en-US" altLang="zh-TW">
                <a:ea typeface="新細明體" pitchFamily="18" charset="-120"/>
              </a:rPr>
              <a:t>size ( ) </a:t>
            </a:r>
            <a:r>
              <a:rPr lang="zh-TW" altLang="en-US" sz="1600">
                <a:ea typeface="新細明體" pitchFamily="18" charset="-120"/>
              </a:rPr>
              <a:t>＜＝</a:t>
            </a:r>
            <a:r>
              <a:rPr lang="zh-TW" altLang="en-US">
                <a:ea typeface="新細明體" pitchFamily="18" charset="-120"/>
              </a:rPr>
              <a:t> </a:t>
            </a:r>
            <a:r>
              <a:rPr lang="en-US" altLang="zh-TW">
                <a:ea typeface="新細明體" pitchFamily="18" charset="-120"/>
              </a:rPr>
              <a:t>aircraft.numberOfSeat</a:t>
            </a:r>
          </a:p>
          <a:p>
            <a:pPr lvl="1"/>
            <a:r>
              <a:rPr lang="en-US" altLang="zh-TW" b="1">
                <a:ea typeface="新細明體" pitchFamily="18" charset="-120"/>
              </a:rPr>
              <a:t>select</a:t>
            </a:r>
            <a:r>
              <a:rPr lang="en-US" altLang="zh-TW">
                <a:ea typeface="新細明體" pitchFamily="18" charset="-120"/>
              </a:rPr>
              <a:t>: company.employee </a:t>
            </a:r>
            <a:r>
              <a:rPr lang="zh-TW" altLang="zh-TW" sz="1600">
                <a:ea typeface="新細明體" pitchFamily="18" charset="-120"/>
              </a:rPr>
              <a:t>－</a:t>
            </a:r>
            <a:r>
              <a:rPr lang="zh-TW" altLang="en-US" sz="1600">
                <a:ea typeface="新細明體" pitchFamily="18" charset="-120"/>
              </a:rPr>
              <a:t>＞</a:t>
            </a:r>
            <a:r>
              <a:rPr lang="en-US" altLang="zh-TW">
                <a:ea typeface="新細明體" pitchFamily="18" charset="-120"/>
              </a:rPr>
              <a:t>select (title = “Manager” and   </a:t>
            </a:r>
          </a:p>
          <a:p>
            <a:pPr lvl="1">
              <a:buFontTx/>
              <a:buNone/>
            </a:pPr>
            <a:r>
              <a:rPr lang="en-US" altLang="zh-TW">
                <a:ea typeface="新細明體" pitchFamily="18" charset="-120"/>
              </a:rPr>
              <a:t>                                                                 self.reports </a:t>
            </a:r>
            <a:r>
              <a:rPr lang="zh-TW" altLang="zh-TW" sz="1600">
                <a:ea typeface="新細明體" pitchFamily="18" charset="-120"/>
              </a:rPr>
              <a:t>－</a:t>
            </a:r>
            <a:r>
              <a:rPr lang="zh-TW" altLang="en-US" sz="1600">
                <a:ea typeface="新細明體" pitchFamily="18" charset="-120"/>
              </a:rPr>
              <a:t>＞</a:t>
            </a:r>
            <a:r>
              <a:rPr lang="en-US" altLang="zh-TW">
                <a:ea typeface="新細明體" pitchFamily="18" charset="-120"/>
              </a:rPr>
              <a:t>size </a:t>
            </a:r>
            <a:r>
              <a:rPr lang="zh-TW" altLang="en-US" sz="1600">
                <a:ea typeface="新細明體" pitchFamily="18" charset="-120"/>
              </a:rPr>
              <a:t>＞</a:t>
            </a:r>
            <a:r>
              <a:rPr lang="en-US" altLang="zh-TW">
                <a:ea typeface="新細明體" pitchFamily="18" charset="-120"/>
              </a:rPr>
              <a:t>10)</a:t>
            </a:r>
          </a:p>
          <a:p>
            <a:pPr lvl="1"/>
            <a:r>
              <a:rPr lang="en-US" altLang="zh-TW">
                <a:ea typeface="新細明體" pitchFamily="18" charset="-120"/>
              </a:rPr>
              <a:t>f</a:t>
            </a:r>
            <a:r>
              <a:rPr lang="en-US" altLang="zh-TW" b="1">
                <a:ea typeface="新細明體" pitchFamily="18" charset="-120"/>
              </a:rPr>
              <a:t>orAll</a:t>
            </a:r>
            <a:r>
              <a:rPr lang="en-US" altLang="zh-TW">
                <a:ea typeface="新細明體" pitchFamily="18" charset="-120"/>
              </a:rPr>
              <a:t>: self.voter </a:t>
            </a:r>
            <a:r>
              <a:rPr lang="zh-TW" altLang="zh-TW" sz="1600">
                <a:ea typeface="新細明體" pitchFamily="18" charset="-120"/>
              </a:rPr>
              <a:t>－</a:t>
            </a:r>
            <a:r>
              <a:rPr lang="zh-TW" altLang="en-US" sz="1600">
                <a:ea typeface="新細明體" pitchFamily="18" charset="-120"/>
              </a:rPr>
              <a:t>＞</a:t>
            </a:r>
            <a:r>
              <a:rPr lang="en-US" altLang="zh-TW">
                <a:ea typeface="新細明體" pitchFamily="18" charset="-120"/>
              </a:rPr>
              <a:t>forAll (v</a:t>
            </a:r>
            <a:r>
              <a:rPr lang="en-US" altLang="zh-TW" sz="1800">
                <a:ea typeface="新細明體" pitchFamily="18" charset="-120"/>
              </a:rPr>
              <a:t>∣</a:t>
            </a:r>
            <a:r>
              <a:rPr lang="en-US" altLang="zh-TW">
                <a:ea typeface="新細明體" pitchFamily="18" charset="-120"/>
              </a:rPr>
              <a:t>v.age </a:t>
            </a:r>
            <a:r>
              <a:rPr lang="zh-TW" altLang="en-US" sz="1600">
                <a:ea typeface="新細明體" pitchFamily="18" charset="-120"/>
              </a:rPr>
              <a:t>＞</a:t>
            </a:r>
            <a:r>
              <a:rPr lang="en-US" altLang="zh-TW" sz="1600">
                <a:ea typeface="新細明體" pitchFamily="18" charset="-120"/>
              </a:rPr>
              <a:t>=</a:t>
            </a:r>
            <a:r>
              <a:rPr lang="en-US" altLang="zh-TW">
                <a:ea typeface="新細明體" pitchFamily="18" charset="-120"/>
              </a:rPr>
              <a:t> 20) or</a:t>
            </a:r>
          </a:p>
          <a:p>
            <a:pPr lvl="1">
              <a:buFontTx/>
              <a:buNone/>
            </a:pPr>
            <a:r>
              <a:rPr lang="en-US" altLang="zh-TW">
                <a:ea typeface="新細明體" pitchFamily="18" charset="-120"/>
              </a:rPr>
              <a:t>		        self.voter </a:t>
            </a:r>
            <a:r>
              <a:rPr lang="zh-TW" altLang="zh-TW" sz="1600">
                <a:ea typeface="新細明體" pitchFamily="18" charset="-120"/>
              </a:rPr>
              <a:t>－</a:t>
            </a:r>
            <a:r>
              <a:rPr lang="zh-TW" altLang="en-US" sz="1600">
                <a:ea typeface="新細明體" pitchFamily="18" charset="-120"/>
              </a:rPr>
              <a:t>＞</a:t>
            </a:r>
            <a:r>
              <a:rPr lang="en-US" altLang="zh-TW">
                <a:ea typeface="新細明體" pitchFamily="18" charset="-120"/>
              </a:rPr>
              <a:t> forAll (age </a:t>
            </a:r>
            <a:r>
              <a:rPr lang="zh-TW" altLang="en-US" sz="1600">
                <a:ea typeface="新細明體" pitchFamily="18" charset="-120"/>
              </a:rPr>
              <a:t>＞</a:t>
            </a:r>
            <a:r>
              <a:rPr lang="en-US" altLang="zh-TW" sz="1600">
                <a:ea typeface="新細明體" pitchFamily="18" charset="-120"/>
              </a:rPr>
              <a:t>= </a:t>
            </a:r>
            <a:r>
              <a:rPr lang="en-US" altLang="zh-TW">
                <a:ea typeface="新細明體" pitchFamily="18" charset="-120"/>
              </a:rPr>
              <a:t>20) </a:t>
            </a:r>
          </a:p>
          <a:p>
            <a:pPr lvl="1"/>
            <a:r>
              <a:rPr lang="en-US" altLang="zh-TW" b="1">
                <a:ea typeface="新細明體" pitchFamily="18" charset="-120"/>
              </a:rPr>
              <a:t>collect:</a:t>
            </a:r>
            <a:r>
              <a:rPr lang="en-US" altLang="zh-TW">
                <a:ea typeface="新細明體" pitchFamily="18" charset="-120"/>
              </a:rPr>
              <a:t> self.parents </a:t>
            </a:r>
            <a:r>
              <a:rPr lang="zh-TW" altLang="zh-TW" sz="1600">
                <a:ea typeface="新細明體" pitchFamily="18" charset="-120"/>
              </a:rPr>
              <a:t>－</a:t>
            </a:r>
            <a:r>
              <a:rPr lang="zh-TW" altLang="en-US" sz="1600">
                <a:ea typeface="新細明體" pitchFamily="18" charset="-120"/>
              </a:rPr>
              <a:t>＞</a:t>
            </a:r>
            <a:r>
              <a:rPr lang="en-US" altLang="zh-TW">
                <a:ea typeface="新細明體" pitchFamily="18" charset="-120"/>
              </a:rPr>
              <a:t>collect(brother) </a:t>
            </a:r>
            <a:r>
              <a:rPr lang="zh-TW" altLang="zh-TW" sz="1600">
                <a:ea typeface="新細明體" pitchFamily="18" charset="-120"/>
              </a:rPr>
              <a:t>－</a:t>
            </a:r>
            <a:r>
              <a:rPr lang="zh-TW" altLang="en-US" sz="1600">
                <a:ea typeface="新細明體" pitchFamily="18" charset="-120"/>
              </a:rPr>
              <a:t>＞</a:t>
            </a:r>
            <a:r>
              <a:rPr lang="en-US" altLang="zh-TW">
                <a:ea typeface="新細明體" pitchFamily="18" charset="-120"/>
              </a:rPr>
              <a:t>collect(children) </a:t>
            </a:r>
            <a:r>
              <a:rPr lang="zh-TW" altLang="zh-TW" sz="1600">
                <a:ea typeface="新細明體" pitchFamily="18" charset="-120"/>
              </a:rPr>
              <a:t>－</a:t>
            </a:r>
            <a:r>
              <a:rPr lang="zh-TW" altLang="en-US" sz="1600">
                <a:ea typeface="新細明體" pitchFamily="18" charset="-120"/>
              </a:rPr>
              <a:t>＞</a:t>
            </a:r>
          </a:p>
          <a:p>
            <a:pPr lvl="1">
              <a:buFontTx/>
              <a:buNone/>
            </a:pPr>
            <a:r>
              <a:rPr lang="en-US" altLang="zh-TW">
                <a:ea typeface="新細明體" pitchFamily="18" charset="-120"/>
              </a:rPr>
              <a:t>                notEmty</a:t>
            </a:r>
          </a:p>
          <a:p>
            <a:pPr lvl="1"/>
            <a:r>
              <a:rPr lang="en-US" altLang="zh-TW" b="1">
                <a:ea typeface="新細明體" pitchFamily="18" charset="-120"/>
              </a:rPr>
              <a:t>operators</a:t>
            </a:r>
            <a:r>
              <a:rPr lang="en-US" altLang="zh-TW">
                <a:ea typeface="新細明體" pitchFamily="18" charset="-120"/>
              </a:rPr>
              <a:t>: the usual arithmetic and Boolean operators: “=“, “&lt;“, “&gt;”, </a:t>
            </a:r>
          </a:p>
          <a:p>
            <a:pPr lvl="1">
              <a:buFontTx/>
              <a:buNone/>
            </a:pPr>
            <a:r>
              <a:rPr lang="zh-TW" altLang="en-US">
                <a:ea typeface="新細明體" pitchFamily="18" charset="-120"/>
              </a:rPr>
              <a:t>	</a:t>
            </a:r>
            <a:r>
              <a:rPr lang="en-US" altLang="zh-TW">
                <a:ea typeface="新細明體" pitchFamily="18" charset="-120"/>
              </a:rPr>
              <a:t>“</a:t>
            </a:r>
            <a:r>
              <a:rPr lang="zh-TW" altLang="en-US" sz="1600">
                <a:ea typeface="新細明體" pitchFamily="18" charset="-120"/>
              </a:rPr>
              <a:t>＜＝</a:t>
            </a:r>
            <a:r>
              <a:rPr lang="en-US" altLang="zh-TW">
                <a:ea typeface="新細明體" pitchFamily="18" charset="-120"/>
              </a:rPr>
              <a:t>”, “</a:t>
            </a:r>
            <a:r>
              <a:rPr lang="zh-TW" altLang="en-US" sz="1600">
                <a:ea typeface="新細明體" pitchFamily="18" charset="-120"/>
              </a:rPr>
              <a:t>＞</a:t>
            </a:r>
            <a:r>
              <a:rPr lang="en-US" altLang="zh-TW" sz="1600">
                <a:ea typeface="新細明體" pitchFamily="18" charset="-120"/>
              </a:rPr>
              <a:t>=</a:t>
            </a:r>
            <a:r>
              <a:rPr lang="en-US" altLang="zh-TW">
                <a:ea typeface="新細明體" pitchFamily="18" charset="-120"/>
              </a:rPr>
              <a:t>“, “</a:t>
            </a:r>
            <a:r>
              <a:rPr lang="zh-TW" altLang="en-US" sz="1600">
                <a:ea typeface="新細明體" pitchFamily="18" charset="-120"/>
              </a:rPr>
              <a:t>＜＞</a:t>
            </a:r>
            <a:r>
              <a:rPr lang="en-US" altLang="zh-TW">
                <a:ea typeface="新細明體" pitchFamily="18" charset="-120"/>
              </a:rPr>
              <a:t>”, “</a:t>
            </a:r>
            <a:r>
              <a:rPr lang="zh-TW" altLang="en-US" sz="1600">
                <a:ea typeface="新細明體" pitchFamily="18" charset="-120"/>
              </a:rPr>
              <a:t>＋</a:t>
            </a:r>
            <a:r>
              <a:rPr lang="en-US" altLang="zh-TW">
                <a:ea typeface="新細明體" pitchFamily="18" charset="-120"/>
              </a:rPr>
              <a:t>”, “</a:t>
            </a:r>
            <a:r>
              <a:rPr lang="zh-TW" altLang="en-US" sz="1800">
                <a:ea typeface="新細明體" pitchFamily="18" charset="-120"/>
              </a:rPr>
              <a:t>－</a:t>
            </a:r>
            <a:r>
              <a:rPr lang="en-US" altLang="zh-TW">
                <a:ea typeface="新細明體" pitchFamily="18" charset="-120"/>
              </a:rPr>
              <a:t>”, “</a:t>
            </a:r>
            <a:r>
              <a:rPr lang="en-US" altLang="zh-TW">
                <a:ea typeface="新細明體" pitchFamily="18" charset="-120"/>
                <a:sym typeface="Symbol" pitchFamily="18" charset="2"/>
              </a:rPr>
              <a:t></a:t>
            </a:r>
            <a:r>
              <a:rPr lang="en-US" altLang="zh-TW">
                <a:ea typeface="新細明體" pitchFamily="18" charset="-120"/>
              </a:rPr>
              <a:t>” , “/”, “not”</a:t>
            </a:r>
          </a:p>
        </p:txBody>
      </p:sp>
      <p:sp>
        <p:nvSpPr>
          <p:cNvPr id="750597" name="Text Box 5"/>
          <p:cNvSpPr txBox="1">
            <a:spLocks noChangeArrowheads="1"/>
          </p:cNvSpPr>
          <p:nvPr/>
        </p:nvSpPr>
        <p:spPr bwMode="auto">
          <a:xfrm>
            <a:off x="633413" y="6445250"/>
            <a:ext cx="6013450" cy="304800"/>
          </a:xfrm>
          <a:prstGeom prst="rect">
            <a:avLst/>
          </a:prstGeom>
          <a:noFill/>
          <a:ln>
            <a:noFill/>
          </a:ln>
          <a:effectLst/>
          <a:extLst>
            <a:ext uri="{909E8E84-426E-40DD-AFC4-6F175D3DCCD1}">
              <a14:hiddenFill xmlns:a14="http://schemas.microsoft.com/office/drawing/2010/main">
                <a:gradFill rotWithShape="0">
                  <a:gsLst>
                    <a:gs pos="0">
                      <a:schemeClr val="hlink">
                        <a:gamma/>
                        <a:shade val="46275"/>
                        <a:invGamma/>
                      </a:schemeClr>
                    </a:gs>
                    <a:gs pos="100000">
                      <a:schemeClr val="hlink"/>
                    </a:gs>
                  </a:gsLst>
                  <a:lin ang="18900000" scaled="1"/>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zh-TW" sz="1400">
                <a:ea typeface="新細明體" pitchFamily="18" charset="-120"/>
              </a:rPr>
              <a:t>Note: the notation “</a:t>
            </a:r>
            <a:r>
              <a:rPr lang="zh-TW" altLang="en-US" b="1">
                <a:ea typeface="新細明體" pitchFamily="18" charset="-120"/>
              </a:rPr>
              <a:t>－＞</a:t>
            </a:r>
            <a:r>
              <a:rPr lang="en-US" altLang="zh-TW">
                <a:ea typeface="新細明體" pitchFamily="18" charset="-120"/>
              </a:rPr>
              <a:t>” </a:t>
            </a:r>
            <a:r>
              <a:rPr lang="en-US" altLang="zh-TW" sz="1400">
                <a:ea typeface="新細明體" pitchFamily="18" charset="-120"/>
              </a:rPr>
              <a:t>is a Set operation followed by the name of the property .</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9074" name="Rectangle 2"/>
          <p:cNvSpPr>
            <a:spLocks noGrp="1" noChangeArrowheads="1"/>
          </p:cNvSpPr>
          <p:nvPr>
            <p:ph type="title"/>
          </p:nvPr>
        </p:nvSpPr>
        <p:spPr/>
        <p:txBody>
          <a:bodyPr/>
          <a:lstStyle/>
          <a:p>
            <a:r>
              <a:rPr lang="en-US" altLang="zh-TW">
                <a:ea typeface="新細明體" pitchFamily="18" charset="-120"/>
              </a:rPr>
              <a:t>In Class Exercise</a:t>
            </a:r>
          </a:p>
        </p:txBody>
      </p:sp>
      <p:sp>
        <p:nvSpPr>
          <p:cNvPr id="2179075" name="Rectangle 3"/>
          <p:cNvSpPr>
            <a:spLocks noGrp="1" noChangeArrowheads="1"/>
          </p:cNvSpPr>
          <p:nvPr>
            <p:ph type="body" idx="1"/>
          </p:nvPr>
        </p:nvSpPr>
        <p:spPr>
          <a:xfrm>
            <a:off x="585788" y="1962150"/>
            <a:ext cx="8101012" cy="3546475"/>
          </a:xfrm>
        </p:spPr>
        <p:txBody>
          <a:bodyPr/>
          <a:lstStyle/>
          <a:p>
            <a:r>
              <a:rPr lang="zh-TW" altLang="en-US">
                <a:ea typeface="新細明體" pitchFamily="18" charset="-120"/>
              </a:rPr>
              <a:t>請撰寫</a:t>
            </a:r>
            <a:r>
              <a:rPr lang="en-US" altLang="zh-TW">
                <a:ea typeface="新細明體" pitchFamily="18" charset="-120"/>
              </a:rPr>
              <a:t>”</a:t>
            </a:r>
            <a:r>
              <a:rPr lang="zh-TW" altLang="en-US">
                <a:ea typeface="新細明體" pitchFamily="18" charset="-120"/>
              </a:rPr>
              <a:t>線上論壇”的</a:t>
            </a:r>
            <a:r>
              <a:rPr lang="en-US" altLang="zh-TW">
                <a:ea typeface="新細明體" pitchFamily="18" charset="-120"/>
              </a:rPr>
              <a:t>use cases</a:t>
            </a:r>
          </a:p>
          <a:p>
            <a:pPr lvl="1"/>
            <a:r>
              <a:rPr lang="zh-TW" altLang="en-US">
                <a:ea typeface="新細明體" pitchFamily="18" charset="-120"/>
              </a:rPr>
              <a:t>所有使用者皆可瀏覽與閱讀文章</a:t>
            </a:r>
          </a:p>
          <a:p>
            <a:pPr lvl="1"/>
            <a:r>
              <a:rPr lang="zh-TW" altLang="en-US">
                <a:ea typeface="新細明體" pitchFamily="18" charset="-120"/>
              </a:rPr>
              <a:t>已登入的使用者可以發表文章</a:t>
            </a:r>
          </a:p>
          <a:p>
            <a:pPr lvl="1"/>
            <a:r>
              <a:rPr lang="zh-TW" altLang="en-US">
                <a:ea typeface="新細明體" pitchFamily="18" charset="-120"/>
              </a:rPr>
              <a:t>文章作者跟站長可以刪除文章</a:t>
            </a:r>
          </a:p>
          <a:p>
            <a:r>
              <a:rPr lang="zh-TW" altLang="en-US">
                <a:ea typeface="新細明體" pitchFamily="18" charset="-120"/>
              </a:rPr>
              <a:t>請評估是否有地方適合使用 </a:t>
            </a:r>
            <a:r>
              <a:rPr lang="en-US" altLang="zh-TW">
                <a:ea typeface="新細明體" pitchFamily="18" charset="-120"/>
              </a:rPr>
              <a:t>&lt;&lt;extend&gt;&gt;  or &lt;&lt;include&gt;&gt;</a:t>
            </a:r>
          </a:p>
          <a:p>
            <a:r>
              <a:rPr lang="zh-TW" altLang="en-US">
                <a:ea typeface="新細明體" pitchFamily="18" charset="-120"/>
              </a:rPr>
              <a:t>請針對各個</a:t>
            </a:r>
            <a:r>
              <a:rPr lang="en-US" altLang="zh-TW">
                <a:ea typeface="新細明體" pitchFamily="18" charset="-120"/>
              </a:rPr>
              <a:t>use case</a:t>
            </a:r>
            <a:r>
              <a:rPr lang="zh-TW" altLang="en-US">
                <a:ea typeface="新細明體" pitchFamily="18" charset="-120"/>
              </a:rPr>
              <a:t>撰寫</a:t>
            </a:r>
            <a:r>
              <a:rPr lang="en-US" altLang="zh-TW">
                <a:ea typeface="新細明體" pitchFamily="18" charset="-120"/>
              </a:rPr>
              <a:t>use case documents</a:t>
            </a:r>
          </a:p>
          <a:p>
            <a:pPr lvl="1"/>
            <a:endParaRPr lang="zh-TW" altLang="en-US">
              <a:ea typeface="新細明體" pitchFamily="18" charset="-120"/>
            </a:endParaRPr>
          </a:p>
          <a:p>
            <a:endParaRPr lang="en-US" altLang="zh-TW">
              <a:ea typeface="新細明體" pitchFamily="18" charset="-120"/>
            </a:endParaRPr>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87266" name="Rectangle 2"/>
          <p:cNvSpPr>
            <a:spLocks noGrp="1" noChangeArrowheads="1"/>
          </p:cNvSpPr>
          <p:nvPr>
            <p:ph type="title"/>
          </p:nvPr>
        </p:nvSpPr>
        <p:spPr/>
        <p:txBody>
          <a:bodyPr/>
          <a:lstStyle/>
          <a:p>
            <a:r>
              <a:rPr lang="en-US" altLang="zh-TW">
                <a:ea typeface="新細明體" pitchFamily="18" charset="-120"/>
              </a:rPr>
              <a:t>Some OCL Elements (cont’d)</a:t>
            </a:r>
          </a:p>
        </p:txBody>
      </p:sp>
      <p:sp>
        <p:nvSpPr>
          <p:cNvPr id="2187267" name="Rectangle 3"/>
          <p:cNvSpPr>
            <a:spLocks noGrp="1" noChangeArrowheads="1"/>
          </p:cNvSpPr>
          <p:nvPr>
            <p:ph type="body" idx="1"/>
          </p:nvPr>
        </p:nvSpPr>
        <p:spPr>
          <a:xfrm>
            <a:off x="585788" y="1962150"/>
            <a:ext cx="8101012" cy="4121150"/>
          </a:xfrm>
        </p:spPr>
        <p:txBody>
          <a:bodyPr/>
          <a:lstStyle/>
          <a:p>
            <a:r>
              <a:rPr lang="en-US" altLang="zh-TW">
                <a:ea typeface="新細明體" pitchFamily="18" charset="-120"/>
              </a:rPr>
              <a:t>Predefined basic types</a:t>
            </a:r>
          </a:p>
          <a:p>
            <a:pPr lvl="1"/>
            <a:r>
              <a:rPr lang="en-US" altLang="zh-TW">
                <a:ea typeface="新細明體" pitchFamily="18" charset="-120"/>
              </a:rPr>
              <a:t>Boolean: true, false</a:t>
            </a:r>
          </a:p>
          <a:p>
            <a:pPr lvl="1"/>
            <a:r>
              <a:rPr lang="en-US" altLang="zh-TW">
                <a:ea typeface="新細明體" pitchFamily="18" charset="-120"/>
              </a:rPr>
              <a:t>Integer: 1, 2, 3, 123, 543</a:t>
            </a:r>
          </a:p>
          <a:p>
            <a:pPr lvl="1"/>
            <a:r>
              <a:rPr lang="en-US" altLang="zh-TW">
                <a:ea typeface="新細明體" pitchFamily="18" charset="-120"/>
              </a:rPr>
              <a:t>Real: 3.1416, 0.22854</a:t>
            </a:r>
          </a:p>
          <a:p>
            <a:pPr lvl="1"/>
            <a:r>
              <a:rPr lang="en-US" altLang="zh-TW">
                <a:ea typeface="新細明體" pitchFamily="18" charset="-120"/>
              </a:rPr>
              <a:t>String: ‘To be or not to be – William Shakespeare’</a:t>
            </a:r>
          </a:p>
          <a:p>
            <a:pPr lvl="1"/>
            <a:r>
              <a:rPr lang="en-US" altLang="zh-TW">
                <a:ea typeface="新細明體" pitchFamily="18" charset="-120"/>
              </a:rPr>
              <a:t>Set: {12, 23, 34}, {‘red’, ‘blue’, ‘yellow’}</a:t>
            </a:r>
          </a:p>
          <a:p>
            <a:pPr lvl="1"/>
            <a:r>
              <a:rPr lang="en-US" altLang="zh-TW">
                <a:ea typeface="新細明體" pitchFamily="18" charset="-120"/>
              </a:rPr>
              <a:t>Bag: {12, 8, 8} //a set with possible repeated elements</a:t>
            </a:r>
          </a:p>
          <a:p>
            <a:pPr lvl="1"/>
            <a:r>
              <a:rPr lang="en-US" altLang="zh-TW">
                <a:ea typeface="新細明體" pitchFamily="18" charset="-120"/>
              </a:rPr>
              <a:t>Sequence: {1..10}, {8, 17, 25, 26, 30, 42} //an ordered bag</a:t>
            </a:r>
          </a:p>
          <a:p>
            <a:pPr lvl="1">
              <a:buFontTx/>
              <a:buNone/>
            </a:pPr>
            <a:r>
              <a:rPr lang="en-US" altLang="zh-TW">
                <a:ea typeface="新細明體" pitchFamily="18" charset="-120"/>
              </a:rPr>
              <a:t>Note that </a:t>
            </a:r>
            <a:r>
              <a:rPr lang="en-US" altLang="zh-TW" i="1">
                <a:ea typeface="新細明體" pitchFamily="18" charset="-120"/>
              </a:rPr>
              <a:t>Set</a:t>
            </a:r>
            <a:r>
              <a:rPr lang="en-US" altLang="zh-TW">
                <a:ea typeface="新細明體" pitchFamily="18" charset="-120"/>
              </a:rPr>
              <a:t>, </a:t>
            </a:r>
            <a:r>
              <a:rPr lang="en-US" altLang="zh-TW" i="1">
                <a:ea typeface="新細明體" pitchFamily="18" charset="-120"/>
              </a:rPr>
              <a:t>Bag</a:t>
            </a:r>
            <a:r>
              <a:rPr lang="en-US" altLang="zh-TW">
                <a:ea typeface="新細明體" pitchFamily="18" charset="-120"/>
              </a:rPr>
              <a:t>, and </a:t>
            </a:r>
            <a:r>
              <a:rPr lang="en-US" altLang="zh-TW" i="1">
                <a:ea typeface="新細明體" pitchFamily="18" charset="-120"/>
              </a:rPr>
              <a:t>Sequence</a:t>
            </a:r>
            <a:r>
              <a:rPr lang="en-US" altLang="zh-TW">
                <a:ea typeface="新細明體" pitchFamily="18" charset="-120"/>
              </a:rPr>
              <a:t> are subclass of Collection.</a:t>
            </a:r>
          </a:p>
          <a:p>
            <a:pPr lvl="1"/>
            <a:endParaRPr lang="en-US" altLang="zh-TW">
              <a:ea typeface="新細明體" pitchFamily="18" charset="-120"/>
            </a:endParaRPr>
          </a:p>
        </p:txBody>
      </p:sp>
    </p:spTree>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1314" name="Rectangle 2"/>
          <p:cNvSpPr>
            <a:spLocks noGrp="1" noChangeArrowheads="1"/>
          </p:cNvSpPr>
          <p:nvPr>
            <p:ph type="title"/>
          </p:nvPr>
        </p:nvSpPr>
        <p:spPr/>
        <p:txBody>
          <a:bodyPr/>
          <a:lstStyle/>
          <a:p>
            <a:r>
              <a:rPr lang="en-US" altLang="zh-TW">
                <a:ea typeface="新細明體" pitchFamily="18" charset="-120"/>
              </a:rPr>
              <a:t>3.8.3 Building OCL Models with OCL</a:t>
            </a:r>
          </a:p>
        </p:txBody>
      </p:sp>
      <p:sp>
        <p:nvSpPr>
          <p:cNvPr id="781315" name="Rectangle 3"/>
          <p:cNvSpPr>
            <a:spLocks noGrp="1" noChangeArrowheads="1"/>
          </p:cNvSpPr>
          <p:nvPr>
            <p:ph type="body" idx="1"/>
          </p:nvPr>
        </p:nvSpPr>
        <p:spPr>
          <a:xfrm>
            <a:off x="585788" y="1962150"/>
            <a:ext cx="8101012" cy="4748213"/>
          </a:xfrm>
        </p:spPr>
        <p:txBody>
          <a:bodyPr/>
          <a:lstStyle/>
          <a:p>
            <a:r>
              <a:rPr lang="en-US" altLang="zh-TW">
                <a:ea typeface="新細明體" pitchFamily="18" charset="-120"/>
              </a:rPr>
              <a:t>A UML model can be augmented by OCL expressions.</a:t>
            </a:r>
          </a:p>
          <a:p>
            <a:pPr lvl="1"/>
            <a:r>
              <a:rPr lang="en-US" altLang="zh-TW">
                <a:ea typeface="新細明體" pitchFamily="18" charset="-120"/>
              </a:rPr>
              <a:t>Using </a:t>
            </a:r>
            <a:r>
              <a:rPr lang="en-US" altLang="zh-TW" b="1">
                <a:ea typeface="新細明體" pitchFamily="18" charset="-120"/>
              </a:rPr>
              <a:t>context</a:t>
            </a:r>
            <a:r>
              <a:rPr lang="en-US" altLang="zh-TW">
                <a:ea typeface="新細明體" pitchFamily="18" charset="-120"/>
              </a:rPr>
              <a:t> key word to define OCL expression</a:t>
            </a:r>
          </a:p>
          <a:p>
            <a:pPr lvl="2"/>
            <a:r>
              <a:rPr lang="en-US" altLang="zh-TW" b="1">
                <a:ea typeface="新細明體" pitchFamily="18" charset="-120"/>
              </a:rPr>
              <a:t>context</a:t>
            </a:r>
            <a:r>
              <a:rPr lang="en-US" altLang="zh-TW">
                <a:ea typeface="新細明體" pitchFamily="18" charset="-120"/>
              </a:rPr>
              <a:t> c : OOSEClass</a:t>
            </a:r>
          </a:p>
          <a:p>
            <a:pPr lvl="2">
              <a:buFont typeface="Wingdings" pitchFamily="2" charset="2"/>
              <a:buNone/>
            </a:pPr>
            <a:r>
              <a:rPr lang="en-US" altLang="zh-TW">
                <a:ea typeface="新細明體" pitchFamily="18" charset="-120"/>
              </a:rPr>
              <a:t>	</a:t>
            </a:r>
            <a:r>
              <a:rPr lang="en-US" altLang="zh-TW" b="1">
                <a:ea typeface="新細明體" pitchFamily="18" charset="-120"/>
              </a:rPr>
              <a:t>inv:</a:t>
            </a:r>
            <a:r>
              <a:rPr lang="en-US" altLang="zh-TW">
                <a:ea typeface="新細明體" pitchFamily="18" charset="-120"/>
              </a:rPr>
              <a:t> numberOfStudents &lt;= 50 </a:t>
            </a:r>
          </a:p>
          <a:p>
            <a:r>
              <a:rPr lang="en-US" altLang="zh-TW">
                <a:ea typeface="新細明體" pitchFamily="18" charset="-120"/>
              </a:rPr>
              <a:t>UML class diagrams as a base</a:t>
            </a:r>
          </a:p>
          <a:p>
            <a:pPr lvl="1"/>
            <a:r>
              <a:rPr lang="en-US" altLang="zh-TW">
                <a:ea typeface="新細明體" pitchFamily="18" charset="-120"/>
              </a:rPr>
              <a:t>Initial values</a:t>
            </a:r>
          </a:p>
          <a:p>
            <a:pPr lvl="2"/>
            <a:r>
              <a:rPr lang="en-US" altLang="zh-TW" b="1">
                <a:ea typeface="新細明體" pitchFamily="18" charset="-120"/>
              </a:rPr>
              <a:t>context</a:t>
            </a:r>
            <a:r>
              <a:rPr lang="en-US" altLang="zh-TW">
                <a:ea typeface="新細明體" pitchFamily="18" charset="-120"/>
              </a:rPr>
              <a:t> ClassRoom :: numberOfSeats : Integer</a:t>
            </a:r>
          </a:p>
          <a:p>
            <a:pPr lvl="2">
              <a:buFont typeface="Wingdings" pitchFamily="2" charset="2"/>
              <a:buNone/>
            </a:pPr>
            <a:r>
              <a:rPr lang="en-US" altLang="zh-TW">
                <a:ea typeface="新細明體" pitchFamily="18" charset="-120"/>
              </a:rPr>
              <a:t>	</a:t>
            </a:r>
            <a:r>
              <a:rPr lang="en-US" altLang="zh-TW" b="1">
                <a:ea typeface="新細明體" pitchFamily="18" charset="-120"/>
              </a:rPr>
              <a:t>init:</a:t>
            </a:r>
            <a:r>
              <a:rPr lang="en-US" altLang="zh-TW">
                <a:ea typeface="新細明體" pitchFamily="18" charset="-120"/>
              </a:rPr>
              <a:t> 50</a:t>
            </a:r>
          </a:p>
          <a:p>
            <a:pPr lvl="1"/>
            <a:r>
              <a:rPr lang="en-US" altLang="zh-TW">
                <a:ea typeface="新細明體" pitchFamily="18" charset="-120"/>
              </a:rPr>
              <a:t>Query operations</a:t>
            </a:r>
          </a:p>
          <a:p>
            <a:pPr lvl="2"/>
            <a:r>
              <a:rPr lang="en-US" altLang="zh-TW" b="1">
                <a:ea typeface="新細明體" pitchFamily="18" charset="-120"/>
              </a:rPr>
              <a:t>context</a:t>
            </a:r>
            <a:r>
              <a:rPr lang="en-US" altLang="zh-TW">
                <a:ea typeface="新細明體" pitchFamily="18" charset="-120"/>
              </a:rPr>
              <a:t> ServiceAgreement :: getCustomerName ( ) : String</a:t>
            </a:r>
          </a:p>
          <a:p>
            <a:pPr lvl="2">
              <a:buFont typeface="Wingdings" pitchFamily="2" charset="2"/>
              <a:buNone/>
            </a:pPr>
            <a:r>
              <a:rPr lang="en-US" altLang="zh-TW">
                <a:ea typeface="新細明體" pitchFamily="18" charset="-120"/>
              </a:rPr>
              <a:t>	</a:t>
            </a:r>
            <a:r>
              <a:rPr lang="en-US" altLang="zh-TW" b="1">
                <a:ea typeface="新細明體" pitchFamily="18" charset="-120"/>
              </a:rPr>
              <a:t>body:</a:t>
            </a:r>
            <a:r>
              <a:rPr lang="en-US" altLang="zh-TW">
                <a:ea typeface="新細明體" pitchFamily="18" charset="-120"/>
              </a:rPr>
              <a:t> partners.programs.customers.name</a:t>
            </a:r>
          </a:p>
          <a:p>
            <a:pPr lvl="2"/>
            <a:endParaRPr lang="en-US" altLang="zh-TW">
              <a:ea typeface="新細明體" pitchFamily="18" charset="-120"/>
            </a:endParaRPr>
          </a:p>
        </p:txBody>
      </p:sp>
    </p:spTree>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2338" name="Rectangle 2"/>
          <p:cNvSpPr>
            <a:spLocks noGrp="1" noChangeArrowheads="1"/>
          </p:cNvSpPr>
          <p:nvPr>
            <p:ph type="title"/>
          </p:nvPr>
        </p:nvSpPr>
        <p:spPr/>
        <p:txBody>
          <a:bodyPr/>
          <a:lstStyle/>
          <a:p>
            <a:r>
              <a:rPr lang="en-US" altLang="zh-TW">
                <a:ea typeface="新細明體" pitchFamily="18" charset="-120"/>
              </a:rPr>
              <a:t>Building OCL Models with OCL (cont’d)</a:t>
            </a:r>
            <a:endParaRPr lang="zh-TW" altLang="en-US">
              <a:ea typeface="新細明體" pitchFamily="18" charset="-120"/>
            </a:endParaRPr>
          </a:p>
        </p:txBody>
      </p:sp>
      <p:sp>
        <p:nvSpPr>
          <p:cNvPr id="782339" name="Rectangle 3"/>
          <p:cNvSpPr>
            <a:spLocks noGrp="1" noChangeArrowheads="1"/>
          </p:cNvSpPr>
          <p:nvPr>
            <p:ph type="body" idx="1"/>
          </p:nvPr>
        </p:nvSpPr>
        <p:spPr>
          <a:xfrm>
            <a:off x="585788" y="1962150"/>
            <a:ext cx="8101012" cy="4037013"/>
          </a:xfrm>
        </p:spPr>
        <p:txBody>
          <a:bodyPr/>
          <a:lstStyle/>
          <a:p>
            <a:pPr lvl="1"/>
            <a:r>
              <a:rPr lang="en-US" altLang="zh-TW">
                <a:ea typeface="新細明體" pitchFamily="18" charset="-120"/>
              </a:rPr>
              <a:t>Invariants</a:t>
            </a:r>
          </a:p>
          <a:p>
            <a:pPr lvl="2"/>
            <a:r>
              <a:rPr lang="en-US" altLang="zh-TW" b="1">
                <a:ea typeface="新細明體" pitchFamily="18" charset="-120"/>
              </a:rPr>
              <a:t>context</a:t>
            </a:r>
            <a:r>
              <a:rPr lang="en-US" altLang="zh-TW">
                <a:ea typeface="新細明體" pitchFamily="18" charset="-120"/>
              </a:rPr>
              <a:t> Course :: availableSeasts ( ) : Integer</a:t>
            </a:r>
          </a:p>
          <a:p>
            <a:pPr lvl="2">
              <a:buFont typeface="Wingdings" pitchFamily="2" charset="2"/>
              <a:buNone/>
            </a:pPr>
            <a:r>
              <a:rPr lang="en-US" altLang="zh-TW">
                <a:ea typeface="新細明體" pitchFamily="18" charset="-120"/>
              </a:rPr>
              <a:t>	</a:t>
            </a:r>
            <a:r>
              <a:rPr lang="en-US" altLang="zh-TW" b="1">
                <a:ea typeface="新細明體" pitchFamily="18" charset="-120"/>
              </a:rPr>
              <a:t>inv:</a:t>
            </a:r>
            <a:r>
              <a:rPr lang="en-US" altLang="zh-TW">
                <a:ea typeface="新細明體" pitchFamily="18" charset="-120"/>
              </a:rPr>
              <a:t> classRoom.numberOfSeats – students </a:t>
            </a:r>
            <a:r>
              <a:rPr lang="zh-TW" altLang="zh-TW" sz="1400">
                <a:ea typeface="新細明體" pitchFamily="18" charset="-120"/>
              </a:rPr>
              <a:t>－</a:t>
            </a:r>
            <a:r>
              <a:rPr lang="zh-TW" altLang="en-US" sz="1400">
                <a:ea typeface="新細明體" pitchFamily="18" charset="-120"/>
              </a:rPr>
              <a:t>＞</a:t>
            </a:r>
            <a:r>
              <a:rPr lang="en-US" altLang="zh-TW">
                <a:ea typeface="新細明體" pitchFamily="18" charset="-120"/>
              </a:rPr>
              <a:t> size ( )</a:t>
            </a:r>
          </a:p>
          <a:p>
            <a:pPr lvl="1"/>
            <a:r>
              <a:rPr lang="en-US" altLang="zh-TW">
                <a:ea typeface="新細明體" pitchFamily="18" charset="-120"/>
              </a:rPr>
              <a:t>Preconditions and Postconditions</a:t>
            </a:r>
          </a:p>
          <a:p>
            <a:pPr lvl="2"/>
            <a:r>
              <a:rPr lang="en-US" altLang="zh-TW" b="1">
                <a:ea typeface="新細明體" pitchFamily="18" charset="-120"/>
              </a:rPr>
              <a:t>context</a:t>
            </a:r>
            <a:r>
              <a:rPr lang="en-US" altLang="zh-TW">
                <a:ea typeface="新細明體" pitchFamily="18" charset="-120"/>
              </a:rPr>
              <a:t> Course :: enroll (std : Student)</a:t>
            </a:r>
          </a:p>
          <a:p>
            <a:pPr lvl="2">
              <a:buFont typeface="Wingdings" pitchFamily="2" charset="2"/>
              <a:buNone/>
            </a:pPr>
            <a:r>
              <a:rPr lang="en-US" altLang="zh-TW">
                <a:ea typeface="新細明體" pitchFamily="18" charset="-120"/>
              </a:rPr>
              <a:t>	</a:t>
            </a:r>
            <a:r>
              <a:rPr lang="en-US" altLang="zh-TW" b="1">
                <a:ea typeface="新細明體" pitchFamily="18" charset="-120"/>
              </a:rPr>
              <a:t>pre:</a:t>
            </a:r>
            <a:r>
              <a:rPr lang="en-US" altLang="zh-TW">
                <a:ea typeface="新細明體" pitchFamily="18" charset="-120"/>
              </a:rPr>
              <a:t> std.name &lt;&gt; ‘ ‘ and prerequisite = ‘Software Engineering’</a:t>
            </a:r>
          </a:p>
          <a:p>
            <a:pPr lvl="2">
              <a:buFont typeface="Wingdings" pitchFamily="2" charset="2"/>
              <a:buNone/>
            </a:pPr>
            <a:r>
              <a:rPr lang="en-US" altLang="zh-TW">
                <a:ea typeface="新細明體" pitchFamily="18" charset="-120"/>
              </a:rPr>
              <a:t>	</a:t>
            </a:r>
            <a:r>
              <a:rPr lang="en-US" altLang="zh-TW" b="1">
                <a:ea typeface="新細明體" pitchFamily="18" charset="-120"/>
              </a:rPr>
              <a:t>post:</a:t>
            </a:r>
            <a:r>
              <a:rPr lang="en-US" altLang="zh-TW">
                <a:ea typeface="新細明體" pitchFamily="18" charset="-120"/>
              </a:rPr>
              <a:t> students = students@pre </a:t>
            </a:r>
            <a:r>
              <a:rPr lang="zh-TW" altLang="zh-TW" sz="1400">
                <a:ea typeface="新細明體" pitchFamily="18" charset="-120"/>
              </a:rPr>
              <a:t>－</a:t>
            </a:r>
            <a:r>
              <a:rPr lang="zh-TW" altLang="en-US" sz="1400">
                <a:ea typeface="新細明體" pitchFamily="18" charset="-120"/>
              </a:rPr>
              <a:t>＞</a:t>
            </a:r>
            <a:r>
              <a:rPr lang="en-US" altLang="zh-TW">
                <a:ea typeface="新細明體" pitchFamily="18" charset="-120"/>
              </a:rPr>
              <a:t> including (std)</a:t>
            </a:r>
          </a:p>
          <a:p>
            <a:pPr lvl="1"/>
            <a:r>
              <a:rPr lang="en-US" altLang="zh-TW">
                <a:ea typeface="新細明體" pitchFamily="18" charset="-120"/>
              </a:rPr>
              <a:t>Cycles in class models (see the next slide)</a:t>
            </a:r>
          </a:p>
          <a:p>
            <a:pPr lvl="2"/>
            <a:r>
              <a:rPr lang="en-US" altLang="zh-TW" b="1">
                <a:ea typeface="新細明體" pitchFamily="18" charset="-120"/>
              </a:rPr>
              <a:t>context</a:t>
            </a:r>
            <a:r>
              <a:rPr lang="en-US" altLang="zh-TW">
                <a:ea typeface="新細明體" pitchFamily="18" charset="-120"/>
              </a:rPr>
              <a:t> Person</a:t>
            </a:r>
          </a:p>
          <a:p>
            <a:pPr lvl="2">
              <a:buFont typeface="Wingdings" pitchFamily="2" charset="2"/>
              <a:buNone/>
            </a:pPr>
            <a:r>
              <a:rPr lang="en-US" altLang="zh-TW">
                <a:ea typeface="新細明體" pitchFamily="18" charset="-120"/>
              </a:rPr>
              <a:t>	</a:t>
            </a:r>
            <a:r>
              <a:rPr lang="en-US" altLang="zh-TW" b="1">
                <a:ea typeface="新細明體" pitchFamily="18" charset="-120"/>
              </a:rPr>
              <a:t>inv:</a:t>
            </a:r>
            <a:r>
              <a:rPr lang="en-US" altLang="zh-TW">
                <a:ea typeface="新細明體" pitchFamily="18" charset="-120"/>
              </a:rPr>
              <a:t> forAll (owner: Person | self.monthlyPayment.security.owner︱owner = self)		</a:t>
            </a:r>
          </a:p>
        </p:txBody>
      </p:sp>
    </p:spTree>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0354" name="Rectangle 2"/>
          <p:cNvSpPr>
            <a:spLocks noGrp="1" noChangeArrowheads="1"/>
          </p:cNvSpPr>
          <p:nvPr>
            <p:ph type="title"/>
          </p:nvPr>
        </p:nvSpPr>
        <p:spPr/>
        <p:txBody>
          <a:bodyPr/>
          <a:lstStyle/>
          <a:p>
            <a:r>
              <a:rPr lang="en-US" altLang="zh-TW">
                <a:ea typeface="新細明體" pitchFamily="18" charset="-120"/>
              </a:rPr>
              <a:t>3.8.4 Examples</a:t>
            </a:r>
          </a:p>
        </p:txBody>
      </p:sp>
      <p:sp>
        <p:nvSpPr>
          <p:cNvPr id="740355" name="Rectangle 3"/>
          <p:cNvSpPr>
            <a:spLocks noGrp="1" noChangeArrowheads="1"/>
          </p:cNvSpPr>
          <p:nvPr>
            <p:ph type="body" idx="1"/>
          </p:nvPr>
        </p:nvSpPr>
        <p:spPr>
          <a:xfrm>
            <a:off x="585788" y="1962150"/>
            <a:ext cx="8101012" cy="3629025"/>
          </a:xfrm>
        </p:spPr>
        <p:txBody>
          <a:bodyPr/>
          <a:lstStyle/>
          <a:p>
            <a:r>
              <a:rPr lang="en-US" altLang="zh-TW">
                <a:ea typeface="新細明體" pitchFamily="18" charset="-120"/>
              </a:rPr>
              <a:t>Example 1: A Monthly Payment System” for a car, expressed in a class diagram as:</a:t>
            </a:r>
          </a:p>
          <a:p>
            <a:endParaRPr lang="en-US" altLang="zh-TW">
              <a:ea typeface="新細明體" pitchFamily="18" charset="-120"/>
            </a:endParaRPr>
          </a:p>
          <a:p>
            <a:endParaRPr lang="en-US" altLang="zh-TW">
              <a:ea typeface="新細明體" pitchFamily="18" charset="-120"/>
            </a:endParaRPr>
          </a:p>
          <a:p>
            <a:endParaRPr lang="en-US" altLang="zh-TW">
              <a:ea typeface="新細明體" pitchFamily="18" charset="-120"/>
            </a:endParaRPr>
          </a:p>
          <a:p>
            <a:endParaRPr lang="en-US" altLang="zh-TW">
              <a:ea typeface="新細明體" pitchFamily="18" charset="-120"/>
            </a:endParaRPr>
          </a:p>
          <a:p>
            <a:endParaRPr lang="en-US" altLang="zh-TW">
              <a:ea typeface="新細明體" pitchFamily="18" charset="-120"/>
            </a:endParaRPr>
          </a:p>
          <a:p>
            <a:pPr lvl="1">
              <a:buFontTx/>
              <a:buNone/>
            </a:pPr>
            <a:endParaRPr lang="en-US" altLang="zh-TW">
              <a:ea typeface="新細明體" pitchFamily="18" charset="-120"/>
            </a:endParaRPr>
          </a:p>
        </p:txBody>
      </p:sp>
      <p:pic>
        <p:nvPicPr>
          <p:cNvPr id="740358" name="Picture 6" descr="ocl monthlypayment"/>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08113" y="2889250"/>
            <a:ext cx="6743700" cy="2951163"/>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3433" name="Rectangle 9"/>
          <p:cNvSpPr>
            <a:spLocks noGrp="1" noChangeArrowheads="1"/>
          </p:cNvSpPr>
          <p:nvPr>
            <p:ph type="title"/>
          </p:nvPr>
        </p:nvSpPr>
        <p:spPr/>
        <p:txBody>
          <a:bodyPr/>
          <a:lstStyle/>
          <a:p>
            <a:r>
              <a:rPr lang="en-US" altLang="zh-TW">
                <a:ea typeface="新細明體" pitchFamily="18" charset="-120"/>
              </a:rPr>
              <a:t>Examples (cont’d)</a:t>
            </a:r>
            <a:endParaRPr lang="zh-TW" altLang="en-US">
              <a:ea typeface="新細明體" pitchFamily="18" charset="-120"/>
            </a:endParaRPr>
          </a:p>
        </p:txBody>
      </p:sp>
      <p:sp>
        <p:nvSpPr>
          <p:cNvPr id="743427" name="Rectangle 3"/>
          <p:cNvSpPr>
            <a:spLocks noGrp="1" noChangeArrowheads="1"/>
          </p:cNvSpPr>
          <p:nvPr>
            <p:ph type="body" idx="1"/>
          </p:nvPr>
        </p:nvSpPr>
        <p:spPr>
          <a:xfrm>
            <a:off x="585788" y="1962150"/>
            <a:ext cx="8101012" cy="4094163"/>
          </a:xfrm>
        </p:spPr>
        <p:txBody>
          <a:bodyPr/>
          <a:lstStyle/>
          <a:p>
            <a:pPr marL="457200" indent="-457200">
              <a:buSzPct val="70000"/>
              <a:buFont typeface="Wingdings" pitchFamily="2" charset="2"/>
              <a:buChar char="l"/>
            </a:pPr>
            <a:r>
              <a:rPr lang="en-US" altLang="zh-TW" sz="1800" b="1">
                <a:ea typeface="新細明體" pitchFamily="18" charset="-120"/>
              </a:rPr>
              <a:t>Some OCL expressions for Monthly Payment System.</a:t>
            </a:r>
          </a:p>
          <a:p>
            <a:pPr marL="781050" lvl="1" indent="-381000">
              <a:buSzPct val="70000"/>
              <a:buFont typeface="Wingdings" pitchFamily="2" charset="2"/>
              <a:buChar char="Ø"/>
            </a:pPr>
            <a:r>
              <a:rPr lang="en-US" altLang="zh-TW" sz="1800" b="1">
                <a:ea typeface="新細明體" pitchFamily="18" charset="-120"/>
              </a:rPr>
              <a:t>context</a:t>
            </a:r>
            <a:r>
              <a:rPr lang="en-US" altLang="zh-TW" sz="1600">
                <a:ea typeface="新細明體" pitchFamily="18" charset="-120"/>
              </a:rPr>
              <a:t> MonthlyPayment</a:t>
            </a:r>
          </a:p>
          <a:p>
            <a:pPr marL="457200" indent="-457200">
              <a:buFont typeface="Monotype Sorts" pitchFamily="2" charset="2"/>
              <a:buNone/>
            </a:pPr>
            <a:r>
              <a:rPr lang="en-US" altLang="zh-TW" sz="1800" b="1">
                <a:ea typeface="新細明體" pitchFamily="18" charset="-120"/>
              </a:rPr>
              <a:t>	      inv:</a:t>
            </a:r>
            <a:r>
              <a:rPr lang="en-US" altLang="zh-TW" sz="1800">
                <a:ea typeface="新細明體" pitchFamily="18" charset="-120"/>
              </a:rPr>
              <a:t> security.owner = borrower </a:t>
            </a:r>
          </a:p>
          <a:p>
            <a:pPr marL="781050" lvl="1" indent="-381000">
              <a:buSzPct val="70000"/>
              <a:buFont typeface="Wingdings" pitchFamily="2" charset="2"/>
              <a:buChar char="Ø"/>
            </a:pPr>
            <a:r>
              <a:rPr lang="en-US" altLang="zh-TW" sz="1800" b="1">
                <a:ea typeface="新細明體" pitchFamily="18" charset="-120"/>
              </a:rPr>
              <a:t>context</a:t>
            </a:r>
            <a:r>
              <a:rPr lang="en-US" altLang="zh-TW" sz="1600">
                <a:ea typeface="新細明體" pitchFamily="18" charset="-120"/>
              </a:rPr>
              <a:t> MonthlyPayment</a:t>
            </a:r>
          </a:p>
          <a:p>
            <a:pPr marL="457200" indent="-457200">
              <a:buFont typeface="Monotype Sorts" pitchFamily="2" charset="2"/>
              <a:buNone/>
            </a:pPr>
            <a:r>
              <a:rPr lang="en-US" altLang="zh-TW" sz="1800" b="1">
                <a:ea typeface="新細明體" pitchFamily="18" charset="-120"/>
              </a:rPr>
              <a:t>	      inv:</a:t>
            </a:r>
            <a:r>
              <a:rPr lang="en-US" altLang="zh-TW" sz="1800">
                <a:ea typeface="新細明體" pitchFamily="18" charset="-120"/>
              </a:rPr>
              <a:t> startDate </a:t>
            </a:r>
            <a:r>
              <a:rPr lang="zh-TW" altLang="en-US" sz="1600">
                <a:ea typeface="新細明體" pitchFamily="18" charset="-120"/>
              </a:rPr>
              <a:t>＜</a:t>
            </a:r>
            <a:r>
              <a:rPr lang="zh-TW" altLang="en-US" sz="1800">
                <a:ea typeface="新細明體" pitchFamily="18" charset="-120"/>
              </a:rPr>
              <a:t> </a:t>
            </a:r>
            <a:r>
              <a:rPr lang="en-US" altLang="zh-TW" sz="1800">
                <a:ea typeface="新細明體" pitchFamily="18" charset="-120"/>
              </a:rPr>
              <a:t>endDate</a:t>
            </a:r>
          </a:p>
          <a:p>
            <a:pPr marL="781050" lvl="1" indent="-381000">
              <a:buSzPct val="70000"/>
              <a:buFont typeface="Wingdings" pitchFamily="2" charset="2"/>
              <a:buChar char="Ø"/>
            </a:pPr>
            <a:r>
              <a:rPr lang="en-US" altLang="zh-TW" sz="1800" b="1">
                <a:ea typeface="新細明體" pitchFamily="18" charset="-120"/>
              </a:rPr>
              <a:t>context</a:t>
            </a:r>
            <a:r>
              <a:rPr lang="en-US" altLang="zh-TW" sz="1600">
                <a:ea typeface="新細明體" pitchFamily="18" charset="-120"/>
              </a:rPr>
              <a:t> Person</a:t>
            </a:r>
          </a:p>
          <a:p>
            <a:pPr marL="457200" indent="-457200">
              <a:buFont typeface="Monotype Sorts" pitchFamily="2" charset="2"/>
              <a:buNone/>
            </a:pPr>
            <a:r>
              <a:rPr lang="en-US" altLang="zh-TW" sz="1800" b="1">
                <a:ea typeface="新細明體" pitchFamily="18" charset="-120"/>
              </a:rPr>
              <a:t>	      inv:</a:t>
            </a:r>
            <a:r>
              <a:rPr lang="en-US" altLang="zh-TW" sz="1800">
                <a:ea typeface="新細明體" pitchFamily="18" charset="-120"/>
              </a:rPr>
              <a:t> Person::allInstances() </a:t>
            </a:r>
            <a:r>
              <a:rPr lang="zh-TW" altLang="zh-TW" sz="1400">
                <a:ea typeface="新細明體" pitchFamily="18" charset="-120"/>
              </a:rPr>
              <a:t>－</a:t>
            </a:r>
            <a:r>
              <a:rPr lang="zh-TW" altLang="en-US" sz="1400">
                <a:ea typeface="新細明體" pitchFamily="18" charset="-120"/>
              </a:rPr>
              <a:t>＞</a:t>
            </a:r>
            <a:r>
              <a:rPr lang="zh-TW" altLang="en-US" sz="1800">
                <a:ea typeface="新細明體" pitchFamily="18" charset="-120"/>
              </a:rPr>
              <a:t> </a:t>
            </a:r>
            <a:r>
              <a:rPr lang="en-US" altLang="zh-TW" sz="1800">
                <a:ea typeface="新細明體" pitchFamily="18" charset="-120"/>
              </a:rPr>
              <a:t>isUnique(socSecurityNr)</a:t>
            </a:r>
          </a:p>
          <a:p>
            <a:pPr marL="781050" lvl="1" indent="-381000">
              <a:buSzPct val="70000"/>
              <a:buFont typeface="Wingdings" pitchFamily="2" charset="2"/>
              <a:buChar char="Ø"/>
            </a:pPr>
            <a:r>
              <a:rPr lang="en-US" altLang="zh-TW" sz="1800" b="1">
                <a:ea typeface="新細明體" pitchFamily="18" charset="-120"/>
              </a:rPr>
              <a:t>context</a:t>
            </a:r>
            <a:r>
              <a:rPr lang="en-US" altLang="zh-TW" sz="1800">
                <a:ea typeface="新細明體" pitchFamily="18" charset="-120"/>
              </a:rPr>
              <a:t> </a:t>
            </a:r>
            <a:r>
              <a:rPr lang="en-US" altLang="zh-TW" sz="1600">
                <a:ea typeface="新細明體" pitchFamily="18" charset="-120"/>
              </a:rPr>
              <a:t>Person::getMonthlyPayment (sum:Money, security:Car)</a:t>
            </a:r>
          </a:p>
          <a:p>
            <a:pPr marL="457200" indent="-457200">
              <a:buFont typeface="Monotype Sorts" pitchFamily="2" charset="2"/>
              <a:buNone/>
            </a:pPr>
            <a:r>
              <a:rPr lang="en-US" altLang="zh-TW" sz="2000">
                <a:ea typeface="新細明體" pitchFamily="18" charset="-120"/>
              </a:rPr>
              <a:t>	     </a:t>
            </a:r>
            <a:r>
              <a:rPr lang="en-US" altLang="zh-TW" sz="1800" b="1">
                <a:ea typeface="新細明體" pitchFamily="18" charset="-120"/>
              </a:rPr>
              <a:t>pre:</a:t>
            </a:r>
            <a:r>
              <a:rPr lang="en-US" altLang="zh-TW" sz="2000">
                <a:ea typeface="新細明體" pitchFamily="18" charset="-120"/>
              </a:rPr>
              <a:t> </a:t>
            </a:r>
            <a:r>
              <a:rPr lang="en-US" altLang="zh-TW" sz="1800">
                <a:ea typeface="新細明體" pitchFamily="18" charset="-120"/>
              </a:rPr>
              <a:t>security.value</a:t>
            </a:r>
            <a:r>
              <a:rPr lang="en-US" altLang="zh-TW" sz="2000">
                <a:ea typeface="新細明體" pitchFamily="18" charset="-120"/>
              </a:rPr>
              <a:t> </a:t>
            </a:r>
            <a:r>
              <a:rPr lang="en-US" altLang="zh-TW" sz="1600">
                <a:ea typeface="新細明體" pitchFamily="18" charset="-120"/>
              </a:rPr>
              <a:t>≧</a:t>
            </a:r>
            <a:r>
              <a:rPr lang="en-US" altLang="zh-TW" sz="1800">
                <a:ea typeface="新細明體" pitchFamily="18" charset="-120"/>
              </a:rPr>
              <a:t> security.monthlyPayments.pricipal </a:t>
            </a:r>
            <a:r>
              <a:rPr lang="zh-TW" altLang="zh-TW" sz="1400">
                <a:ea typeface="新細明體" pitchFamily="18" charset="-120"/>
              </a:rPr>
              <a:t>－</a:t>
            </a:r>
            <a:r>
              <a:rPr lang="zh-TW" altLang="en-US" sz="1400">
                <a:ea typeface="新細明體" pitchFamily="18" charset="-120"/>
              </a:rPr>
              <a:t>＞</a:t>
            </a:r>
            <a:r>
              <a:rPr lang="zh-TW" altLang="en-US" sz="1800">
                <a:ea typeface="新細明體" pitchFamily="18" charset="-120"/>
              </a:rPr>
              <a:t> </a:t>
            </a:r>
            <a:r>
              <a:rPr lang="en-US" altLang="zh-TW" sz="1800">
                <a:ea typeface="新細明體" pitchFamily="18" charset="-120"/>
              </a:rPr>
              <a:t>sum ( )</a:t>
            </a:r>
          </a:p>
          <a:p>
            <a:pPr marL="781050" lvl="1" indent="-381000">
              <a:buSzPct val="70000"/>
              <a:buFont typeface="Wingdings" pitchFamily="2" charset="2"/>
              <a:buChar char="Ø"/>
            </a:pPr>
            <a:r>
              <a:rPr lang="en-US" altLang="zh-TW" sz="1800" b="1">
                <a:ea typeface="新細明體" pitchFamily="18" charset="-120"/>
              </a:rPr>
              <a:t>context</a:t>
            </a:r>
            <a:r>
              <a:rPr lang="en-US" altLang="zh-TW" sz="1600">
                <a:ea typeface="新細明體" pitchFamily="18" charset="-120"/>
              </a:rPr>
              <a:t> Person::getMonthlyPayment (sum:Money, security:Car)</a:t>
            </a:r>
          </a:p>
          <a:p>
            <a:pPr marL="457200" indent="-457200">
              <a:buFont typeface="Monotype Sorts" pitchFamily="2" charset="2"/>
              <a:buNone/>
            </a:pPr>
            <a:r>
              <a:rPr lang="en-US" altLang="zh-TW" sz="1800" b="1">
                <a:ea typeface="新細明體" pitchFamily="18" charset="-120"/>
              </a:rPr>
              <a:t>	     pre: </a:t>
            </a:r>
            <a:r>
              <a:rPr lang="en-US" altLang="zh-TW" sz="1800">
                <a:ea typeface="新細明體" pitchFamily="18" charset="-120"/>
              </a:rPr>
              <a:t>self.monthlyPayment </a:t>
            </a:r>
            <a:r>
              <a:rPr lang="zh-TW" altLang="zh-TW" sz="1400">
                <a:ea typeface="新細明體" pitchFamily="18" charset="-120"/>
              </a:rPr>
              <a:t>－</a:t>
            </a:r>
            <a:r>
              <a:rPr lang="zh-TW" altLang="en-US" sz="1400">
                <a:ea typeface="新細明體" pitchFamily="18" charset="-120"/>
              </a:rPr>
              <a:t>＞</a:t>
            </a:r>
            <a:r>
              <a:rPr lang="zh-TW" altLang="en-US" sz="1800">
                <a:ea typeface="新細明體" pitchFamily="18" charset="-120"/>
              </a:rPr>
              <a:t> </a:t>
            </a:r>
            <a:r>
              <a:rPr lang="en-US" altLang="zh-TW" sz="1800">
                <a:ea typeface="新細明體" pitchFamily="18" charset="-120"/>
              </a:rPr>
              <a:t>sum ( ) </a:t>
            </a:r>
            <a:r>
              <a:rPr lang="en-US" altLang="zh-TW" sz="1600">
                <a:ea typeface="新細明體" pitchFamily="18" charset="-120"/>
              </a:rPr>
              <a:t>≦</a:t>
            </a:r>
            <a:r>
              <a:rPr lang="en-US" altLang="zh-TW" sz="1800">
                <a:ea typeface="新細明體" pitchFamily="18" charset="-120"/>
              </a:rPr>
              <a:t> self.salary * 0.2</a:t>
            </a:r>
          </a:p>
        </p:txBody>
      </p:sp>
      <p:sp>
        <p:nvSpPr>
          <p:cNvPr id="743432" name="Rectangle 8"/>
          <p:cNvSpPr>
            <a:spLocks noGrp="1" noChangeArrowheads="1"/>
          </p:cNvSpPr>
          <p:nvPr>
            <p:ph type="body" sz="half" idx="4294967295"/>
          </p:nvPr>
        </p:nvSpPr>
        <p:spPr>
          <a:xfrm>
            <a:off x="815975" y="5097463"/>
            <a:ext cx="4206875" cy="339725"/>
          </a:xfrm>
        </p:spPr>
        <p:txBody>
          <a:bodyPr/>
          <a:lstStyle/>
          <a:p>
            <a:pPr>
              <a:buFont typeface="Monotype Sorts" pitchFamily="2" charset="2"/>
              <a:buNone/>
            </a:pPr>
            <a:r>
              <a:rPr lang="en-US" altLang="zh-TW" sz="1800">
                <a:ea typeface="新細明體" pitchFamily="18" charset="-120"/>
              </a:rPr>
              <a:t> </a:t>
            </a:r>
          </a:p>
        </p:txBody>
      </p:sp>
    </p:spTree>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4386" name="Rectangle 2"/>
          <p:cNvSpPr>
            <a:spLocks noGrp="1" noChangeArrowheads="1"/>
          </p:cNvSpPr>
          <p:nvPr>
            <p:ph type="title"/>
          </p:nvPr>
        </p:nvSpPr>
        <p:spPr>
          <a:xfrm>
            <a:off x="635000" y="862013"/>
            <a:ext cx="8066088" cy="482600"/>
          </a:xfrm>
        </p:spPr>
        <p:txBody>
          <a:bodyPr/>
          <a:lstStyle/>
          <a:p>
            <a:r>
              <a:rPr lang="en-US" altLang="zh-TW">
                <a:ea typeface="新細明體" pitchFamily="18" charset="-120"/>
              </a:rPr>
              <a:t>Examples (cont’d)</a:t>
            </a:r>
          </a:p>
        </p:txBody>
      </p:sp>
      <p:sp>
        <p:nvSpPr>
          <p:cNvPr id="784387" name="Rectangle 3"/>
          <p:cNvSpPr>
            <a:spLocks noGrp="1" noChangeArrowheads="1"/>
          </p:cNvSpPr>
          <p:nvPr>
            <p:ph type="body" idx="1"/>
          </p:nvPr>
        </p:nvSpPr>
        <p:spPr>
          <a:xfrm>
            <a:off x="617538" y="1425575"/>
            <a:ext cx="8101012" cy="420688"/>
          </a:xfrm>
        </p:spPr>
        <p:txBody>
          <a:bodyPr/>
          <a:lstStyle/>
          <a:p>
            <a:r>
              <a:rPr lang="en-US" altLang="zh-TW">
                <a:ea typeface="新細明體" pitchFamily="18" charset="-120"/>
              </a:rPr>
              <a:t>Example 2: A Customer Relationship Management</a:t>
            </a:r>
          </a:p>
        </p:txBody>
      </p:sp>
      <p:pic>
        <p:nvPicPr>
          <p:cNvPr id="784388" name="Picture 4" descr="crm"/>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60438" y="1900238"/>
            <a:ext cx="6962775" cy="447675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5714" name="Rectangle 2"/>
          <p:cNvSpPr>
            <a:spLocks noGrp="1" noChangeArrowheads="1"/>
          </p:cNvSpPr>
          <p:nvPr>
            <p:ph type="title"/>
          </p:nvPr>
        </p:nvSpPr>
        <p:spPr>
          <a:xfrm>
            <a:off x="620713" y="890588"/>
            <a:ext cx="8066087" cy="482600"/>
          </a:xfrm>
        </p:spPr>
        <p:txBody>
          <a:bodyPr/>
          <a:lstStyle/>
          <a:p>
            <a:r>
              <a:rPr lang="en-US" altLang="zh-TW">
                <a:ea typeface="新細明體" pitchFamily="18" charset="-120"/>
              </a:rPr>
              <a:t>Examples (cont’d)</a:t>
            </a:r>
            <a:endParaRPr lang="zh-TW" altLang="en-US">
              <a:ea typeface="新細明體" pitchFamily="18" charset="-120"/>
            </a:endParaRPr>
          </a:p>
        </p:txBody>
      </p:sp>
      <p:sp>
        <p:nvSpPr>
          <p:cNvPr id="755715" name="Rectangle 3"/>
          <p:cNvSpPr>
            <a:spLocks noGrp="1" noChangeArrowheads="1"/>
          </p:cNvSpPr>
          <p:nvPr>
            <p:ph type="body" idx="1"/>
          </p:nvPr>
        </p:nvSpPr>
        <p:spPr>
          <a:xfrm>
            <a:off x="542925" y="1497013"/>
            <a:ext cx="8101013" cy="4797425"/>
          </a:xfrm>
        </p:spPr>
        <p:txBody>
          <a:bodyPr/>
          <a:lstStyle/>
          <a:p>
            <a:pPr>
              <a:buClr>
                <a:schemeClr val="tx1"/>
              </a:buClr>
              <a:buSzPct val="70000"/>
              <a:buFont typeface="Wingdings" pitchFamily="2" charset="2"/>
              <a:buChar char="Ø"/>
            </a:pPr>
            <a:r>
              <a:rPr lang="en-US" altLang="zh-TW" sz="1800" b="1">
                <a:ea typeface="新細明體" pitchFamily="18" charset="-120"/>
              </a:rPr>
              <a:t>context </a:t>
            </a:r>
            <a:r>
              <a:rPr lang="en-US" altLang="zh-TW" sz="1800">
                <a:ea typeface="新細明體" pitchFamily="18" charset="-120"/>
              </a:rPr>
              <a:t>CallServices::availability	</a:t>
            </a:r>
            <a:r>
              <a:rPr lang="en-US" altLang="zh-TW" sz="1800">
                <a:solidFill>
                  <a:srgbClr val="256169"/>
                </a:solidFill>
                <a:ea typeface="新細明體" pitchFamily="18" charset="-120"/>
              </a:rPr>
              <a:t>--initial value</a:t>
            </a:r>
          </a:p>
          <a:p>
            <a:pPr>
              <a:buFont typeface="Wingdings" pitchFamily="2" charset="2"/>
              <a:buNone/>
            </a:pPr>
            <a:r>
              <a:rPr lang="en-US" altLang="zh-TW" sz="1800" b="1">
                <a:ea typeface="新細明體" pitchFamily="18" charset="-120"/>
              </a:rPr>
              <a:t>	init: </a:t>
            </a:r>
            <a:r>
              <a:rPr lang="en-US" altLang="zh-TW" sz="1800">
                <a:ea typeface="新細明體" pitchFamily="18" charset="-120"/>
              </a:rPr>
              <a:t>true</a:t>
            </a:r>
          </a:p>
          <a:p>
            <a:pPr>
              <a:buClr>
                <a:schemeClr val="tx1"/>
              </a:buClr>
              <a:buSzPct val="70000"/>
              <a:buFont typeface="Wingdings" pitchFamily="2" charset="2"/>
              <a:buChar char="Ø"/>
            </a:pPr>
            <a:r>
              <a:rPr lang="en-US" altLang="zh-TW" sz="1800" b="1">
                <a:ea typeface="新細明體" pitchFamily="18" charset="-120"/>
              </a:rPr>
              <a:t>context</a:t>
            </a:r>
            <a:r>
              <a:rPr lang="en-US" altLang="zh-TW" sz="1800">
                <a:ea typeface="新細明體" pitchFamily="18" charset="-120"/>
              </a:rPr>
              <a:t> CallServices::printeCallName     </a:t>
            </a:r>
            <a:r>
              <a:rPr lang="en-US" altLang="zh-TW" sz="1800">
                <a:solidFill>
                  <a:srgbClr val="256169"/>
                </a:solidFill>
                <a:ea typeface="新細明體" pitchFamily="18" charset="-120"/>
              </a:rPr>
              <a:t>--initial value</a:t>
            </a:r>
          </a:p>
          <a:p>
            <a:pPr>
              <a:buFont typeface="Wingdings" pitchFamily="2" charset="2"/>
              <a:buNone/>
            </a:pPr>
            <a:r>
              <a:rPr lang="en-US" altLang="zh-TW" sz="1800" b="1">
                <a:ea typeface="新細明體" pitchFamily="18" charset="-120"/>
              </a:rPr>
              <a:t>	def:</a:t>
            </a:r>
            <a:r>
              <a:rPr lang="en-US" altLang="zh-TW" sz="1800">
                <a:ea typeface="新細明體" pitchFamily="18" charset="-120"/>
              </a:rPr>
              <a:t> customer.title.concat (‘  ‘).concate (customer.name)</a:t>
            </a:r>
          </a:p>
          <a:p>
            <a:pPr>
              <a:buClr>
                <a:schemeClr val="tx1"/>
              </a:buClr>
              <a:buSzPct val="70000"/>
              <a:buFont typeface="Wingdings" pitchFamily="2" charset="2"/>
              <a:buChar char="Ø"/>
            </a:pPr>
            <a:r>
              <a:rPr lang="en-US" altLang="zh-TW" sz="1800" b="1">
                <a:ea typeface="新細明體" pitchFamily="18" charset="-120"/>
              </a:rPr>
              <a:t>context</a:t>
            </a:r>
            <a:r>
              <a:rPr lang="en-US" altLang="zh-TW" sz="1800">
                <a:ea typeface="新細明體" pitchFamily="18" charset="-120"/>
              </a:rPr>
              <a:t> Customer     </a:t>
            </a:r>
            <a:r>
              <a:rPr lang="en-US" altLang="zh-TW" sz="1800">
                <a:solidFill>
                  <a:srgbClr val="256169"/>
                </a:solidFill>
                <a:ea typeface="新細明體" pitchFamily="18" charset="-120"/>
              </a:rPr>
              <a:t>--invariant on attribute</a:t>
            </a:r>
          </a:p>
          <a:p>
            <a:pPr>
              <a:buFont typeface="Monotype Sorts" pitchFamily="2" charset="2"/>
              <a:buNone/>
            </a:pPr>
            <a:r>
              <a:rPr lang="en-US" altLang="zh-TW" sz="1800">
                <a:ea typeface="新細明體" pitchFamily="18" charset="-120"/>
              </a:rPr>
              <a:t>	</a:t>
            </a:r>
            <a:r>
              <a:rPr lang="en-US" altLang="zh-TW" sz="1800" b="1">
                <a:ea typeface="新細明體" pitchFamily="18" charset="-120"/>
              </a:rPr>
              <a:t>inv:</a:t>
            </a:r>
            <a:r>
              <a:rPr lang="en-US" altLang="zh-TW" sz="1800">
                <a:ea typeface="新細明體" pitchFamily="18" charset="-120"/>
              </a:rPr>
              <a:t> Age: customer.age &gt;= 18</a:t>
            </a:r>
          </a:p>
          <a:p>
            <a:pPr>
              <a:buClr>
                <a:schemeClr val="tx1"/>
              </a:buClr>
              <a:buSzPct val="70000"/>
              <a:buFont typeface="Wingdings" pitchFamily="2" charset="2"/>
              <a:buChar char="Ø"/>
            </a:pPr>
            <a:r>
              <a:rPr lang="en-US" altLang="zh-TW" sz="1800" b="1">
                <a:ea typeface="新細明體" pitchFamily="18" charset="-120"/>
              </a:rPr>
              <a:t>context</a:t>
            </a:r>
            <a:r>
              <a:rPr lang="en-US" altLang="zh-TW" sz="1800">
                <a:ea typeface="新細明體" pitchFamily="18" charset="-120"/>
              </a:rPr>
              <a:t> CRMProgram::getServices( ): Set (Service)	</a:t>
            </a:r>
            <a:r>
              <a:rPr lang="en-US" altLang="zh-TW" sz="1800">
                <a:solidFill>
                  <a:srgbClr val="256169"/>
                </a:solidFill>
                <a:ea typeface="新細明體" pitchFamily="18" charset="-120"/>
              </a:rPr>
              <a:t>--query operation</a:t>
            </a:r>
          </a:p>
          <a:p>
            <a:pPr>
              <a:buFont typeface="Monotype Sorts" pitchFamily="2" charset="2"/>
              <a:buNone/>
            </a:pPr>
            <a:r>
              <a:rPr lang="en-US" altLang="zh-TW" sz="1800">
                <a:ea typeface="新細明體" pitchFamily="18" charset="-120"/>
              </a:rPr>
              <a:t>	</a:t>
            </a:r>
            <a:r>
              <a:rPr lang="en-US" altLang="zh-TW" sz="1800" b="1">
                <a:ea typeface="新細明體" pitchFamily="18" charset="-120"/>
              </a:rPr>
              <a:t>body:</a:t>
            </a:r>
            <a:r>
              <a:rPr lang="en-US" altLang="zh-TW" sz="1800">
                <a:ea typeface="新細明體" pitchFamily="18" charset="-120"/>
              </a:rPr>
              <a:t> partners.deliveredServices </a:t>
            </a:r>
            <a:r>
              <a:rPr lang="zh-TW" altLang="zh-TW" sz="1400">
                <a:ea typeface="新細明體" pitchFamily="18" charset="-120"/>
              </a:rPr>
              <a:t>－</a:t>
            </a:r>
            <a:r>
              <a:rPr lang="zh-TW" altLang="en-US" sz="1400">
                <a:ea typeface="新細明體" pitchFamily="18" charset="-120"/>
              </a:rPr>
              <a:t>＞</a:t>
            </a:r>
            <a:r>
              <a:rPr lang="en-US" altLang="zh-TW" sz="1800">
                <a:ea typeface="新細明體" pitchFamily="18" charset="-120"/>
              </a:rPr>
              <a:t> asSet ( )</a:t>
            </a:r>
          </a:p>
          <a:p>
            <a:pPr>
              <a:buClr>
                <a:schemeClr val="tx1"/>
              </a:buClr>
              <a:buSzPct val="70000"/>
              <a:buFont typeface="Wingdings" pitchFamily="2" charset="2"/>
              <a:buChar char="Ø"/>
            </a:pPr>
            <a:r>
              <a:rPr lang="en-US" altLang="zh-TW" sz="1800" b="1">
                <a:ea typeface="新細明體" pitchFamily="18" charset="-120"/>
              </a:rPr>
              <a:t>context</a:t>
            </a:r>
            <a:r>
              <a:rPr lang="en-US" altLang="zh-TW" sz="1800">
                <a:ea typeface="新細明體" pitchFamily="18" charset="-120"/>
              </a:rPr>
              <a:t> CRMProgram::getServices(pp: ProgramPartner): Set(Service)  </a:t>
            </a:r>
            <a:r>
              <a:rPr lang="en-US" altLang="zh-TW" sz="1800">
                <a:solidFill>
                  <a:srgbClr val="256169"/>
                </a:solidFill>
                <a:ea typeface="新細明體" pitchFamily="18" charset="-120"/>
              </a:rPr>
              <a:t>--query op.</a:t>
            </a:r>
          </a:p>
          <a:p>
            <a:pPr>
              <a:buFont typeface="Wingdings" pitchFamily="2" charset="2"/>
              <a:buNone/>
            </a:pPr>
            <a:r>
              <a:rPr lang="en-US" altLang="zh-TW" sz="1800">
                <a:ea typeface="新細明體" pitchFamily="18" charset="-120"/>
              </a:rPr>
              <a:t>	</a:t>
            </a:r>
            <a:r>
              <a:rPr lang="en-US" altLang="zh-TW" sz="1800" b="1">
                <a:ea typeface="新細明體" pitchFamily="18" charset="-120"/>
              </a:rPr>
              <a:t>body</a:t>
            </a:r>
            <a:r>
              <a:rPr lang="en-US" altLang="zh-TW" sz="1800">
                <a:ea typeface="新細明體" pitchFamily="18" charset="-120"/>
              </a:rPr>
              <a:t> if partners </a:t>
            </a:r>
            <a:r>
              <a:rPr lang="zh-TW" altLang="zh-TW" sz="1400">
                <a:ea typeface="新細明體" pitchFamily="18" charset="-120"/>
              </a:rPr>
              <a:t>－</a:t>
            </a:r>
            <a:r>
              <a:rPr lang="zh-TW" altLang="en-US" sz="1400">
                <a:ea typeface="新細明體" pitchFamily="18" charset="-120"/>
              </a:rPr>
              <a:t>＞</a:t>
            </a:r>
            <a:r>
              <a:rPr lang="en-US" altLang="zh-TW" sz="1800">
                <a:ea typeface="新細明體" pitchFamily="18" charset="-120"/>
              </a:rPr>
              <a:t> includes(pp)</a:t>
            </a:r>
          </a:p>
          <a:p>
            <a:pPr>
              <a:buFont typeface="Wingdings" pitchFamily="2" charset="2"/>
              <a:buNone/>
            </a:pPr>
            <a:r>
              <a:rPr lang="en-US" altLang="zh-TW" sz="1800" b="1">
                <a:ea typeface="新細明體" pitchFamily="18" charset="-120"/>
              </a:rPr>
              <a:t>	         </a:t>
            </a:r>
            <a:r>
              <a:rPr lang="en-US" altLang="zh-TW" sz="1800">
                <a:ea typeface="新細明體" pitchFamily="18" charset="-120"/>
              </a:rPr>
              <a:t>then pp.deliveredServices</a:t>
            </a:r>
          </a:p>
          <a:p>
            <a:pPr>
              <a:buFont typeface="Wingdings" pitchFamily="2" charset="2"/>
              <a:buNone/>
            </a:pPr>
            <a:r>
              <a:rPr lang="en-US" altLang="zh-TW" sz="1800">
                <a:ea typeface="新細明體" pitchFamily="18" charset="-120"/>
              </a:rPr>
              <a:t>              else Set( )</a:t>
            </a:r>
          </a:p>
          <a:p>
            <a:pPr>
              <a:buFont typeface="Wingdings" pitchFamily="2" charset="2"/>
              <a:buNone/>
            </a:pPr>
            <a:r>
              <a:rPr lang="en-US" altLang="zh-TW" sz="1800">
                <a:ea typeface="新細明體" pitchFamily="18" charset="-120"/>
              </a:rPr>
              <a:t>              endif</a:t>
            </a:r>
          </a:p>
        </p:txBody>
      </p:sp>
      <p:sp>
        <p:nvSpPr>
          <p:cNvPr id="755716" name="Text Box 4"/>
          <p:cNvSpPr txBox="1">
            <a:spLocks noChangeArrowheads="1"/>
          </p:cNvSpPr>
          <p:nvPr/>
        </p:nvSpPr>
        <p:spPr bwMode="auto">
          <a:xfrm>
            <a:off x="633413" y="6445250"/>
            <a:ext cx="184150" cy="304800"/>
          </a:xfrm>
          <a:prstGeom prst="rect">
            <a:avLst/>
          </a:prstGeom>
          <a:noFill/>
          <a:ln>
            <a:noFill/>
          </a:ln>
          <a:effectLst/>
          <a:extLst>
            <a:ext uri="{909E8E84-426E-40DD-AFC4-6F175D3DCCD1}">
              <a14:hiddenFill xmlns:a14="http://schemas.microsoft.com/office/drawing/2010/main">
                <a:gradFill rotWithShape="0">
                  <a:gsLst>
                    <a:gs pos="0">
                      <a:schemeClr val="hlink">
                        <a:gamma/>
                        <a:shade val="46275"/>
                        <a:invGamma/>
                      </a:schemeClr>
                    </a:gs>
                    <a:gs pos="100000">
                      <a:schemeClr val="hlink"/>
                    </a:gs>
                  </a:gsLst>
                  <a:lin ang="18900000" scaled="1"/>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endParaRPr lang="en-US" altLang="zh-TW" sz="1400">
              <a:ea typeface="新細明體" pitchFamily="18" charset="-120"/>
            </a:endParaRPr>
          </a:p>
        </p:txBody>
      </p:sp>
    </p:spTree>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4930" name="Rectangle 2"/>
          <p:cNvSpPr>
            <a:spLocks noGrp="1" noChangeArrowheads="1"/>
          </p:cNvSpPr>
          <p:nvPr>
            <p:ph type="title"/>
          </p:nvPr>
        </p:nvSpPr>
        <p:spPr>
          <a:xfrm>
            <a:off x="620713" y="762000"/>
            <a:ext cx="8066087" cy="873125"/>
          </a:xfrm>
        </p:spPr>
        <p:txBody>
          <a:bodyPr/>
          <a:lstStyle/>
          <a:p>
            <a:r>
              <a:rPr lang="en-US" altLang="zh-TW">
                <a:ea typeface="新細明體" pitchFamily="18" charset="-120"/>
              </a:rPr>
              <a:t/>
            </a:r>
            <a:br>
              <a:rPr lang="en-US" altLang="zh-TW">
                <a:ea typeface="新細明體" pitchFamily="18" charset="-120"/>
              </a:rPr>
            </a:br>
            <a:r>
              <a:rPr lang="en-US" altLang="zh-TW">
                <a:ea typeface="新細明體" pitchFamily="18" charset="-120"/>
              </a:rPr>
              <a:t> Examples (cont’d)</a:t>
            </a:r>
            <a:endParaRPr lang="zh-TW" altLang="en-US">
              <a:ea typeface="新細明體" pitchFamily="18" charset="-120"/>
            </a:endParaRPr>
          </a:p>
        </p:txBody>
      </p:sp>
      <p:sp>
        <p:nvSpPr>
          <p:cNvPr id="764931" name="Rectangle 3"/>
          <p:cNvSpPr>
            <a:spLocks noGrp="1" noChangeArrowheads="1"/>
          </p:cNvSpPr>
          <p:nvPr>
            <p:ph type="body" idx="1"/>
          </p:nvPr>
        </p:nvSpPr>
        <p:spPr>
          <a:xfrm>
            <a:off x="585788" y="1962150"/>
            <a:ext cx="8304212" cy="4217988"/>
          </a:xfrm>
        </p:spPr>
        <p:txBody>
          <a:bodyPr/>
          <a:lstStyle/>
          <a:p>
            <a:pPr marL="457200" indent="-457200">
              <a:buClr>
                <a:schemeClr val="tx1"/>
              </a:buClr>
              <a:buSzPct val="70000"/>
              <a:buFont typeface="Wingdings" pitchFamily="2" charset="2"/>
              <a:buChar char="Ø"/>
            </a:pPr>
            <a:r>
              <a:rPr lang="en-US" altLang="zh-TW" sz="1800" b="1">
                <a:ea typeface="新細明體" pitchFamily="18" charset="-120"/>
              </a:rPr>
              <a:t>context </a:t>
            </a:r>
            <a:r>
              <a:rPr lang="en-US" altLang="zh-TW" sz="1800">
                <a:ea typeface="新細明體" pitchFamily="18" charset="-120"/>
              </a:rPr>
              <a:t>PrgramPartner::getCustomerNaem( ): String  </a:t>
            </a:r>
            <a:r>
              <a:rPr lang="en-US" altLang="zh-TW" sz="1800">
                <a:solidFill>
                  <a:srgbClr val="256169"/>
                </a:solidFill>
                <a:ea typeface="新細明體" pitchFamily="18" charset="-120"/>
              </a:rPr>
              <a:t>--query operation</a:t>
            </a:r>
          </a:p>
          <a:p>
            <a:pPr marL="457200" indent="-457200">
              <a:buFont typeface="Wingdings" pitchFamily="2" charset="2"/>
              <a:buNone/>
            </a:pPr>
            <a:r>
              <a:rPr lang="en-US" altLang="zh-TW" sz="1800" b="1">
                <a:ea typeface="新細明體" pitchFamily="18" charset="-120"/>
              </a:rPr>
              <a:t>	body </a:t>
            </a:r>
            <a:r>
              <a:rPr lang="en-US" altLang="zh-TW" sz="1800">
                <a:ea typeface="新細明體" pitchFamily="18" charset="-120"/>
              </a:rPr>
              <a:t>programs.customers.name</a:t>
            </a:r>
          </a:p>
          <a:p>
            <a:pPr marL="457200" indent="-457200">
              <a:buClr>
                <a:schemeClr val="tx1"/>
              </a:buClr>
              <a:buSzPct val="70000"/>
              <a:buFont typeface="Wingdings" pitchFamily="2" charset="2"/>
              <a:buChar char="Ø"/>
            </a:pPr>
            <a:r>
              <a:rPr lang="en-US" altLang="zh-TW" sz="1800" b="1">
                <a:ea typeface="新細明體" pitchFamily="18" charset="-120"/>
              </a:rPr>
              <a:t>context</a:t>
            </a:r>
            <a:r>
              <a:rPr lang="en-US" altLang="zh-TW" sz="1800">
                <a:ea typeface="新細明體" pitchFamily="18" charset="-120"/>
              </a:rPr>
              <a:t> Customer::birthdayHappen( )     </a:t>
            </a:r>
            <a:r>
              <a:rPr lang="en-US" altLang="zh-TW" sz="1800">
                <a:solidFill>
                  <a:srgbClr val="256169"/>
                </a:solidFill>
                <a:ea typeface="新細明體" pitchFamily="18" charset="-120"/>
              </a:rPr>
              <a:t>--previous value (@pre) in postcondition</a:t>
            </a:r>
          </a:p>
          <a:p>
            <a:pPr marL="457200" indent="-457200">
              <a:buFont typeface="Wingdings" pitchFamily="2" charset="2"/>
              <a:buNone/>
            </a:pPr>
            <a:r>
              <a:rPr lang="en-US" altLang="zh-TW" sz="1800">
                <a:ea typeface="新細明體" pitchFamily="18" charset="-120"/>
              </a:rPr>
              <a:t>	</a:t>
            </a:r>
            <a:r>
              <a:rPr lang="en-US" altLang="zh-TW" sz="1800" b="1">
                <a:ea typeface="新細明體" pitchFamily="18" charset="-120"/>
              </a:rPr>
              <a:t>post:</a:t>
            </a:r>
            <a:r>
              <a:rPr lang="en-US" altLang="zh-TW" sz="1800">
                <a:ea typeface="新細明體" pitchFamily="18" charset="-120"/>
              </a:rPr>
              <a:t> age = age@pre + 1</a:t>
            </a:r>
          </a:p>
          <a:p>
            <a:pPr marL="457200" indent="-457200">
              <a:buClr>
                <a:schemeClr val="tx1"/>
              </a:buClr>
              <a:buSzPct val="70000"/>
              <a:buFont typeface="Wingdings" pitchFamily="2" charset="2"/>
              <a:buChar char="Ø"/>
            </a:pPr>
            <a:r>
              <a:rPr lang="en-US" altLang="zh-TW" sz="1800" b="1">
                <a:ea typeface="新細明體" pitchFamily="18" charset="-120"/>
              </a:rPr>
              <a:t>contex</a:t>
            </a:r>
            <a:r>
              <a:rPr lang="en-US" altLang="zh-TW" sz="1800">
                <a:ea typeface="新細明體" pitchFamily="18" charset="-120"/>
              </a:rPr>
              <a:t>t CRMProgram::enroll(c:Customer)	</a:t>
            </a:r>
            <a:r>
              <a:rPr lang="en-US" altLang="zh-TW" sz="1800">
                <a:solidFill>
                  <a:srgbClr val="256169"/>
                </a:solidFill>
                <a:ea typeface="新細明體" pitchFamily="18" charset="-120"/>
              </a:rPr>
              <a:t>--OCL augments a UML model</a:t>
            </a:r>
          </a:p>
          <a:p>
            <a:pPr marL="457200" indent="-457200">
              <a:buFont typeface="Wingdings" pitchFamily="2" charset="2"/>
              <a:buNone/>
            </a:pPr>
            <a:r>
              <a:rPr lang="en-US" altLang="zh-TW" sz="1800">
                <a:ea typeface="新細明體" pitchFamily="18" charset="-120"/>
              </a:rPr>
              <a:t>	</a:t>
            </a:r>
            <a:r>
              <a:rPr lang="en-US" altLang="zh-TW" sz="1800" b="1">
                <a:ea typeface="新細明體" pitchFamily="18" charset="-120"/>
              </a:rPr>
              <a:t>pre:</a:t>
            </a:r>
            <a:r>
              <a:rPr lang="en-US" altLang="zh-TW" sz="1800">
                <a:ea typeface="新細明體" pitchFamily="18" charset="-120"/>
              </a:rPr>
              <a:t> c.name &lt;&gt; ‘ ‘</a:t>
            </a:r>
          </a:p>
          <a:p>
            <a:pPr marL="457200" indent="-457200">
              <a:buFont typeface="Wingdings" pitchFamily="2" charset="2"/>
              <a:buNone/>
            </a:pPr>
            <a:r>
              <a:rPr lang="en-US" altLang="zh-TW" sz="1800">
                <a:ea typeface="新細明體" pitchFamily="18" charset="-120"/>
              </a:rPr>
              <a:t>	</a:t>
            </a:r>
            <a:r>
              <a:rPr lang="en-US" altLang="zh-TW" sz="1800" b="1">
                <a:ea typeface="新細明體" pitchFamily="18" charset="-120"/>
              </a:rPr>
              <a:t>post:</a:t>
            </a:r>
            <a:r>
              <a:rPr lang="en-US" altLang="zh-TW" sz="1800">
                <a:ea typeface="新細明體" pitchFamily="18" charset="-120"/>
              </a:rPr>
              <a:t> customers = coustomers@pre </a:t>
            </a:r>
            <a:r>
              <a:rPr lang="zh-TW" altLang="zh-TW" sz="1800">
                <a:ea typeface="新細明體" pitchFamily="18" charset="-120"/>
              </a:rPr>
              <a:t>－</a:t>
            </a:r>
            <a:r>
              <a:rPr lang="zh-TW" altLang="en-US" sz="1800">
                <a:ea typeface="新細明體" pitchFamily="18" charset="-120"/>
              </a:rPr>
              <a:t>＞</a:t>
            </a:r>
            <a:r>
              <a:rPr lang="en-US" altLang="zh-TW" sz="1800">
                <a:ea typeface="新細明體" pitchFamily="18" charset="-120"/>
              </a:rPr>
              <a:t> include (c)</a:t>
            </a:r>
          </a:p>
          <a:p>
            <a:pPr marL="457200" indent="-457200">
              <a:buFont typeface="Wingdings" pitchFamily="2" charset="2"/>
              <a:buNone/>
            </a:pPr>
            <a:r>
              <a:rPr lang="en-US" altLang="zh-TW">
                <a:ea typeface="新細明體" pitchFamily="18" charset="-120"/>
              </a:rPr>
              <a:t>	</a:t>
            </a:r>
          </a:p>
          <a:p>
            <a:pPr marL="457200" indent="-457200">
              <a:buFont typeface="Wingdings" pitchFamily="2" charset="2"/>
              <a:buNone/>
            </a:pPr>
            <a:r>
              <a:rPr lang="en-US" altLang="zh-TW">
                <a:ea typeface="新細明體" pitchFamily="18" charset="-120"/>
              </a:rPr>
              <a:t>	</a:t>
            </a:r>
            <a:r>
              <a:rPr lang="en-US" altLang="zh-TW" sz="1600">
                <a:ea typeface="新細明體" pitchFamily="18" charset="-120"/>
              </a:rPr>
              <a:t>Note: The OCL expressions mentioned above are only some examples. As an exercise, readers may define more OCL expressions themselves, in order to understand that a UML model can be augmented by OCL expressions. Readers may refer to the “</a:t>
            </a:r>
            <a:r>
              <a:rPr lang="en-US" altLang="zh-TW" sz="1600" i="1">
                <a:ea typeface="新細明體" pitchFamily="18" charset="-120"/>
              </a:rPr>
              <a:t>Object Constraint Language</a:t>
            </a:r>
            <a:r>
              <a:rPr lang="en-US" altLang="zh-TW" sz="1600">
                <a:ea typeface="新細明體" pitchFamily="18" charset="-120"/>
              </a:rPr>
              <a:t> </a:t>
            </a:r>
            <a:r>
              <a:rPr lang="en-US" altLang="zh-TW" sz="1600" i="1">
                <a:ea typeface="新細明體" pitchFamily="18" charset="-120"/>
              </a:rPr>
              <a:t>Specification</a:t>
            </a:r>
            <a:r>
              <a:rPr lang="en-US" altLang="zh-TW" sz="1600">
                <a:ea typeface="新細明體" pitchFamily="18" charset="-120"/>
              </a:rPr>
              <a:t>” by OMG (http://www.omg.org).</a:t>
            </a:r>
          </a:p>
        </p:txBody>
      </p:sp>
    </p:spTree>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6978" name="Rectangle 2"/>
          <p:cNvSpPr>
            <a:spLocks noGrp="1" noChangeArrowheads="1"/>
          </p:cNvSpPr>
          <p:nvPr>
            <p:ph type="title"/>
          </p:nvPr>
        </p:nvSpPr>
        <p:spPr/>
        <p:txBody>
          <a:bodyPr/>
          <a:lstStyle/>
          <a:p>
            <a:r>
              <a:rPr lang="en-US" altLang="zh-TW">
                <a:ea typeface="新細明體" pitchFamily="18" charset="-120"/>
              </a:rPr>
              <a:t>Exercises</a:t>
            </a:r>
          </a:p>
        </p:txBody>
      </p:sp>
      <p:sp>
        <p:nvSpPr>
          <p:cNvPr id="766979" name="Rectangle 3"/>
          <p:cNvSpPr>
            <a:spLocks noGrp="1" noChangeArrowheads="1"/>
          </p:cNvSpPr>
          <p:nvPr>
            <p:ph type="body" idx="1"/>
          </p:nvPr>
        </p:nvSpPr>
        <p:spPr>
          <a:xfrm>
            <a:off x="585788" y="1962150"/>
            <a:ext cx="8101012" cy="1738313"/>
          </a:xfrm>
        </p:spPr>
        <p:txBody>
          <a:bodyPr/>
          <a:lstStyle/>
          <a:p>
            <a:pPr marL="457200" indent="-457200">
              <a:buClr>
                <a:schemeClr val="tx1"/>
              </a:buClr>
              <a:buSzPct val="90000"/>
              <a:buFont typeface="Monotype Sorts" pitchFamily="2" charset="2"/>
              <a:buAutoNum type="arabicPeriod"/>
            </a:pPr>
            <a:r>
              <a:rPr lang="en-US" altLang="zh-TW" sz="2000">
                <a:ea typeface="新細明體" pitchFamily="18" charset="-120"/>
              </a:rPr>
              <a:t>Why actors cannot directly interact with each other?</a:t>
            </a:r>
          </a:p>
          <a:p>
            <a:pPr marL="457200" indent="-457200">
              <a:buClr>
                <a:schemeClr val="tx1"/>
              </a:buClr>
              <a:buSzPct val="90000"/>
              <a:buFont typeface="Monotype Sorts" pitchFamily="2" charset="2"/>
              <a:buAutoNum type="arabicPeriod"/>
            </a:pPr>
            <a:r>
              <a:rPr lang="en-US" altLang="zh-TW" sz="2000">
                <a:ea typeface="新細明體" pitchFamily="18" charset="-120"/>
              </a:rPr>
              <a:t>Connection between use cases is mistake. Why?</a:t>
            </a:r>
          </a:p>
          <a:p>
            <a:pPr marL="457200" indent="-457200">
              <a:buClr>
                <a:schemeClr val="tx1"/>
              </a:buClr>
              <a:buSzPct val="90000"/>
              <a:buFont typeface="Monotype Sorts" pitchFamily="2" charset="2"/>
              <a:buAutoNum type="arabicPeriod"/>
            </a:pPr>
            <a:r>
              <a:rPr lang="en-US" altLang="zh-TW" sz="2000">
                <a:ea typeface="新細明體" pitchFamily="18" charset="-120"/>
              </a:rPr>
              <a:t>Actors in a small public library are: Borrower, Checkout Clerk, Librarian, and Accounting System. Draw an use case diagram for the library system.</a:t>
            </a:r>
          </a:p>
        </p:txBody>
      </p:sp>
    </p:spTree>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52418" name="Rectangle 2"/>
          <p:cNvSpPr>
            <a:spLocks noGrp="1" noChangeArrowheads="1"/>
          </p:cNvSpPr>
          <p:nvPr>
            <p:ph type="title"/>
          </p:nvPr>
        </p:nvSpPr>
        <p:spPr/>
        <p:txBody>
          <a:bodyPr/>
          <a:lstStyle/>
          <a:p>
            <a:r>
              <a:rPr lang="en-US" altLang="zh-TW">
                <a:ea typeface="新細明體" pitchFamily="18" charset="-120"/>
              </a:rPr>
              <a:t>Exercises (cont’d)</a:t>
            </a:r>
            <a:endParaRPr lang="zh-TW" altLang="en-US">
              <a:ea typeface="新細明體" pitchFamily="18" charset="-120"/>
            </a:endParaRPr>
          </a:p>
        </p:txBody>
      </p:sp>
      <p:sp>
        <p:nvSpPr>
          <p:cNvPr id="1852419" name="Rectangle 3"/>
          <p:cNvSpPr>
            <a:spLocks noGrp="1" noChangeArrowheads="1"/>
          </p:cNvSpPr>
          <p:nvPr>
            <p:ph type="body" idx="1"/>
          </p:nvPr>
        </p:nvSpPr>
        <p:spPr>
          <a:xfrm>
            <a:off x="585788" y="1962150"/>
            <a:ext cx="8101012" cy="4070350"/>
          </a:xfrm>
        </p:spPr>
        <p:txBody>
          <a:bodyPr/>
          <a:lstStyle/>
          <a:p>
            <a:pPr marL="457200" indent="-457200">
              <a:buClr>
                <a:schemeClr val="tx1"/>
              </a:buClr>
              <a:buSzPct val="90000"/>
              <a:buFont typeface="Monotype Sorts" pitchFamily="2" charset="2"/>
              <a:buAutoNum type="arabicPeriod" startAt="6"/>
            </a:pPr>
            <a:r>
              <a:rPr lang="en-US" altLang="zh-TW" sz="2000">
                <a:ea typeface="新細明體" pitchFamily="18" charset="-120"/>
              </a:rPr>
              <a:t>In exercise 5, checkout clerk performs the use case ‘Checkout a copy of book for a borrower’. Describe this use case in detail by a scenario.</a:t>
            </a:r>
          </a:p>
          <a:p>
            <a:pPr marL="457200" indent="-457200">
              <a:buClr>
                <a:schemeClr val="tx1"/>
              </a:buClr>
              <a:buSzPct val="95000"/>
              <a:buFont typeface="Monotype Sorts" pitchFamily="2" charset="2"/>
              <a:buAutoNum type="arabicPeriod" startAt="6"/>
            </a:pPr>
            <a:r>
              <a:rPr lang="en-US" altLang="zh-TW" sz="2000">
                <a:ea typeface="新細明體" pitchFamily="18" charset="-120"/>
              </a:rPr>
              <a:t>What are the reasons to build use cases?</a:t>
            </a:r>
          </a:p>
          <a:p>
            <a:pPr marL="457200" indent="-457200">
              <a:buClr>
                <a:schemeClr val="tx1"/>
              </a:buClr>
              <a:buSzPct val="95000"/>
              <a:buFont typeface="Monotype Sorts" pitchFamily="2" charset="2"/>
              <a:buAutoNum type="arabicPeriod" startAt="6"/>
            </a:pPr>
            <a:r>
              <a:rPr lang="en-US" altLang="zh-TW" sz="2000">
                <a:ea typeface="新細明體" pitchFamily="18" charset="-120"/>
              </a:rPr>
              <a:t>Can a use case be used to comprehend executable systems through reverse engineering?</a:t>
            </a:r>
          </a:p>
          <a:p>
            <a:pPr marL="457200" indent="-457200">
              <a:buClr>
                <a:schemeClr val="tx1"/>
              </a:buClr>
              <a:buSzPct val="95000"/>
              <a:buFont typeface="Monotype Sorts" pitchFamily="2" charset="2"/>
              <a:buAutoNum type="arabicPeriod" startAt="6"/>
            </a:pPr>
            <a:r>
              <a:rPr lang="en-US" altLang="zh-TW" sz="2000">
                <a:ea typeface="新細明體" pitchFamily="18" charset="-120"/>
              </a:rPr>
              <a:t>Does the UML allow a tight or loose coupling to a variety of program languages such as Java?</a:t>
            </a:r>
          </a:p>
          <a:p>
            <a:pPr marL="457200" indent="-457200">
              <a:buClr>
                <a:schemeClr val="tx1"/>
              </a:buClr>
              <a:buSzPct val="95000"/>
              <a:buFont typeface="Monotype Sorts" pitchFamily="2" charset="2"/>
              <a:buAutoNum type="arabicPeriod" startAt="6"/>
            </a:pPr>
            <a:r>
              <a:rPr lang="en-US" altLang="zh-TW" sz="2000">
                <a:ea typeface="新細明體" pitchFamily="18" charset="-120"/>
              </a:rPr>
              <a:t>What kind of view of the system being build a class diagram addresses?</a:t>
            </a:r>
          </a:p>
          <a:p>
            <a:pPr marL="457200" indent="-457200">
              <a:buClr>
                <a:schemeClr val="tx1"/>
              </a:buClr>
              <a:buSzPct val="95000"/>
              <a:buFont typeface="Monotype Sorts" pitchFamily="2" charset="2"/>
              <a:buAutoNum type="arabicPeriod" startAt="6"/>
            </a:pPr>
            <a:r>
              <a:rPr lang="en-US" altLang="zh-TW" sz="2000">
                <a:ea typeface="新細明體" pitchFamily="18" charset="-120"/>
              </a:rPr>
              <a:t> A student may play an attendance role as a full time or part time student. In the other hand, a student may also play a level role as a graduate or under graduate student. Draw a class diagram in the UML to show these statements (adapted from [Lethbridge et al. 2001]).</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7602" name="Rectangle 2"/>
          <p:cNvSpPr>
            <a:spLocks noGrp="1" noChangeArrowheads="1"/>
          </p:cNvSpPr>
          <p:nvPr>
            <p:ph type="title"/>
          </p:nvPr>
        </p:nvSpPr>
        <p:spPr>
          <a:xfrm>
            <a:off x="668338" y="569913"/>
            <a:ext cx="8066087" cy="482600"/>
          </a:xfrm>
        </p:spPr>
        <p:txBody>
          <a:bodyPr/>
          <a:lstStyle/>
          <a:p>
            <a:r>
              <a:rPr lang="en-US" altLang="zh-TW">
                <a:ea typeface="新細明體" pitchFamily="18" charset="-120"/>
              </a:rPr>
              <a:t>Sequence Diagram</a:t>
            </a:r>
            <a:endParaRPr lang="zh-TW" altLang="en-US">
              <a:ea typeface="新細明體" pitchFamily="18" charset="-120"/>
            </a:endParaRPr>
          </a:p>
        </p:txBody>
      </p:sp>
      <p:sp>
        <p:nvSpPr>
          <p:cNvPr id="537603" name="Rectangle 3"/>
          <p:cNvSpPr>
            <a:spLocks noGrp="1" noChangeArrowheads="1"/>
          </p:cNvSpPr>
          <p:nvPr>
            <p:ph type="body" idx="1"/>
          </p:nvPr>
        </p:nvSpPr>
        <p:spPr>
          <a:xfrm>
            <a:off x="577850" y="1395413"/>
            <a:ext cx="8101013" cy="914400"/>
          </a:xfrm>
        </p:spPr>
        <p:txBody>
          <a:bodyPr/>
          <a:lstStyle/>
          <a:p>
            <a:r>
              <a:rPr lang="en-US" altLang="zh-TW">
                <a:ea typeface="新細明體" pitchFamily="18" charset="-120"/>
              </a:rPr>
              <a:t>Example: a sequence of processing an order</a:t>
            </a:r>
          </a:p>
          <a:p>
            <a:endParaRPr lang="zh-TW" altLang="en-US">
              <a:ea typeface="新細明體" pitchFamily="18" charset="-120"/>
            </a:endParaRPr>
          </a:p>
        </p:txBody>
      </p:sp>
      <p:pic>
        <p:nvPicPr>
          <p:cNvPr id="537607" name="Picture 7"/>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63713" y="1995488"/>
            <a:ext cx="6178550" cy="4203700"/>
          </a:xfrm>
          <a:prstGeom prst="rect">
            <a:avLst/>
          </a:prstGeom>
          <a:noFill/>
          <a:ln>
            <a:noFill/>
          </a:ln>
          <a:effectLst/>
          <a:extLst>
            <a:ext uri="{909E8E84-426E-40DD-AFC4-6F175D3DCCD1}">
              <a14:hiddenFill xmlns:a14="http://schemas.microsoft.com/office/drawing/2010/main">
                <a:gradFill rotWithShape="0">
                  <a:gsLst>
                    <a:gs pos="0">
                      <a:schemeClr val="hlink">
                        <a:gamma/>
                        <a:shade val="46275"/>
                        <a:invGamma/>
                      </a:schemeClr>
                    </a:gs>
                    <a:gs pos="100000">
                      <a:schemeClr val="hlink"/>
                    </a:gs>
                  </a:gsLst>
                  <a:lin ang="18900000" scaled="1"/>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3714" name="Rectangle 2"/>
          <p:cNvSpPr>
            <a:spLocks noGrp="1" noChangeArrowheads="1"/>
          </p:cNvSpPr>
          <p:nvPr>
            <p:ph type="title"/>
          </p:nvPr>
        </p:nvSpPr>
        <p:spPr/>
        <p:txBody>
          <a:bodyPr/>
          <a:lstStyle/>
          <a:p>
            <a:r>
              <a:rPr lang="en-US" altLang="zh-TW">
                <a:ea typeface="新細明體" pitchFamily="18" charset="-120"/>
              </a:rPr>
              <a:t>Exercises (cont’d)</a:t>
            </a:r>
          </a:p>
        </p:txBody>
      </p:sp>
      <p:sp>
        <p:nvSpPr>
          <p:cNvPr id="883715" name="Rectangle 3"/>
          <p:cNvSpPr>
            <a:spLocks noGrp="1" noChangeArrowheads="1"/>
          </p:cNvSpPr>
          <p:nvPr>
            <p:ph type="body" idx="1"/>
          </p:nvPr>
        </p:nvSpPr>
        <p:spPr>
          <a:xfrm>
            <a:off x="585788" y="1962150"/>
            <a:ext cx="8101012" cy="4068763"/>
          </a:xfrm>
        </p:spPr>
        <p:txBody>
          <a:bodyPr/>
          <a:lstStyle/>
          <a:p>
            <a:pPr marL="457200" indent="-457200">
              <a:buClr>
                <a:schemeClr val="tx1"/>
              </a:buClr>
              <a:buSzPct val="95000"/>
              <a:buFont typeface="Monotype Sorts" pitchFamily="2" charset="2"/>
              <a:buAutoNum type="arabicPeriod" startAt="12"/>
            </a:pPr>
            <a:r>
              <a:rPr lang="en-US" altLang="zh-TW" sz="2000">
                <a:ea typeface="新細明體" pitchFamily="18" charset="-120"/>
              </a:rPr>
              <a:t>What is the purpose of a Sequence Diagram?</a:t>
            </a:r>
          </a:p>
          <a:p>
            <a:pPr marL="457200" indent="-457200">
              <a:buClr>
                <a:schemeClr val="tx1"/>
              </a:buClr>
              <a:buSzTx/>
              <a:buFont typeface="Monotype Sorts" pitchFamily="2" charset="2"/>
              <a:buAutoNum type="arabicPeriod" startAt="13"/>
            </a:pPr>
            <a:r>
              <a:rPr lang="en-US" altLang="zh-TW" sz="2000">
                <a:ea typeface="新細明體" pitchFamily="18" charset="-120"/>
              </a:rPr>
              <a:t>What are the different characteristics of superclasses (abstract classes) and subclasses (concrete classes) in the generalization mechanism?</a:t>
            </a:r>
          </a:p>
          <a:p>
            <a:pPr marL="457200" indent="-457200">
              <a:buClr>
                <a:schemeClr val="tx1"/>
              </a:buClr>
              <a:buSzTx/>
              <a:buFont typeface="Monotype Sorts" pitchFamily="2" charset="2"/>
              <a:buAutoNum type="arabicPeriod" startAt="13"/>
            </a:pPr>
            <a:r>
              <a:rPr lang="en-US" altLang="zh-TW" sz="2000">
                <a:ea typeface="新細明體" pitchFamily="18" charset="-120"/>
              </a:rPr>
              <a:t>Why you need the extensibility mechanism stereotype?</a:t>
            </a:r>
          </a:p>
          <a:p>
            <a:pPr marL="457200" indent="-457200">
              <a:buClr>
                <a:schemeClr val="tx1"/>
              </a:buClr>
              <a:buSzTx/>
              <a:buFont typeface="Monotype Sorts" pitchFamily="2" charset="2"/>
              <a:buAutoNum type="arabicPeriod" startAt="13"/>
            </a:pPr>
            <a:r>
              <a:rPr lang="en-US" altLang="zh-TW" sz="2000">
                <a:ea typeface="新細明體" pitchFamily="18" charset="-120"/>
              </a:rPr>
              <a:t>Is it desirable to have packages that are loosely coupled and tightly cohesive, just like a good set of classes? Why?</a:t>
            </a:r>
          </a:p>
          <a:p>
            <a:pPr marL="457200" indent="-457200">
              <a:buClr>
                <a:schemeClr val="tx1"/>
              </a:buClr>
              <a:buSzTx/>
              <a:buFont typeface="Monotype Sorts" pitchFamily="2" charset="2"/>
              <a:buAutoNum type="arabicPeriod" startAt="13"/>
            </a:pPr>
            <a:r>
              <a:rPr lang="en-US" altLang="zh-TW" sz="2000">
                <a:ea typeface="新細明體" pitchFamily="18" charset="-120"/>
              </a:rPr>
              <a:t>What is an interface?</a:t>
            </a:r>
          </a:p>
          <a:p>
            <a:pPr marL="457200" indent="-457200">
              <a:buClr>
                <a:schemeClr val="tx1"/>
              </a:buClr>
              <a:buSzTx/>
              <a:buFont typeface="Monotype Sorts" pitchFamily="2" charset="2"/>
              <a:buAutoNum type="arabicPeriod" startAt="13"/>
            </a:pPr>
            <a:r>
              <a:rPr lang="en-US" altLang="zh-TW" sz="2000">
                <a:ea typeface="新細明體" pitchFamily="18" charset="-120"/>
              </a:rPr>
              <a:t>What is a state machine?</a:t>
            </a:r>
          </a:p>
          <a:p>
            <a:pPr marL="457200" indent="-457200">
              <a:buClr>
                <a:schemeClr val="tx1"/>
              </a:buClr>
              <a:buSzPct val="95000"/>
              <a:buFont typeface="Monotype Sorts" pitchFamily="2" charset="2"/>
              <a:buAutoNum type="arabicPeriod" startAt="13"/>
            </a:pPr>
            <a:r>
              <a:rPr lang="en-US" altLang="zh-TW" sz="2000">
                <a:ea typeface="新細明體" pitchFamily="18" charset="-120"/>
              </a:rPr>
              <a:t>What is the difference between an is-a relationship and has-a relationship?</a:t>
            </a:r>
          </a:p>
          <a:p>
            <a:pPr marL="457200" indent="-457200">
              <a:buClr>
                <a:schemeClr val="tx1"/>
              </a:buClr>
              <a:buSzTx/>
              <a:buFont typeface="Monotype Sorts" pitchFamily="2" charset="2"/>
              <a:buAutoNum type="arabicPeriod" startAt="13"/>
            </a:pPr>
            <a:endParaRPr lang="en-US" altLang="zh-TW" sz="2000">
              <a:ea typeface="新細明體" pitchFamily="18" charset="-120"/>
            </a:endParaRPr>
          </a:p>
        </p:txBody>
      </p:sp>
    </p:spTree>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83778" name="Rectangle 2"/>
          <p:cNvSpPr>
            <a:spLocks noGrp="1" noChangeArrowheads="1"/>
          </p:cNvSpPr>
          <p:nvPr>
            <p:ph type="title"/>
          </p:nvPr>
        </p:nvSpPr>
        <p:spPr/>
        <p:txBody>
          <a:bodyPr/>
          <a:lstStyle/>
          <a:p>
            <a:r>
              <a:rPr lang="en-US" altLang="zh-TW">
                <a:ea typeface="新細明體" pitchFamily="18" charset="-120"/>
              </a:rPr>
              <a:t>Exercises (cont’d)</a:t>
            </a:r>
            <a:endParaRPr lang="zh-TW" altLang="en-US">
              <a:ea typeface="新細明體" pitchFamily="18" charset="-120"/>
            </a:endParaRPr>
          </a:p>
        </p:txBody>
      </p:sp>
      <p:sp>
        <p:nvSpPr>
          <p:cNvPr id="1483779" name="Rectangle 3"/>
          <p:cNvSpPr>
            <a:spLocks noGrp="1" noChangeArrowheads="1"/>
          </p:cNvSpPr>
          <p:nvPr>
            <p:ph type="body" idx="1"/>
          </p:nvPr>
        </p:nvSpPr>
        <p:spPr>
          <a:xfrm>
            <a:off x="585788" y="1962150"/>
            <a:ext cx="8101012" cy="3933825"/>
          </a:xfrm>
        </p:spPr>
        <p:txBody>
          <a:bodyPr/>
          <a:lstStyle/>
          <a:p>
            <a:pPr marL="457200" indent="-457200">
              <a:buClr>
                <a:schemeClr val="tx1"/>
              </a:buClr>
              <a:buSzPct val="95000"/>
              <a:buFont typeface="Monotype Sorts" pitchFamily="2" charset="2"/>
              <a:buAutoNum type="arabicPeriod" startAt="19"/>
            </a:pPr>
            <a:r>
              <a:rPr lang="en-US" altLang="zh-TW" sz="2000">
                <a:ea typeface="新細明體" pitchFamily="18" charset="-120"/>
              </a:rPr>
              <a:t>What is the difference between a sequence diagram and a collaboration diagram?</a:t>
            </a:r>
          </a:p>
          <a:p>
            <a:pPr marL="457200" indent="-457200">
              <a:buClr>
                <a:schemeClr val="tx1"/>
              </a:buClr>
              <a:buSzPct val="95000"/>
              <a:buFont typeface="Monotype Sorts" pitchFamily="2" charset="2"/>
              <a:buAutoNum type="arabicPeriod" startAt="19"/>
            </a:pPr>
            <a:r>
              <a:rPr lang="en-US" altLang="zh-TW" sz="2000">
                <a:ea typeface="新細明體" pitchFamily="18" charset="-120"/>
              </a:rPr>
              <a:t>It is more appropriate to talk about “sending a message” than “invoking an operation” when objects communicate with each other. Why?</a:t>
            </a:r>
          </a:p>
          <a:p>
            <a:pPr marL="457200" indent="-457200">
              <a:buClr>
                <a:schemeClr val="tx1"/>
              </a:buClr>
              <a:buSzPct val="95000"/>
              <a:buFont typeface="Monotype Sorts" pitchFamily="2" charset="2"/>
              <a:buAutoNum type="arabicPeriod" startAt="19"/>
            </a:pPr>
            <a:r>
              <a:rPr lang="en-US" altLang="zh-TW" sz="2000">
                <a:ea typeface="新細明體" pitchFamily="18" charset="-120"/>
              </a:rPr>
              <a:t>Discuss the advantages of using UML to “write” a model.</a:t>
            </a:r>
          </a:p>
          <a:p>
            <a:pPr marL="457200" indent="-457200">
              <a:buClr>
                <a:schemeClr val="tx1"/>
              </a:buClr>
              <a:buSzPct val="95000"/>
              <a:buFont typeface="Monotype Sorts" pitchFamily="2" charset="2"/>
              <a:buAutoNum type="arabicPeriod" startAt="19"/>
            </a:pPr>
            <a:r>
              <a:rPr lang="en-US" altLang="zh-TW" sz="2000">
                <a:ea typeface="新細明體" pitchFamily="18" charset="-120"/>
              </a:rPr>
              <a:t>Why do you need OCL? Give an example.</a:t>
            </a:r>
          </a:p>
          <a:p>
            <a:pPr marL="457200" indent="-457200">
              <a:buClr>
                <a:schemeClr val="tx1"/>
              </a:buClr>
              <a:buSzPct val="95000"/>
              <a:buFont typeface="Monotype Sorts" pitchFamily="2" charset="2"/>
              <a:buAutoNum type="arabicPeriod" startAt="19"/>
            </a:pPr>
            <a:r>
              <a:rPr lang="en-US" altLang="zh-TW" sz="2000">
                <a:ea typeface="新細明體" pitchFamily="18" charset="-120"/>
              </a:rPr>
              <a:t>A model is a simplification of reality. Unfortunately, there are many flaws in the model because of the limitations of the diagram being used. The specification cannot thoroughly be expressed by a diagram. The following class diagram shows the course of Object-Oriented Software Engineering (OOSE) offered by the Department of Information Engineering at a university.</a:t>
            </a:r>
            <a:endParaRPr lang="zh-TW" altLang="en-US" sz="2000">
              <a:ea typeface="新細明體" pitchFamily="18" charset="-120"/>
            </a:endParaRPr>
          </a:p>
        </p:txBody>
      </p:sp>
    </p:spTree>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60610" name="Rectangle 2"/>
          <p:cNvSpPr>
            <a:spLocks noGrp="1" noChangeArrowheads="1"/>
          </p:cNvSpPr>
          <p:nvPr>
            <p:ph type="title"/>
          </p:nvPr>
        </p:nvSpPr>
        <p:spPr>
          <a:xfrm>
            <a:off x="620713" y="771525"/>
            <a:ext cx="8066087" cy="482600"/>
          </a:xfrm>
        </p:spPr>
        <p:txBody>
          <a:bodyPr/>
          <a:lstStyle/>
          <a:p>
            <a:r>
              <a:rPr lang="en-US" altLang="zh-TW">
                <a:ea typeface="新細明體" pitchFamily="18" charset="-120"/>
              </a:rPr>
              <a:t>Exercises (cont’d)</a:t>
            </a:r>
          </a:p>
        </p:txBody>
      </p:sp>
      <p:sp>
        <p:nvSpPr>
          <p:cNvPr id="1860611" name="Rectangle 3"/>
          <p:cNvSpPr>
            <a:spLocks noGrp="1" noChangeArrowheads="1"/>
          </p:cNvSpPr>
          <p:nvPr>
            <p:ph type="body" idx="1"/>
          </p:nvPr>
        </p:nvSpPr>
        <p:spPr>
          <a:xfrm>
            <a:off x="585788" y="1593850"/>
            <a:ext cx="8101012" cy="4618038"/>
          </a:xfrm>
        </p:spPr>
        <p:txBody>
          <a:bodyPr/>
          <a:lstStyle/>
          <a:p>
            <a:pPr lvl="1">
              <a:buFontTx/>
              <a:buNone/>
            </a:pPr>
            <a:endParaRPr lang="zh-TW" altLang="en-US">
              <a:ea typeface="新細明體" pitchFamily="18" charset="-120"/>
            </a:endParaRPr>
          </a:p>
          <a:p>
            <a:pPr lvl="1">
              <a:buFontTx/>
              <a:buNone/>
            </a:pPr>
            <a:endParaRPr lang="zh-TW" altLang="en-US">
              <a:ea typeface="新細明體" pitchFamily="18" charset="-120"/>
            </a:endParaRPr>
          </a:p>
          <a:p>
            <a:pPr lvl="1">
              <a:buFontTx/>
              <a:buNone/>
            </a:pPr>
            <a:endParaRPr lang="zh-TW" altLang="en-US">
              <a:ea typeface="新細明體" pitchFamily="18" charset="-120"/>
            </a:endParaRPr>
          </a:p>
          <a:p>
            <a:pPr lvl="1">
              <a:buFontTx/>
              <a:buNone/>
            </a:pPr>
            <a:endParaRPr lang="zh-TW" altLang="en-US">
              <a:ea typeface="新細明體" pitchFamily="18" charset="-120"/>
            </a:endParaRPr>
          </a:p>
          <a:p>
            <a:pPr lvl="1">
              <a:buFontTx/>
              <a:buNone/>
            </a:pPr>
            <a:endParaRPr lang="zh-TW" altLang="en-US">
              <a:ea typeface="新細明體" pitchFamily="18" charset="-120"/>
            </a:endParaRPr>
          </a:p>
          <a:p>
            <a:pPr lvl="1">
              <a:buFontTx/>
              <a:buNone/>
            </a:pPr>
            <a:endParaRPr lang="zh-TW" altLang="en-US">
              <a:ea typeface="新細明體" pitchFamily="18" charset="-120"/>
            </a:endParaRPr>
          </a:p>
          <a:p>
            <a:pPr lvl="1">
              <a:buFontTx/>
              <a:buNone/>
            </a:pPr>
            <a:endParaRPr lang="zh-TW" altLang="en-US">
              <a:ea typeface="新細明體" pitchFamily="18" charset="-120"/>
            </a:endParaRPr>
          </a:p>
          <a:p>
            <a:pPr lvl="1">
              <a:buFontTx/>
              <a:buNone/>
            </a:pPr>
            <a:r>
              <a:rPr lang="en-US" altLang="zh-TW">
                <a:ea typeface="新細明體" pitchFamily="18" charset="-120"/>
              </a:rPr>
              <a:t>	Suppose the Department prescribes that the number of students who are registered to take the OOSE course should be limited in 75 students. In the UML model shown above, the multiplicity many (1..*) on the side Student class indicates the number student to be enrolled in the OOSE course is unlimited. This is not the requirement. How can you express the limitation in the OCL?</a:t>
            </a:r>
          </a:p>
        </p:txBody>
      </p:sp>
      <p:pic>
        <p:nvPicPr>
          <p:cNvPr id="1860612" name="Picture 4" descr="chap 3 exerciese"/>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52625" y="1563688"/>
            <a:ext cx="5238750" cy="2867025"/>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61634" name="Rectangle 2"/>
          <p:cNvSpPr>
            <a:spLocks noGrp="1" noChangeArrowheads="1"/>
          </p:cNvSpPr>
          <p:nvPr>
            <p:ph type="title"/>
          </p:nvPr>
        </p:nvSpPr>
        <p:spPr/>
        <p:txBody>
          <a:bodyPr/>
          <a:lstStyle/>
          <a:p>
            <a:r>
              <a:rPr lang="en-US" altLang="zh-TW">
                <a:ea typeface="新細明體" pitchFamily="18" charset="-120"/>
              </a:rPr>
              <a:t>Exercises (cont’d)</a:t>
            </a:r>
            <a:endParaRPr lang="zh-TW" altLang="en-US">
              <a:ea typeface="新細明體" pitchFamily="18" charset="-120"/>
            </a:endParaRPr>
          </a:p>
        </p:txBody>
      </p:sp>
      <p:sp>
        <p:nvSpPr>
          <p:cNvPr id="1861635" name="Rectangle 3"/>
          <p:cNvSpPr>
            <a:spLocks noGrp="1" noChangeArrowheads="1"/>
          </p:cNvSpPr>
          <p:nvPr>
            <p:ph type="body" idx="1"/>
          </p:nvPr>
        </p:nvSpPr>
        <p:spPr>
          <a:xfrm>
            <a:off x="585788" y="1962150"/>
            <a:ext cx="8278812" cy="3984625"/>
          </a:xfrm>
        </p:spPr>
        <p:txBody>
          <a:bodyPr/>
          <a:lstStyle/>
          <a:p>
            <a:pPr marL="457200" indent="-457200">
              <a:buClr>
                <a:schemeClr val="tx1"/>
              </a:buClr>
              <a:buSzPct val="95000"/>
              <a:buFont typeface="Monotype Sorts" pitchFamily="2" charset="2"/>
              <a:buAutoNum type="arabicPeriod" startAt="24"/>
            </a:pPr>
            <a:r>
              <a:rPr lang="en-US" altLang="zh-TW" sz="2000">
                <a:ea typeface="新細明體" pitchFamily="18" charset="-120"/>
              </a:rPr>
              <a:t>The following statements are the flow of events of the Order business process. Draw an activity diagram to show the scenario of the process.</a:t>
            </a:r>
          </a:p>
          <a:p>
            <a:pPr marL="781050" lvl="1" indent="-381000">
              <a:buFont typeface="Monotype Sorts" pitchFamily="2" charset="2"/>
              <a:buAutoNum type="arabicPeriod"/>
            </a:pPr>
            <a:r>
              <a:rPr lang="en-US" altLang="zh-TW" sz="1800">
                <a:ea typeface="新細明體" pitchFamily="18" charset="-120"/>
              </a:rPr>
              <a:t>The order process begins when the order initiator creates a new order.</a:t>
            </a:r>
          </a:p>
          <a:p>
            <a:pPr marL="781050" lvl="1" indent="-381000">
              <a:buFont typeface="Monotype Sorts" pitchFamily="2" charset="2"/>
              <a:buAutoNum type="arabicPeriod"/>
            </a:pPr>
            <a:r>
              <a:rPr lang="en-US" altLang="zh-TW" sz="1800">
                <a:ea typeface="新細明體" pitchFamily="18" charset="-120"/>
              </a:rPr>
              <a:t>The order is opened for processing when an open event is authorized.</a:t>
            </a:r>
          </a:p>
          <a:p>
            <a:pPr marL="781050" lvl="1" indent="-381000">
              <a:buFont typeface="Monotype Sorts" pitchFamily="2" charset="2"/>
              <a:buAutoNum type="arabicPeriod"/>
            </a:pPr>
            <a:r>
              <a:rPr lang="en-US" altLang="zh-TW" sz="1800">
                <a:ea typeface="新細明體" pitchFamily="18" charset="-120"/>
              </a:rPr>
              <a:t>The order is sent to the vendor.</a:t>
            </a:r>
          </a:p>
          <a:p>
            <a:pPr marL="781050" lvl="1" indent="-381000">
              <a:buFont typeface="Monotype Sorts" pitchFamily="2" charset="2"/>
              <a:buAutoNum type="arabicPeriod"/>
            </a:pPr>
            <a:r>
              <a:rPr lang="en-US" altLang="zh-TW" sz="1800">
                <a:ea typeface="新細明體" pitchFamily="18" charset="-120"/>
              </a:rPr>
              <a:t>If the vendor declines the order, then the order initiator must withdraw.</a:t>
            </a:r>
          </a:p>
          <a:p>
            <a:pPr marL="781050" lvl="1" indent="-381000">
              <a:buFont typeface="Monotype Sorts" pitchFamily="2" charset="2"/>
              <a:buAutoNum type="arabicPeriod"/>
            </a:pPr>
            <a:r>
              <a:rPr lang="en-US" altLang="zh-TW" sz="1800">
                <a:ea typeface="新細明體" pitchFamily="18" charset="-120"/>
              </a:rPr>
              <a:t>If the vendor proposes amendments, then the order initiator may agree amendment with vendor; otherwise process order continually.</a:t>
            </a:r>
          </a:p>
          <a:p>
            <a:pPr marL="781050" lvl="1" indent="-381000">
              <a:buFont typeface="Monotype Sorts" pitchFamily="2" charset="2"/>
              <a:buAutoNum type="arabicPeriod"/>
            </a:pPr>
            <a:r>
              <a:rPr lang="en-US" altLang="zh-TW" sz="1800">
                <a:ea typeface="新細明體" pitchFamily="18" charset="-120"/>
              </a:rPr>
              <a:t>If no agreement can be reached, then the order initiator will withdraw order; otherwise the order initiator will amend the order.</a:t>
            </a:r>
          </a:p>
          <a:p>
            <a:pPr marL="781050" lvl="1" indent="-381000">
              <a:buFont typeface="Monotype Sorts" pitchFamily="2" charset="2"/>
              <a:buAutoNum type="arabicPeriod"/>
            </a:pPr>
            <a:r>
              <a:rPr lang="en-US" altLang="zh-TW" sz="1800">
                <a:ea typeface="新細明體" pitchFamily="18" charset="-120"/>
              </a:rPr>
              <a:t>If the order initiator withdraws the order, he/she appends a cancel event to the order. The process terminates.</a:t>
            </a:r>
          </a:p>
        </p:txBody>
      </p:sp>
    </p:spTree>
  </p:cSld>
  <p:clrMapOvr>
    <a:masterClrMapping/>
  </p:clrMapOvr>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62658" name="Rectangle 2"/>
          <p:cNvSpPr>
            <a:spLocks noGrp="1" noChangeArrowheads="1"/>
          </p:cNvSpPr>
          <p:nvPr>
            <p:ph type="title"/>
          </p:nvPr>
        </p:nvSpPr>
        <p:spPr/>
        <p:txBody>
          <a:bodyPr/>
          <a:lstStyle/>
          <a:p>
            <a:r>
              <a:rPr lang="en-US" altLang="zh-TW">
                <a:ea typeface="新細明體" pitchFamily="18" charset="-120"/>
              </a:rPr>
              <a:t>Exercises (cont’d)</a:t>
            </a:r>
            <a:endParaRPr lang="zh-TW" altLang="en-US">
              <a:ea typeface="新細明體" pitchFamily="18" charset="-120"/>
            </a:endParaRPr>
          </a:p>
        </p:txBody>
      </p:sp>
      <p:sp>
        <p:nvSpPr>
          <p:cNvPr id="1862659" name="Rectangle 3"/>
          <p:cNvSpPr>
            <a:spLocks noGrp="1" noChangeArrowheads="1"/>
          </p:cNvSpPr>
          <p:nvPr>
            <p:ph type="body" idx="1"/>
          </p:nvPr>
        </p:nvSpPr>
        <p:spPr>
          <a:xfrm>
            <a:off x="585788" y="1962150"/>
            <a:ext cx="8101012" cy="4295775"/>
          </a:xfrm>
        </p:spPr>
        <p:txBody>
          <a:bodyPr/>
          <a:lstStyle/>
          <a:p>
            <a:pPr marL="781050" lvl="1" indent="-381000">
              <a:buFont typeface="Monotype Sorts" pitchFamily="2" charset="2"/>
              <a:buAutoNum type="arabicPeriod" startAt="8"/>
            </a:pPr>
            <a:r>
              <a:rPr lang="en-US" altLang="zh-TW" sz="1800">
                <a:ea typeface="新細明體" pitchFamily="18" charset="-120"/>
              </a:rPr>
              <a:t>During processing the order the order initiator may cancel the order,   the  process terminates.</a:t>
            </a:r>
          </a:p>
          <a:p>
            <a:pPr marL="781050" lvl="1" indent="-381000">
              <a:buFont typeface="Monotype Sorts" pitchFamily="2" charset="2"/>
              <a:buAutoNum type="arabicPeriod" startAt="8"/>
            </a:pPr>
            <a:r>
              <a:rPr lang="en-US" altLang="zh-TW" sz="1800">
                <a:ea typeface="新細明體" pitchFamily="18" charset="-120"/>
              </a:rPr>
              <a:t>If the order is not cancelled, then at some point the order initiator 	will close the order (e.g., it has been paid for and delivered) by 	performing the activity of closing order.</a:t>
            </a:r>
          </a:p>
          <a:p>
            <a:pPr marL="781050" lvl="1" indent="-381000">
              <a:buFont typeface="Monotype Sorts" pitchFamily="2" charset="2"/>
              <a:buAutoNum type="arabicPeriod" startAt="8"/>
            </a:pPr>
            <a:r>
              <a:rPr lang="en-US" altLang="zh-TW" sz="1800">
                <a:ea typeface="新細明體" pitchFamily="18" charset="-120"/>
              </a:rPr>
              <a:t>The order process terminates.</a:t>
            </a:r>
          </a:p>
          <a:p>
            <a:pPr marL="457200" indent="-457200">
              <a:buClr>
                <a:schemeClr val="tx1"/>
              </a:buClr>
              <a:buSzPct val="95000"/>
              <a:buFont typeface="Monotype Sorts" pitchFamily="2" charset="2"/>
              <a:buAutoNum type="arabicPeriod" startAt="25"/>
            </a:pPr>
            <a:r>
              <a:rPr lang="en-US" altLang="zh-TW" sz="2000">
                <a:ea typeface="新細明體" pitchFamily="18" charset="-120"/>
              </a:rPr>
              <a:t>Write a class model according to the following statement:</a:t>
            </a:r>
          </a:p>
          <a:p>
            <a:pPr marL="457200" indent="-457200">
              <a:buSzPct val="90000"/>
              <a:buFont typeface="Monotype Sorts" pitchFamily="2" charset="2"/>
              <a:buNone/>
            </a:pPr>
            <a:r>
              <a:rPr lang="en-US" altLang="zh-TW" sz="2000">
                <a:ea typeface="新細明體" pitchFamily="18" charset="-120"/>
              </a:rPr>
              <a:t>	“An university consists of many university members, offering many courses. Lecturer and student are university member (they inherit from university member as subclass). The Minister of Education regulates the university such that the ratio of lectures and students should make up no more than 20:1. which is stated in a constraint at the top of the class diagram. A course contains many students, and each student is constrained to take from one to four courses.”</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5554" name="Rectangle 2"/>
          <p:cNvSpPr>
            <a:spLocks noGrp="1" noChangeArrowheads="1"/>
          </p:cNvSpPr>
          <p:nvPr>
            <p:ph type="title"/>
          </p:nvPr>
        </p:nvSpPr>
        <p:spPr>
          <a:xfrm>
            <a:off x="620713" y="784225"/>
            <a:ext cx="8066087" cy="482600"/>
          </a:xfrm>
        </p:spPr>
        <p:txBody>
          <a:bodyPr/>
          <a:lstStyle/>
          <a:p>
            <a:r>
              <a:rPr lang="en-US" altLang="zh-TW">
                <a:ea typeface="新細明體" pitchFamily="18" charset="-120"/>
              </a:rPr>
              <a:t>Collaboration Diagram</a:t>
            </a:r>
            <a:endParaRPr lang="zh-TW" altLang="en-US">
              <a:ea typeface="新細明體" pitchFamily="18" charset="-120"/>
            </a:endParaRPr>
          </a:p>
        </p:txBody>
      </p:sp>
      <p:sp>
        <p:nvSpPr>
          <p:cNvPr id="535555" name="Rectangle 3"/>
          <p:cNvSpPr>
            <a:spLocks noGrp="1" noChangeArrowheads="1"/>
          </p:cNvSpPr>
          <p:nvPr>
            <p:ph type="body" idx="4294967295"/>
          </p:nvPr>
        </p:nvSpPr>
        <p:spPr>
          <a:xfrm>
            <a:off x="674688" y="1395413"/>
            <a:ext cx="8101012" cy="420687"/>
          </a:xfrm>
        </p:spPr>
        <p:txBody>
          <a:bodyPr/>
          <a:lstStyle/>
          <a:p>
            <a:r>
              <a:rPr lang="en-US" altLang="zh-TW">
                <a:ea typeface="新細明體" pitchFamily="18" charset="-120"/>
              </a:rPr>
              <a:t>Example: Customer Bill making orders</a:t>
            </a:r>
            <a:endParaRPr lang="zh-TW" altLang="en-US">
              <a:ea typeface="新細明體" pitchFamily="18" charset="-120"/>
            </a:endParaRPr>
          </a:p>
        </p:txBody>
      </p:sp>
      <p:pic>
        <p:nvPicPr>
          <p:cNvPr id="535576" name="Picture 24" descr="fig18-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358900" y="1855788"/>
            <a:ext cx="6013450" cy="46243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5954" name="Rectangle 2"/>
          <p:cNvSpPr>
            <a:spLocks noGrp="1" noChangeArrowheads="1"/>
          </p:cNvSpPr>
          <p:nvPr>
            <p:ph type="title"/>
          </p:nvPr>
        </p:nvSpPr>
        <p:spPr/>
        <p:txBody>
          <a:bodyPr/>
          <a:lstStyle/>
          <a:p>
            <a:pPr>
              <a:buSzPct val="60000"/>
              <a:buFont typeface="Wingdings" pitchFamily="2" charset="2"/>
              <a:buChar char="l"/>
            </a:pPr>
            <a:r>
              <a:rPr lang="en-US" altLang="zh-TW">
                <a:ea typeface="新細明體" pitchFamily="18" charset="-120"/>
              </a:rPr>
              <a:t> Basic UML Notation of Classes</a:t>
            </a:r>
            <a:endParaRPr lang="zh-TW" altLang="en-US">
              <a:ea typeface="新細明體" pitchFamily="18" charset="-120"/>
            </a:endParaRPr>
          </a:p>
        </p:txBody>
      </p:sp>
      <p:sp>
        <p:nvSpPr>
          <p:cNvPr id="2045955" name="Rectangle 3"/>
          <p:cNvSpPr>
            <a:spLocks noGrp="1" noChangeArrowheads="1"/>
          </p:cNvSpPr>
          <p:nvPr>
            <p:ph type="body" idx="1"/>
          </p:nvPr>
        </p:nvSpPr>
        <p:spPr>
          <a:xfrm>
            <a:off x="585788" y="1962150"/>
            <a:ext cx="8101012" cy="1077913"/>
          </a:xfrm>
        </p:spPr>
        <p:txBody>
          <a:bodyPr/>
          <a:lstStyle/>
          <a:p>
            <a:r>
              <a:rPr lang="en-US" altLang="zh-TW">
                <a:ea typeface="新細明體" pitchFamily="18" charset="-120"/>
              </a:rPr>
              <a:t>The following shows the basic UML notation of a class in which class-scope attribute and operation, which are shared between all objects of the same class, should be underlined.</a:t>
            </a:r>
            <a:endParaRPr lang="zh-TW" altLang="en-US">
              <a:ea typeface="新細明體" pitchFamily="18" charset="-120"/>
            </a:endParaRPr>
          </a:p>
        </p:txBody>
      </p:sp>
      <p:pic>
        <p:nvPicPr>
          <p:cNvPr id="2045956" name="Picture 4" descr="notation of clas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74763" y="3074988"/>
            <a:ext cx="6846887" cy="2727325"/>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2962" name="Rectangle 2"/>
          <p:cNvSpPr>
            <a:spLocks noGrp="1" noChangeArrowheads="1"/>
          </p:cNvSpPr>
          <p:nvPr>
            <p:ph type="title"/>
          </p:nvPr>
        </p:nvSpPr>
        <p:spPr>
          <a:xfrm>
            <a:off x="544513" y="733425"/>
            <a:ext cx="8066087" cy="482600"/>
          </a:xfrm>
        </p:spPr>
        <p:txBody>
          <a:bodyPr/>
          <a:lstStyle/>
          <a:p>
            <a:r>
              <a:rPr lang="en-US" altLang="zh-TW">
                <a:ea typeface="新細明體" pitchFamily="18" charset="-120"/>
              </a:rPr>
              <a:t>Packages (cont’d)</a:t>
            </a:r>
            <a:endParaRPr lang="zh-TW" altLang="en-US">
              <a:ea typeface="新細明體" pitchFamily="18" charset="-120"/>
            </a:endParaRPr>
          </a:p>
        </p:txBody>
      </p:sp>
      <p:sp>
        <p:nvSpPr>
          <p:cNvPr id="1192963" name="Rectangle 3"/>
          <p:cNvSpPr>
            <a:spLocks noGrp="1" noChangeArrowheads="1"/>
          </p:cNvSpPr>
          <p:nvPr>
            <p:ph type="body" idx="1"/>
          </p:nvPr>
        </p:nvSpPr>
        <p:spPr>
          <a:xfrm>
            <a:off x="496888" y="1352550"/>
            <a:ext cx="8101012" cy="366713"/>
          </a:xfrm>
        </p:spPr>
        <p:txBody>
          <a:bodyPr/>
          <a:lstStyle/>
          <a:p>
            <a:r>
              <a:rPr lang="en-US" altLang="zh-TW" sz="2000">
                <a:ea typeface="新細明體" pitchFamily="18" charset="-120"/>
              </a:rPr>
              <a:t>Example: A domain chart of the Order Processing System.</a:t>
            </a:r>
            <a:endParaRPr lang="zh-TW" altLang="en-US" sz="2000">
              <a:ea typeface="新細明體" pitchFamily="18" charset="-120"/>
            </a:endParaRPr>
          </a:p>
        </p:txBody>
      </p:sp>
      <p:pic>
        <p:nvPicPr>
          <p:cNvPr id="1192964" name="Picture 4" descr="domain chart"/>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033588" y="1838325"/>
            <a:ext cx="5940425" cy="4524375"/>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Default Design">
  <a:themeElements>
    <a:clrScheme name="Default Design 8">
      <a:dk1>
        <a:srgbClr val="000000"/>
      </a:dk1>
      <a:lt1>
        <a:srgbClr val="FFFFFF"/>
      </a:lt1>
      <a:dk2>
        <a:srgbClr val="FFFFFF"/>
      </a:dk2>
      <a:lt2>
        <a:srgbClr val="000000"/>
      </a:lt2>
      <a:accent1>
        <a:srgbClr val="2268BE"/>
      </a:accent1>
      <a:accent2>
        <a:srgbClr val="B2C300"/>
      </a:accent2>
      <a:accent3>
        <a:srgbClr val="FFFFFF"/>
      </a:accent3>
      <a:accent4>
        <a:srgbClr val="000000"/>
      </a:accent4>
      <a:accent5>
        <a:srgbClr val="ABB9DB"/>
      </a:accent5>
      <a:accent6>
        <a:srgbClr val="A1B000"/>
      </a:accent6>
      <a:hlink>
        <a:srgbClr val="F8D73E"/>
      </a:hlink>
      <a:folHlink>
        <a:srgbClr val="FC8F0C"/>
      </a:folHlink>
    </a:clrScheme>
    <a:fontScheme name="Default Design">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solidFill>
            <a:schemeClr val="tx1"/>
          </a:solidFill>
          <a:prstDash val="solid"/>
          <a:round/>
          <a:headEnd type="none" w="med" len="med"/>
          <a:tailEnd type="none" w="med" len="med"/>
        </a:ln>
        <a:effectLst/>
        <a:extLst>
          <a:ext uri="{909E8E84-426E-40DD-AFC4-6F175D3DCCD1}">
            <a14:hiddenFill xmlns:a14="http://schemas.microsoft.com/office/drawing/2010/main">
              <a:solidFill>
                <a:schemeClr val="hlink"/>
              </a:solidFill>
            </a14:hiddenFill>
          </a:ex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ctr"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zh-TW" sz="12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noFill/>
        <a:ln w="9525" cap="flat" cmpd="sng" algn="ctr">
          <a:solidFill>
            <a:schemeClr val="tx1"/>
          </a:solidFill>
          <a:prstDash val="solid"/>
          <a:round/>
          <a:headEnd type="none" w="med" len="med"/>
          <a:tailEnd type="none" w="med" len="med"/>
        </a:ln>
        <a:effectLst/>
        <a:extLst>
          <a:ext uri="{909E8E84-426E-40DD-AFC4-6F175D3DCCD1}">
            <a14:hiddenFill xmlns:a14="http://schemas.microsoft.com/office/drawing/2010/main">
              <a:solidFill>
                <a:schemeClr val="hlink"/>
              </a:solidFill>
            </a14:hiddenFill>
          </a:ex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ctr"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zh-TW" sz="12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
      <a:clrScheme name="Default Design 8">
        <a:dk1>
          <a:srgbClr val="000000"/>
        </a:dk1>
        <a:lt1>
          <a:srgbClr val="FFFFFF"/>
        </a:lt1>
        <a:dk2>
          <a:srgbClr val="FFFFFF"/>
        </a:dk2>
        <a:lt2>
          <a:srgbClr val="000000"/>
        </a:lt2>
        <a:accent1>
          <a:srgbClr val="2268BE"/>
        </a:accent1>
        <a:accent2>
          <a:srgbClr val="B2C300"/>
        </a:accent2>
        <a:accent3>
          <a:srgbClr val="FFFFFF"/>
        </a:accent3>
        <a:accent4>
          <a:srgbClr val="000000"/>
        </a:accent4>
        <a:accent5>
          <a:srgbClr val="ABB9DB"/>
        </a:accent5>
        <a:accent6>
          <a:srgbClr val="A1B000"/>
        </a:accent6>
        <a:hlink>
          <a:srgbClr val="F8D73E"/>
        </a:hlink>
        <a:folHlink>
          <a:srgbClr val="FC8F0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佈景主題">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佈景主題">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180441</TotalTime>
  <Words>3151</Words>
  <Application>Microsoft Office PowerPoint</Application>
  <PresentationFormat>如螢幕大小 (4:3)</PresentationFormat>
  <Paragraphs>417</Paragraphs>
  <Slides>64</Slides>
  <Notes>3</Notes>
  <HiddenSlides>0</HiddenSlides>
  <MMClips>0</MMClips>
  <ScaleCrop>false</ScaleCrop>
  <HeadingPairs>
    <vt:vector size="6" baseType="variant">
      <vt:variant>
        <vt:lpstr>使用字型</vt:lpstr>
      </vt:variant>
      <vt:variant>
        <vt:i4>6</vt:i4>
      </vt:variant>
      <vt:variant>
        <vt:lpstr>佈景主題</vt:lpstr>
      </vt:variant>
      <vt:variant>
        <vt:i4>1</vt:i4>
      </vt:variant>
      <vt:variant>
        <vt:lpstr>投影片標題</vt:lpstr>
      </vt:variant>
      <vt:variant>
        <vt:i4>64</vt:i4>
      </vt:variant>
    </vt:vector>
  </HeadingPairs>
  <TitlesOfParts>
    <vt:vector size="71" baseType="lpstr">
      <vt:lpstr>Times New Roman</vt:lpstr>
      <vt:lpstr>Monotype Sorts</vt:lpstr>
      <vt:lpstr>Wingdings</vt:lpstr>
      <vt:lpstr>Arial</vt:lpstr>
      <vt:lpstr>新細明體</vt:lpstr>
      <vt:lpstr>Symbol</vt:lpstr>
      <vt:lpstr>Default Design</vt:lpstr>
      <vt:lpstr>Chapter 3 Fundamentals of  the Unified Modeling LanguageTM (UML)</vt:lpstr>
      <vt:lpstr>3.1.6 Different Perspectives of a System</vt:lpstr>
      <vt:lpstr>Use Case Diagrams</vt:lpstr>
      <vt:lpstr>3.2.5 Use Case Documents</vt:lpstr>
      <vt:lpstr>In Class Exercise</vt:lpstr>
      <vt:lpstr>Sequence Diagram</vt:lpstr>
      <vt:lpstr>Collaboration Diagram</vt:lpstr>
      <vt:lpstr> Basic UML Notation of Classes</vt:lpstr>
      <vt:lpstr>Packages (cont’d)</vt:lpstr>
      <vt:lpstr>3.4 Behavior Modeling</vt:lpstr>
      <vt:lpstr>3.4.1 An Introduction to Behavior Modeling</vt:lpstr>
      <vt:lpstr>Introduction to Behavior Modeling (cont’d)</vt:lpstr>
      <vt:lpstr>Introduction to Behavior Modeling (cont’d)</vt:lpstr>
      <vt:lpstr>Introduction to Behavior Modeling (cont’d)</vt:lpstr>
      <vt:lpstr>3.4.2 Sequence Diagrams</vt:lpstr>
      <vt:lpstr>Sequence Diagrams (cont’d)</vt:lpstr>
      <vt:lpstr>Sequence Diagrams (cont’d)</vt:lpstr>
      <vt:lpstr>3.4.3 Collaboration Diagrams</vt:lpstr>
      <vt:lpstr>Collaboration Diagrams (cont’d)</vt:lpstr>
      <vt:lpstr>Collaboration Diagrams (cont’d)</vt:lpstr>
      <vt:lpstr>3.4.4 Statechart Diagrams</vt:lpstr>
      <vt:lpstr>Statechart Diagrams (cont’d)</vt:lpstr>
      <vt:lpstr>Statechart Diagrams (cont’d)</vt:lpstr>
      <vt:lpstr>Statechart Diagrams (cont’d)</vt:lpstr>
      <vt:lpstr>Example</vt:lpstr>
      <vt:lpstr>3.4.5 Activity Diagrams</vt:lpstr>
      <vt:lpstr>Activity Diagrams (cont’d)</vt:lpstr>
      <vt:lpstr>PowerPoint 簡報</vt:lpstr>
      <vt:lpstr>PowerPoint 簡報</vt:lpstr>
      <vt:lpstr>Activity Diagrams (cont’d)</vt:lpstr>
      <vt:lpstr>3.5 Implementation Modeling</vt:lpstr>
      <vt:lpstr>3.5.1 Component Diagrams</vt:lpstr>
      <vt:lpstr>Component Diagrams (cont’d)</vt:lpstr>
      <vt:lpstr>3.5.2 Deployment Diagrams</vt:lpstr>
      <vt:lpstr>Deployment Diagrams (cont’d)</vt:lpstr>
      <vt:lpstr>3.6 Extensibility Mechanisms</vt:lpstr>
      <vt:lpstr>3.6.1 Constraints</vt:lpstr>
      <vt:lpstr>Constraints (cont’d)</vt:lpstr>
      <vt:lpstr>Constraints as a tagged Boolean assertion </vt:lpstr>
      <vt:lpstr>3.6.2 Tagged Values</vt:lpstr>
      <vt:lpstr>3.6.3 Stereotypes</vt:lpstr>
      <vt:lpstr>Stereotypes (cont’d)</vt:lpstr>
      <vt:lpstr>Stereotypes (cont’d)</vt:lpstr>
      <vt:lpstr>3.7 CRC Cards</vt:lpstr>
      <vt:lpstr>CRC Cards (cont’d)</vt:lpstr>
      <vt:lpstr>3.8 Object Constraint Language (OCL)</vt:lpstr>
      <vt:lpstr>3.8.1 Introduction</vt:lpstr>
      <vt:lpstr>Introduction (cont’d)</vt:lpstr>
      <vt:lpstr>3.8.2 Some OCL Elements</vt:lpstr>
      <vt:lpstr>Some OCL Elements (cont’d)</vt:lpstr>
      <vt:lpstr>3.8.3 Building OCL Models with OCL</vt:lpstr>
      <vt:lpstr>Building OCL Models with OCL (cont’d)</vt:lpstr>
      <vt:lpstr>3.8.4 Examples</vt:lpstr>
      <vt:lpstr>Examples (cont’d)</vt:lpstr>
      <vt:lpstr>Examples (cont’d)</vt:lpstr>
      <vt:lpstr>Examples (cont’d)</vt:lpstr>
      <vt:lpstr>  Examples (cont’d)</vt:lpstr>
      <vt:lpstr>Exercises</vt:lpstr>
      <vt:lpstr>Exercises (cont’d)</vt:lpstr>
      <vt:lpstr>Exercises (cont’d)</vt:lpstr>
      <vt:lpstr>Exercises (cont’d)</vt:lpstr>
      <vt:lpstr>Exercises (cont’d)</vt:lpstr>
      <vt:lpstr>Exercises (cont’d)</vt:lpstr>
      <vt:lpstr>Exercises (cont’d)</vt:lpstr>
    </vt:vector>
  </TitlesOfParts>
  <Company>Compuware Corporation</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Blue Template</dc:title>
  <dc:creator>Sandra Daugherty</dc:creator>
  <cp:lastModifiedBy>user</cp:lastModifiedBy>
  <cp:revision>1632</cp:revision>
  <cp:lastPrinted>2000-09-12T18:15:08Z</cp:lastPrinted>
  <dcterms:created xsi:type="dcterms:W3CDTF">2000-07-25T14:24:20Z</dcterms:created>
  <dcterms:modified xsi:type="dcterms:W3CDTF">2016-10-24T01:15:42Z</dcterms:modified>
</cp:coreProperties>
</file>