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5"/>
  </p:notesMasterIdLst>
  <p:sldIdLst>
    <p:sldId id="257" r:id="rId3"/>
    <p:sldId id="258" r:id="rId4"/>
    <p:sldId id="259" r:id="rId5"/>
    <p:sldId id="270" r:id="rId6"/>
    <p:sldId id="276" r:id="rId7"/>
    <p:sldId id="277" r:id="rId8"/>
    <p:sldId id="278" r:id="rId9"/>
    <p:sldId id="271" r:id="rId10"/>
    <p:sldId id="279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>
      <p:cViewPr varScale="1">
        <p:scale>
          <a:sx n="55" d="100"/>
          <a:sy n="55" d="100"/>
        </p:scale>
        <p:origin x="114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5FA7A704-9F1C-4FD3-85D1-57AF2D7FD0E8}" type="datetimeFigureOut">
              <a:pPr/>
              <a:t>2015/9/24</a:t>
            </a:fld>
            <a:endParaRPr 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F7EBFB8C-BBFF-4397-A51C-1E92596422A9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4821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r>
              <a:rPr lang="zh-TW" dirty="0" smtClean="0"/>
              <a:t>秘訣：在這裡新增演講者備忘稿。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1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807445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2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65794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r>
              <a:rPr lang="zh-TW" dirty="0" smtClean="0"/>
              <a:t>秘訣：在這裡新增演講者備忘稿。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altLang="zh-TW" smtClean="0"/>
              <a:pPr/>
              <a:t>3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196473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 latinLnBrk="0">
              <a:defRPr lang="zh-TW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22" name="Shap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 latinLnBrk="0">
              <a:buNone/>
              <a:defRPr lang="zh-TW"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20" name="Shap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 latinLnBrk="0">
              <a:lnSpc>
                <a:spcPts val="4500"/>
              </a:lnSpc>
              <a:buNone/>
              <a:defRPr lang="zh-TW"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 latinLnBrk="0">
              <a:lnSpc>
                <a:spcPts val="2300"/>
              </a:lnSpc>
              <a:spcBef>
                <a:spcPts val="0"/>
              </a:spcBef>
              <a:buNone/>
              <a:defRPr lang="zh-TW"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 latinLnBrk="0">
              <a:defRPr lang="zh-TW" sz="2800"/>
            </a:lvl1pPr>
            <a:lvl2pPr>
              <a:defRPr lang="zh-TW" sz="2400"/>
            </a:lvl2pPr>
            <a:lvl3pPr>
              <a:defRPr lang="zh-TW" sz="2000"/>
            </a:lvl3pPr>
            <a:lvl4pPr>
              <a:defRPr lang="zh-TW" sz="1800"/>
            </a:lvl4pPr>
            <a:lvl5pPr>
              <a:defRPr lang="zh-TW"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 latinLnBrk="0">
              <a:defRPr lang="zh-TW"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 latinLnBrk="0">
              <a:lnSpc>
                <a:spcPct val="100000"/>
              </a:lnSpc>
              <a:spcBef>
                <a:spcPts val="100"/>
              </a:spcBef>
              <a:buNone/>
              <a:defRPr lang="zh-TW" sz="1900" b="0">
                <a:solidFill>
                  <a:schemeClr val="tx1"/>
                </a:solidFill>
              </a:defRPr>
            </a:lvl1pPr>
            <a:lvl2pPr>
              <a:buNone/>
              <a:defRPr lang="zh-TW" sz="2000" b="1"/>
            </a:lvl2pPr>
            <a:lvl3pPr>
              <a:buNone/>
              <a:defRPr lang="zh-TW" sz="1800" b="1"/>
            </a:lvl3pPr>
            <a:lvl4pPr>
              <a:buNone/>
              <a:defRPr lang="zh-TW" sz="1600" b="1"/>
            </a:lvl4pPr>
            <a:lvl5pPr>
              <a:buNone/>
              <a:defRPr lang="zh-TW"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Shap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 latinLnBrk="0">
              <a:lnSpc>
                <a:spcPct val="100000"/>
              </a:lnSpc>
              <a:spcBef>
                <a:spcPts val="700"/>
              </a:spcBef>
              <a:defRPr lang="zh-TW" sz="2400"/>
            </a:lvl1pPr>
            <a:lvl2pPr>
              <a:lnSpc>
                <a:spcPct val="100000"/>
              </a:lnSpc>
              <a:spcBef>
                <a:spcPts val="700"/>
              </a:spcBef>
              <a:defRPr lang="zh-TW" sz="2000"/>
            </a:lvl2pPr>
            <a:lvl3pPr>
              <a:lnSpc>
                <a:spcPct val="100000"/>
              </a:lnSpc>
              <a:spcBef>
                <a:spcPts val="700"/>
              </a:spcBef>
              <a:defRPr lang="zh-TW" sz="1800"/>
            </a:lvl3pPr>
            <a:lvl4pPr>
              <a:lnSpc>
                <a:spcPct val="100000"/>
              </a:lnSpc>
              <a:spcBef>
                <a:spcPts val="700"/>
              </a:spcBef>
              <a:defRPr lang="zh-TW" sz="1600"/>
            </a:lvl4pPr>
            <a:lvl5pPr>
              <a:lnSpc>
                <a:spcPct val="100000"/>
              </a:lnSpc>
              <a:spcBef>
                <a:spcPts val="700"/>
              </a:spcBef>
              <a:defRPr lang="zh-TW"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 latinLnBrk="0">
              <a:lnSpc>
                <a:spcPts val="2000"/>
              </a:lnSpc>
              <a:buNone/>
              <a:defRPr lang="zh-TW"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 latinLnBrk="0">
              <a:lnSpc>
                <a:spcPct val="100000"/>
              </a:lnSpc>
              <a:spcBef>
                <a:spcPts val="0"/>
              </a:spcBef>
              <a:buNone/>
              <a:defRPr lang="zh-TW" sz="1400"/>
            </a:lvl1pPr>
            <a:lvl2pPr>
              <a:buNone/>
              <a:defRPr lang="zh-TW" sz="1200"/>
            </a:lvl2pPr>
            <a:lvl3pPr>
              <a:buNone/>
              <a:defRPr lang="zh-TW" sz="1000"/>
            </a:lvl3pPr>
            <a:lvl4pPr>
              <a:buNone/>
              <a:defRPr lang="zh-TW" sz="900"/>
            </a:lvl4pPr>
            <a:lvl5pPr>
              <a:buNone/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 latinLnBrk="0">
              <a:defRPr lang="zh-TW" sz="3200"/>
            </a:lvl1pPr>
            <a:lvl2pPr>
              <a:defRPr lang="zh-TW" sz="2800"/>
            </a:lvl2pPr>
            <a:lvl3pPr>
              <a:defRPr lang="zh-TW" sz="2400"/>
            </a:lvl3pPr>
            <a:lvl4pPr>
              <a:defRPr lang="zh-TW" sz="2000"/>
            </a:lvl4pPr>
            <a:lvl5pPr>
              <a:defRPr lang="zh-TW"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 latinLnBrk="0">
              <a:buNone/>
              <a:defRPr lang="zh-TW"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pPr/>
              <a:t>2015/9/24</a:t>
            </a:fld>
            <a:endParaRPr lang="zh-TW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pPr/>
              <a:t>‹#›</a:t>
            </a:fld>
            <a:endParaRPr lang="zh-TW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zh-TW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 latinLnBrk="0">
              <a:buNone/>
              <a:defRPr lang="zh-TW" sz="3200"/>
            </a:lvl1pPr>
            <a:extLst/>
          </a:lstStyle>
          <a:p>
            <a:pPr marL="0" algn="l"/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 latinLnBrk="0">
              <a:lnSpc>
                <a:spcPts val="1600"/>
              </a:lnSpc>
              <a:spcBef>
                <a:spcPts val="0"/>
              </a:spcBef>
              <a:buNone/>
              <a:defRPr lang="zh-TW" sz="1400">
                <a:solidFill>
                  <a:srgbClr val="777777"/>
                </a:solidFill>
              </a:defRPr>
            </a:lvl1pPr>
            <a:lvl2pPr>
              <a:defRPr lang="zh-TW" sz="1200"/>
            </a:lvl2pPr>
            <a:lvl3pPr>
              <a:defRPr lang="zh-TW" sz="1000"/>
            </a:lvl3pPr>
            <a:lvl4pPr>
              <a:defRPr lang="zh-TW" sz="900"/>
            </a:lvl4pPr>
            <a:lvl5pPr>
              <a:defRPr lang="zh-TW"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9" name="Rectangl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  <a:p>
            <a:pPr lvl="5"/>
            <a:r>
              <a:rPr lang="zh-TW"/>
              <a:t>第六層</a:t>
            </a:r>
          </a:p>
          <a:p>
            <a:pPr lvl="6"/>
            <a:r>
              <a:rPr lang="zh-TW"/>
              <a:t>第七層</a:t>
            </a:r>
          </a:p>
          <a:p>
            <a:pPr lvl="7"/>
            <a:r>
              <a:rPr lang="zh-TW"/>
              <a:t>第八層</a:t>
            </a:r>
          </a:p>
          <a:p>
            <a:pPr lvl="8"/>
            <a:r>
              <a:rPr lang="zh-TW"/>
              <a:t>第九層</a:t>
            </a:r>
          </a:p>
        </p:txBody>
      </p:sp>
      <p:sp>
        <p:nvSpPr>
          <p:cNvPr id="24" name="Rectangl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pPr algn="r"/>
              <a:t>2015/9/24</a:t>
            </a:fld>
            <a:endParaRPr lang="zh-TW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Rectangl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latinLnBrk="0">
              <a:defRPr lang="zh-TW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pPr algn="ctr"/>
              <a:t>‹#›</a:t>
            </a:fld>
            <a:endParaRPr lang="zh-TW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lang="zh-TW"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lang="zh-TW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lang="zh-TW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lang="zh-TW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簡介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836712"/>
            <a:ext cx="7920880" cy="5904656"/>
          </a:xfrm>
        </p:spPr>
        <p:txBody>
          <a:bodyPr/>
          <a:lstStyle/>
          <a:p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一  研究現象與研究問題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研究現象與研究問題之別：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研究現象，是希望了解的人、事、行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為、過程、意義的總和。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研究問題，是這個現象中，一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個對研究者、學術界、實務界都有意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義的焦點或議題。</a:t>
            </a:r>
            <a:endParaRPr lang="en-US" altLang="zh-TW" dirty="0" smtClean="0"/>
          </a:p>
          <a:p>
            <a:pPr marL="82296" indent="0">
              <a:buNone/>
            </a:pPr>
            <a:endParaRPr lang="zh-TW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411688"/>
          </a:xfrm>
        </p:spPr>
        <p:txBody>
          <a:bodyPr/>
          <a:lstStyle/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只能提問單一類型問題？</a:t>
            </a:r>
            <a:endParaRPr lang="en-US" altLang="zh-TW" dirty="0" smtClean="0"/>
          </a:p>
          <a:p>
            <a:pPr marL="82296" indent="0">
              <a:buNone/>
            </a:pPr>
            <a:r>
              <a:rPr lang="en-US" altLang="zh-TW" dirty="0" smtClean="0"/>
              <a:t>B6</a:t>
            </a:r>
            <a:r>
              <a:rPr lang="zh-TW" altLang="en-US" dirty="0" smtClean="0"/>
              <a:t>組：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為何埔里籃球場比其他鄉鎮多？主辦單位是以什麼目地舉辦籃球賽？為何選擇籃球比賽？什麼特殊文化背景形塑出如此盛行的籃球風氣？ 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01535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4401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548680"/>
            <a:ext cx="7818072" cy="5976664"/>
          </a:xfrm>
        </p:spPr>
        <p:txBody>
          <a:bodyPr/>
          <a:lstStyle/>
          <a:p>
            <a:pPr algn="just"/>
            <a:endParaRPr lang="en-US" altLang="zh-TW" dirty="0" smtClean="0"/>
          </a:p>
          <a:p>
            <a:pPr marL="82296" indent="0" algn="just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zh-TW" altLang="en-US" dirty="0" smtClean="0"/>
              <a:t>三  蒐集資料</a:t>
            </a:r>
            <a:endParaRPr lang="en-US" altLang="zh-TW" dirty="0" smtClean="0"/>
          </a:p>
          <a:p>
            <a:pPr marL="82296" indent="0" algn="just">
              <a:buNone/>
            </a:pPr>
            <a:endParaRPr lang="en-US" altLang="zh-TW" dirty="0" smtClean="0"/>
          </a:p>
          <a:p>
            <a:pPr marL="82296" indent="0" algn="just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質性研究，是研究者以某種自己選擇的方式將世界打碎，再根據自己的需要從中挑選「碎片」，隨後，以特定方式重組這些碎片，展是給世人觀看、理解世界的不同方式。</a:t>
            </a:r>
            <a:endParaRPr lang="en-US" altLang="zh-TW" dirty="0" smtClean="0"/>
          </a:p>
          <a:p>
            <a:pPr marL="82296" indent="0" algn="just">
              <a:buNone/>
            </a:pPr>
            <a:endParaRPr lang="en-US" altLang="zh-TW" dirty="0"/>
          </a:p>
          <a:p>
            <a:pPr marL="82296" indent="0" algn="just">
              <a:buNone/>
            </a:pPr>
            <a:r>
              <a:rPr lang="zh-TW" altLang="en-US" dirty="0" smtClean="0"/>
              <a:t>訪談、觀察、影像與文本、錄音等。</a:t>
            </a:r>
            <a:endParaRPr lang="en-US" altLang="zh-TW" dirty="0" smtClean="0"/>
          </a:p>
          <a:p>
            <a:pPr marL="82296" indent="0" algn="just">
              <a:buNone/>
            </a:pPr>
            <a:endParaRPr lang="en-US" altLang="zh-TW" dirty="0"/>
          </a:p>
          <a:p>
            <a:pPr marL="82296" indent="0" algn="just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0158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V="1">
            <a:off x="1435608" y="228919"/>
            <a:ext cx="7498080" cy="45719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548680"/>
            <a:ext cx="7818072" cy="6048672"/>
          </a:xfrm>
        </p:spPr>
        <p:txBody>
          <a:bodyPr/>
          <a:lstStyle/>
          <a:p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四  分析資料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實證主義 </a:t>
            </a:r>
            <a:r>
              <a:rPr lang="en-US" altLang="zh-TW" dirty="0" smtClean="0"/>
              <a:t>VS</a:t>
            </a:r>
            <a:r>
              <a:rPr lang="zh-TW" altLang="en-US" dirty="0" smtClean="0"/>
              <a:t> 意義詮釋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    抽象化與概念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    理論回應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五  產出論文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en-US" altLang="zh-TW" dirty="0" smtClean="0"/>
              <a:t>    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33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18658"/>
          </a:xfrm>
        </p:spPr>
        <p:txBody>
          <a:bodyPr/>
          <a:lstStyle/>
          <a:p>
            <a:r>
              <a:rPr lang="zh-TW" altLang="en-US" dirty="0"/>
              <a:t> </a:t>
            </a:r>
            <a:r>
              <a:rPr lang="zh-TW" altLang="en-US" dirty="0" smtClean="0"/>
              <a:t>    研究現象，就像一張地圖、一個疆域，在這個地圖中尋找出特定位置，這個位置，就是研究問題。</a:t>
            </a:r>
            <a:endParaRPr lang="zh-T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zh-T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435608" y="116632"/>
            <a:ext cx="7498080" cy="158006"/>
          </a:xfrm>
        </p:spPr>
        <p:txBody>
          <a:bodyPr>
            <a:normAutofit fontScale="90000"/>
          </a:bodyPr>
          <a:lstStyle/>
          <a:p>
            <a:r>
              <a:rPr lang="zh-TW" dirty="0"/>
              <a:t>課程 1：目標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617" y="692696"/>
            <a:ext cx="7818072" cy="5976664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如何在地圖中尋找位置？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自己真正的研究興趣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想像是可以的，但要避免把自己沒有經驗過的「前設」當成自己想研究的問題。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「父母離異與學習成績下降關聯」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「父母離異與學習情況關聯」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  </a:t>
            </a:r>
            <a:r>
              <a:rPr lang="en-US" altLang="zh-TW" dirty="0" smtClean="0"/>
              <a:t>A2</a:t>
            </a:r>
            <a:r>
              <a:rPr lang="zh-TW" altLang="en-US" dirty="0" smtClean="0"/>
              <a:t>組埔里早餐店生意和各縣市學生飲食習慣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關聯</a:t>
            </a:r>
            <a:endParaRPr lang="en-US" altLang="zh-T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V="1">
            <a:off x="1435608" y="188640"/>
            <a:ext cx="7498080" cy="85998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692696"/>
            <a:ext cx="7890080" cy="5904656"/>
          </a:xfrm>
        </p:spPr>
        <p:txBody>
          <a:bodyPr>
            <a:noAutofit/>
          </a:bodyPr>
          <a:lstStyle/>
          <a:p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 smtClean="0"/>
              <a:t>  二   什麼是有意義的問題？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1 </a:t>
            </a:r>
            <a:r>
              <a:rPr lang="zh-TW" altLang="en-US" sz="2800" dirty="0" smtClean="0"/>
              <a:t>研究者發現一個現象，但不知道這個現象為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什麼會出現、背後的意義，就像許多的謎，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自己想去解開這個謎。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</a:t>
            </a:r>
            <a:r>
              <a:rPr lang="en-US" altLang="zh-TW" sz="2800" dirty="0" smtClean="0"/>
              <a:t>Ex</a:t>
            </a:r>
            <a:r>
              <a:rPr lang="zh-TW" altLang="en-US" sz="2800" dirty="0" smtClean="0"/>
              <a:t>：台北車站出現許多外籍移工</a:t>
            </a:r>
            <a:endParaRPr lang="en-US" altLang="zh-TW" sz="2800" dirty="0" smtClean="0"/>
          </a:p>
          <a:p>
            <a:pPr marL="82296" indent="0">
              <a:buNone/>
            </a:pPr>
            <a:endParaRPr lang="en-US" altLang="zh-TW" sz="2800" dirty="0"/>
          </a:p>
          <a:p>
            <a:pPr marL="82296" indent="0">
              <a:buNone/>
            </a:pPr>
            <a:r>
              <a:rPr lang="zh-TW" altLang="en-US" sz="2800" dirty="0" smtClean="0"/>
              <a:t>   </a:t>
            </a:r>
            <a:r>
              <a:rPr lang="en-US" altLang="zh-TW" sz="2800" dirty="0" smtClean="0"/>
              <a:t>2   </a:t>
            </a:r>
            <a:r>
              <a:rPr lang="zh-TW" altLang="en-US" sz="2800" dirty="0" smtClean="0"/>
              <a:t>我要研究的議題，對被研究者，也就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是研究客體來說，是他們真正關心的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問題。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    Ex</a:t>
            </a:r>
            <a:r>
              <a:rPr lang="zh-TW" altLang="en-US" sz="2800" dirty="0" smtClean="0"/>
              <a:t>：原住民爭取土地權或自我命名權</a:t>
            </a:r>
            <a:endParaRPr lang="en-US" altLang="zh-TW" sz="2800" dirty="0" smtClean="0"/>
          </a:p>
          <a:p>
            <a:pPr marL="82296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    </a:t>
            </a:r>
            <a:r>
              <a:rPr lang="en-US" altLang="zh-TW" sz="2800" dirty="0" smtClean="0"/>
              <a:t>B10</a:t>
            </a:r>
            <a:r>
              <a:rPr lang="zh-TW" altLang="en-US" sz="2800" dirty="0" smtClean="0"/>
              <a:t>組「打鐵產業的興盛與沒落」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409720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6165304"/>
          </a:xfrm>
        </p:spPr>
        <p:txBody>
          <a:bodyPr/>
          <a:lstStyle/>
          <a:p>
            <a:pPr marL="82296" indent="0">
              <a:buNone/>
            </a:pP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三項敏感度：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596646" indent="-514350">
              <a:buAutoNum type="arabicPlain"/>
            </a:pPr>
            <a:r>
              <a:rPr lang="zh-TW" altLang="en-US" dirty="0" smtClean="0"/>
              <a:t>歷史敏感度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  </a:t>
            </a:r>
            <a:r>
              <a:rPr lang="en-US" altLang="zh-TW" dirty="0" smtClean="0"/>
              <a:t>Ex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/>
              <a:t>A</a:t>
            </a:r>
            <a:r>
              <a:rPr lang="zh-TW" altLang="en-US" dirty="0" smtClean="0"/>
              <a:t>工業化與商業化帶來的人口遷徙，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造成核心家庭逐漸取代大家庭。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  <a:p>
            <a:pPr marL="8229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B </a:t>
            </a:r>
            <a:r>
              <a:rPr lang="zh-TW" altLang="en-US" dirty="0" smtClean="0"/>
              <a:t>貧窮，在黑人社區造成犯罪問題。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  <a:p>
            <a:pPr marL="8229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C </a:t>
            </a:r>
            <a:r>
              <a:rPr lang="zh-TW" altLang="en-US" dirty="0" smtClean="0"/>
              <a:t>同志與異性戀霸權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0242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lain" startAt="2"/>
            </a:pPr>
            <a:r>
              <a:rPr lang="zh-TW" altLang="en-US" dirty="0" smtClean="0"/>
              <a:t>政治敏感度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Ex</a:t>
            </a:r>
            <a:r>
              <a:rPr lang="zh-TW" altLang="en-US" dirty="0" smtClean="0"/>
              <a:t>： 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台北車站舉行開齋節活動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    「酒</a:t>
            </a:r>
            <a:r>
              <a:rPr lang="en-US" altLang="zh-TW" dirty="0" smtClean="0"/>
              <a:t>+</a:t>
            </a:r>
            <a:r>
              <a:rPr lang="zh-TW" altLang="en-US" dirty="0" smtClean="0"/>
              <a:t>年輕人</a:t>
            </a:r>
            <a:r>
              <a:rPr lang="en-US" altLang="zh-TW" dirty="0" smtClean="0"/>
              <a:t>=</a:t>
            </a:r>
            <a:r>
              <a:rPr lang="zh-TW" altLang="en-US" dirty="0" smtClean="0"/>
              <a:t>暴力犯罪」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and what</a:t>
            </a:r>
            <a:r>
              <a:rPr lang="zh-TW" altLang="en-US" dirty="0" smtClean="0"/>
              <a:t>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3799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marL="596646" indent="-514350">
              <a:buAutoNum type="arabicPlain" startAt="3"/>
            </a:pPr>
            <a:r>
              <a:rPr lang="zh-TW" altLang="en-US" dirty="0" smtClean="0"/>
              <a:t>脈絡敏感度</a:t>
            </a:r>
            <a:endParaRPr lang="en-US" altLang="zh-TW" dirty="0" smtClean="0"/>
          </a:p>
          <a:p>
            <a:pPr marL="8229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對於一個社會組織、團體、單元、族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裔</a:t>
            </a:r>
            <a:r>
              <a:rPr lang="en-US" altLang="zh-TW" dirty="0" smtClean="0"/>
              <a:t>/</a:t>
            </a:r>
            <a:r>
              <a:rPr lang="zh-TW" altLang="en-US" dirty="0" smtClean="0"/>
              <a:t>文化群體的認知，會因為不同的脈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絡而有不同的差異。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pPr marL="82296" indent="0"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Ex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族群認同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同志所期待的家庭關係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3256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002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6264696"/>
          </a:xfrm>
        </p:spPr>
        <p:txBody>
          <a:bodyPr>
            <a:noAutofit/>
          </a:bodyPr>
          <a:lstStyle/>
          <a:p>
            <a:endParaRPr lang="en-US" altLang="zh-TW" sz="2400" dirty="0" smtClean="0"/>
          </a:p>
          <a:p>
            <a:r>
              <a:rPr lang="zh-TW" altLang="en-US" sz="2400" dirty="0" smtClean="0"/>
              <a:t>選擇適合的問題</a:t>
            </a:r>
            <a:r>
              <a:rPr lang="en-US" altLang="zh-TW" sz="2400" dirty="0" smtClean="0"/>
              <a:t>(106-110)</a:t>
            </a:r>
          </a:p>
          <a:p>
            <a:pPr marL="82296" indent="0">
              <a:buNone/>
            </a:pP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1 </a:t>
            </a:r>
            <a:r>
              <a:rPr lang="zh-TW" altLang="en-US" sz="2400" dirty="0" smtClean="0"/>
              <a:t>概括性問題與特殊性問題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</a:t>
            </a:r>
            <a:r>
              <a:rPr lang="en-US" altLang="zh-TW" sz="2400" dirty="0" smtClean="0"/>
              <a:t>2 </a:t>
            </a:r>
            <a:r>
              <a:rPr lang="zh-TW" altLang="en-US" sz="2400" dirty="0" smtClean="0"/>
              <a:t>差異性問題與過程性問題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 smtClean="0"/>
              <a:t>    是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否的問題與如何的問題</a:t>
            </a:r>
            <a:endParaRPr lang="en-US" altLang="zh-TW" sz="2400" dirty="0"/>
          </a:p>
          <a:p>
            <a:pPr marL="82296" indent="0">
              <a:buNone/>
            </a:pPr>
            <a:r>
              <a:rPr lang="zh-TW" altLang="en-US" sz="2400" dirty="0" smtClean="0"/>
              <a:t>  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 意義問題與情境問題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en-US" altLang="zh-TW" sz="2400" dirty="0" smtClean="0"/>
              <a:t>     </a:t>
            </a:r>
            <a:r>
              <a:rPr lang="zh-TW" altLang="en-US" sz="2400" dirty="0" smtClean="0"/>
              <a:t>通常和過程問題相關，或相似。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</a:t>
            </a:r>
            <a:endParaRPr lang="en-US" altLang="zh-TW" sz="2400" dirty="0"/>
          </a:p>
          <a:p>
            <a:pPr marL="82296" indent="0">
              <a:buNone/>
            </a:pPr>
            <a:r>
              <a:rPr lang="zh-TW" altLang="en-US" sz="2400" dirty="0" smtClean="0"/>
              <a:t>  </a:t>
            </a:r>
            <a:r>
              <a:rPr lang="en-US" altLang="zh-TW" sz="2400" dirty="0" smtClean="0"/>
              <a:t>4</a:t>
            </a:r>
            <a:r>
              <a:rPr lang="zh-TW" altLang="en-US" sz="2400" dirty="0" smtClean="0"/>
              <a:t> 因果問題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通常以為什麼開頭</a:t>
            </a:r>
            <a:endParaRPr lang="en-US" altLang="zh-TW" sz="2400" dirty="0" smtClean="0"/>
          </a:p>
          <a:p>
            <a:pPr marL="82296" indent="0">
              <a:buNone/>
            </a:pPr>
            <a:endParaRPr lang="en-US" altLang="zh-TW" sz="2400" dirty="0"/>
          </a:p>
          <a:p>
            <a:pPr marL="82296" indent="0">
              <a:buNone/>
            </a:pP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 smtClean="0"/>
              <a:t>    </a:t>
            </a:r>
            <a:endParaRPr lang="en-US" altLang="zh-TW" sz="2400" dirty="0" smtClean="0"/>
          </a:p>
          <a:p>
            <a:pPr marL="82296" indent="0">
              <a:buNone/>
            </a:pPr>
            <a:r>
              <a:rPr lang="zh-TW" altLang="en-US" sz="2400" dirty="0"/>
              <a:t> </a:t>
            </a:r>
            <a:r>
              <a:rPr lang="zh-TW" altLang="en-US" sz="2400" dirty="0" smtClean="0"/>
              <a:t>    </a:t>
            </a:r>
            <a:r>
              <a:rPr lang="en-US" altLang="zh-TW" sz="2400" dirty="0" smtClean="0"/>
              <a:t>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6638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2008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有意義與合適的問題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052736"/>
            <a:ext cx="7890080" cy="5616624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在大型連鎖書店盛行的台灣，為何依然想成立書店？</a:t>
            </a:r>
            <a:r>
              <a:rPr lang="en-US" altLang="zh-TW" sz="2800" dirty="0" smtClean="0"/>
              <a:t>B3</a:t>
            </a:r>
            <a:r>
              <a:rPr lang="zh-TW" altLang="en-US" sz="2800" dirty="0" smtClean="0"/>
              <a:t>組</a:t>
            </a:r>
            <a:endParaRPr lang="en-US" altLang="zh-TW" sz="2800" dirty="0" smtClean="0"/>
          </a:p>
          <a:p>
            <a:pPr marL="82296" indent="0">
              <a:buNone/>
            </a:pPr>
            <a:endParaRPr lang="en-US" altLang="zh-TW" sz="2800" dirty="0" smtClean="0"/>
          </a:p>
          <a:p>
            <a:r>
              <a:rPr lang="zh-TW" altLang="en-US" sz="2800" dirty="0" smtClean="0"/>
              <a:t>紙教堂附近其中一家店，曾經是早餐店，但現已成為雞蛋糕、手製糕餅店，其他店家是不是也有變遷的過程？我發現普理其他店家也到這邊擺攤，紙教堂移至桃米社區，是否改變當地的店家形態？</a:t>
            </a:r>
            <a:r>
              <a:rPr lang="en-US" altLang="zh-TW" sz="2800" dirty="0" smtClean="0"/>
              <a:t>A8</a:t>
            </a:r>
            <a:r>
              <a:rPr lang="zh-TW" altLang="en-US" sz="2800" dirty="0" smtClean="0"/>
              <a:t>組</a:t>
            </a:r>
            <a:endParaRPr lang="en-US" altLang="zh-TW" sz="2800" dirty="0" smtClean="0"/>
          </a:p>
          <a:p>
            <a:endParaRPr lang="en-US" altLang="zh-TW" sz="2800" dirty="0"/>
          </a:p>
          <a:p>
            <a:r>
              <a:rPr lang="zh-TW" altLang="en-US" sz="2800" dirty="0" smtClean="0"/>
              <a:t>友善耕作與青年回流鄉村  </a:t>
            </a:r>
            <a:r>
              <a:rPr lang="en-US" altLang="zh-TW" sz="2800" dirty="0" smtClean="0"/>
              <a:t>A3</a:t>
            </a:r>
            <a:r>
              <a:rPr lang="zh-TW" altLang="en-US" sz="2800" dirty="0" smtClean="0"/>
              <a:t>組</a:t>
            </a:r>
            <a:endParaRPr lang="en-US" altLang="zh-TW" sz="2800" dirty="0"/>
          </a:p>
          <a:p>
            <a:r>
              <a:rPr lang="zh-TW" altLang="en-US" sz="2800" dirty="0" smtClean="0"/>
              <a:t>阿朴咖啡館變身為阿朴社會服務中心 </a:t>
            </a:r>
            <a:r>
              <a:rPr lang="en-US" altLang="zh-TW" sz="2800" dirty="0" smtClean="0"/>
              <a:t>B3</a:t>
            </a:r>
            <a:r>
              <a:rPr lang="zh-TW" altLang="en-US" sz="2800" dirty="0" smtClean="0"/>
              <a:t>組</a:t>
            </a:r>
            <a:endParaRPr lang="en-US" altLang="zh-TW" sz="2800" dirty="0" smtClean="0"/>
          </a:p>
          <a:p>
            <a:r>
              <a:rPr lang="zh-TW" altLang="en-US" sz="2800" dirty="0" smtClean="0"/>
              <a:t>媽祖如何在山裡誕生，如何茁壯深刻地活在當地居民心中，成為鎮民信仰中心。</a:t>
            </a:r>
            <a:r>
              <a:rPr lang="en-US" altLang="zh-TW" sz="2800" dirty="0" smtClean="0"/>
              <a:t>B4</a:t>
            </a:r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67810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A8C643-596F-464F-B5D4-03BB0E12E5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訓練簡報：一般</Template>
  <TotalTime>0</TotalTime>
  <Words>741</Words>
  <Application>Microsoft Office PowerPoint</Application>
  <PresentationFormat>如螢幕大小 (4:3)</PresentationFormat>
  <Paragraphs>120</Paragraphs>
  <Slides>12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微軟正黑體</vt:lpstr>
      <vt:lpstr>新細明體</vt:lpstr>
      <vt:lpstr>Calibri</vt:lpstr>
      <vt:lpstr>Gill Sans MT</vt:lpstr>
      <vt:lpstr>Verdana</vt:lpstr>
      <vt:lpstr>Wingdings 2</vt:lpstr>
      <vt:lpstr>夏至</vt:lpstr>
      <vt:lpstr>簡介</vt:lpstr>
      <vt:lpstr>     研究現象，就像一張地圖、一個疆域，在這個地圖中尋找出特定位置，這個位置，就是研究問題。</vt:lpstr>
      <vt:lpstr>課程 1：目標</vt:lpstr>
      <vt:lpstr>PowerPoint 簡報</vt:lpstr>
      <vt:lpstr>PowerPoint 簡報</vt:lpstr>
      <vt:lpstr>PowerPoint 簡報</vt:lpstr>
      <vt:lpstr>PowerPoint 簡報</vt:lpstr>
      <vt:lpstr>PowerPoint 簡報</vt:lpstr>
      <vt:lpstr>有意義與合適的問題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2015-09-23T23:06:24Z</dcterms:created>
  <dcterms:modified xsi:type="dcterms:W3CDTF">2015-09-24T01:55:28Z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