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72" r:id="rId6"/>
    <p:sldId id="271" r:id="rId7"/>
    <p:sldId id="261" r:id="rId8"/>
    <p:sldId id="274" r:id="rId9"/>
    <p:sldId id="273" r:id="rId10"/>
    <p:sldId id="276" r:id="rId11"/>
    <p:sldId id="277" r:id="rId12"/>
    <p:sldId id="275" r:id="rId13"/>
    <p:sldId id="280" r:id="rId14"/>
    <p:sldId id="282" r:id="rId15"/>
    <p:sldId id="283" r:id="rId16"/>
    <p:sldId id="284" r:id="rId17"/>
    <p:sldId id="281" r:id="rId18"/>
    <p:sldId id="279" r:id="rId19"/>
    <p:sldId id="290" r:id="rId20"/>
    <p:sldId id="289" r:id="rId21"/>
    <p:sldId id="268" r:id="rId22"/>
    <p:sldId id="266" r:id="rId23"/>
    <p:sldId id="258" r:id="rId24"/>
    <p:sldId id="262" r:id="rId25"/>
    <p:sldId id="267" r:id="rId26"/>
    <p:sldId id="269" r:id="rId27"/>
    <p:sldId id="286" r:id="rId28"/>
    <p:sldId id="288" r:id="rId29"/>
    <p:sldId id="285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9" d="100"/>
          <a:sy n="99" d="100"/>
        </p:scale>
        <p:origin x="-654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08671"/>
            <a:ext cx="7772400" cy="6858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050554"/>
            <a:ext cx="6400800" cy="5932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5BC1-22FE-48F9-B29A-D901635A7527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CA60-E3D9-42C6-89E1-0CCDBECF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2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23728" y="205979"/>
            <a:ext cx="6563072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23728" y="1200151"/>
            <a:ext cx="6563072" cy="3394472"/>
          </a:xfrm>
        </p:spPr>
        <p:txBody>
          <a:bodyPr/>
          <a:lstStyle/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5BC1-22FE-48F9-B29A-D901635A7527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CA60-E3D9-42C6-89E1-0CCDBECF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7155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35647"/>
            <a:ext cx="8229600" cy="295897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E5BC1-22FE-48F9-B29A-D901635A7527}" type="datetimeFigureOut">
              <a:rPr lang="en-US" smtClean="0"/>
              <a:t>6/27/2015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CA60-E3D9-42C6-89E1-0CCDBECF1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134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noProof="0" smtClean="0"/>
              <a:t>按一下以編輯母片標題樣式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E5BC1-22FE-48F9-B29A-D901635A7527}" type="datetimeFigureOut">
              <a:rPr lang="en-US" noProof="0" smtClean="0"/>
              <a:t>6/27/2015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CA60-E3D9-42C6-89E1-0CCDBECF1D7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930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uswell.com/index.php?module=preferential&amp;action=listpage" TargetMode="External"/><Relationship Id="rId2" Type="http://schemas.openxmlformats.org/officeDocument/2006/relationships/hyperlink" Target="http://sasw.mohw.gov.tw/app3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ive2asia.org/" TargetMode="External"/><Relationship Id="rId5" Type="http://schemas.openxmlformats.org/officeDocument/2006/relationships/hyperlink" Target="http://npost.tw/archives/319" TargetMode="External"/><Relationship Id="rId4" Type="http://schemas.openxmlformats.org/officeDocument/2006/relationships/hyperlink" Target="http://www.npochannel.net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55526"/>
            <a:ext cx="7772400" cy="2088232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       募款成功</a:t>
            </a:r>
            <a:r>
              <a:rPr lang="en-US" altLang="zh-TW" sz="5400" dirty="0" smtClean="0"/>
              <a:t>-  </a:t>
            </a:r>
            <a:r>
              <a:rPr lang="zh-TW" altLang="en-US" sz="3600" dirty="0" smtClean="0"/>
              <a:t>第七章</a:t>
            </a:r>
            <a:r>
              <a:rPr lang="zh-TW" altLang="en-US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、第八章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12" y="3003798"/>
            <a:ext cx="4960640" cy="1152128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指導老師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：林木筆老師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/>
              <a:t>學生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：顧月杏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8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第七章   散發訊息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電話行銷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電話行銷與電視紀錄片</a:t>
            </a:r>
            <a:r>
              <a:rPr lang="zh-TW" altLang="en-US" dirty="0">
                <a:latin typeface="新細明體" panose="02020500000000000000" pitchFamily="18" charset="-120"/>
              </a:rPr>
              <a:t>、</a:t>
            </a:r>
            <a:r>
              <a:rPr lang="zh-TW" altLang="en-US" dirty="0" smtClean="0">
                <a:latin typeface="新細明體" panose="02020500000000000000" pitchFamily="18" charset="-120"/>
              </a:rPr>
              <a:t>直接寄發郵件</a:t>
            </a:r>
            <a:r>
              <a:rPr lang="zh-TW" altLang="en-US" dirty="0">
                <a:latin typeface="新細明體" panose="02020500000000000000" pitchFamily="18" charset="-120"/>
              </a:rPr>
              <a:t>、登門親</a:t>
            </a:r>
            <a:r>
              <a:rPr lang="zh-TW" altLang="en-US" dirty="0" smtClean="0">
                <a:latin typeface="新細明體" panose="02020500000000000000" pitchFamily="18" charset="-120"/>
              </a:rPr>
              <a:t>訪等方式一同使用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，得到的效果</a:t>
            </a:r>
            <a:r>
              <a:rPr lang="zh-TW" altLang="en-US" dirty="0" smtClean="0">
                <a:latin typeface="新細明體" panose="02020500000000000000" pitchFamily="18" charset="-120"/>
              </a:rPr>
              <a:t>最好</a:t>
            </a:r>
            <a:endParaRPr lang="en-US" altLang="zh-TW" dirty="0" smtClean="0">
              <a:latin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電話募款適合喜歡簡單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、快速、年輕的捐款者及會員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463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第七章   散發訊息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登門親訪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是最個人化最能提供募款者與捐款者雙向溝通機會的策略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一分鐘之內清楚地表達目的，三分鐘結束對話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52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第七章   散發訊息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900" dirty="0" smtClean="0"/>
              <a:t>抱怨處理</a:t>
            </a:r>
            <a:endParaRPr lang="en-US" altLang="zh-TW" sz="3900" dirty="0" smtClean="0"/>
          </a:p>
          <a:p>
            <a:pPr marL="0" indent="0">
              <a:buNone/>
            </a:pPr>
            <a:r>
              <a:rPr lang="zh-TW" altLang="en-US" dirty="0" smtClean="0"/>
              <a:t>人們常會抱怨電話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、郵件及登門親訪帶來的困擾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應變措施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→利用電腦系統列出每個捐款者最適合的募款方式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72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第七章   抱怨</a:t>
            </a:r>
            <a:r>
              <a:rPr lang="zh-TW" altLang="en-US" dirty="0" smtClean="0"/>
              <a:t>處理</a:t>
            </a:r>
            <a:r>
              <a:rPr lang="en-US" altLang="zh-TW" dirty="0" smtClean="0"/>
              <a:t>--</a:t>
            </a:r>
            <a:r>
              <a:rPr lang="zh-TW" altLang="en-US" dirty="0" smtClean="0"/>
              <a:t>網際網路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廣告郵件等人家不想收到的訊息會引起收件者憤怒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讓收件人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「</a:t>
            </a:r>
            <a:r>
              <a:rPr lang="zh-TW" altLang="en-US" dirty="0">
                <a:latin typeface="新細明體" panose="02020500000000000000" pitchFamily="18" charset="-120"/>
              </a:rPr>
              <a:t>加入</a:t>
            </a:r>
            <a:r>
              <a:rPr lang="zh-TW" altLang="en-US" dirty="0" smtClean="0">
                <a:latin typeface="新細明體" panose="02020500000000000000" pitchFamily="18" charset="-120"/>
              </a:rPr>
              <a:t>」或「退出」的選項更清楚</a:t>
            </a:r>
            <a:endParaRPr lang="zh-TW" altLang="en-US" dirty="0">
              <a:latin typeface="新細明體" panose="02020500000000000000" pitchFamily="18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84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205979"/>
            <a:ext cx="6923112" cy="85725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第七章   抱怨</a:t>
            </a:r>
            <a:r>
              <a:rPr lang="zh-TW" altLang="en-US" dirty="0" smtClean="0"/>
              <a:t>處理</a:t>
            </a:r>
            <a:r>
              <a:rPr lang="en-US" altLang="zh-TW" dirty="0" smtClean="0"/>
              <a:t>—</a:t>
            </a:r>
            <a:r>
              <a:rPr lang="zh-TW" altLang="en-US" dirty="0" smtClean="0"/>
              <a:t>電話行銷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電話</a:t>
            </a:r>
            <a:r>
              <a:rPr lang="zh-TW" altLang="en-US" dirty="0"/>
              <a:t>行銷的時機不對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詢問對方打電話的最佳時機並記錄下來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/>
                </a:solidFill>
              </a:rPr>
              <a:t>電話行銷</a:t>
            </a:r>
            <a:r>
              <a:rPr lang="zh-TW" altLang="en-US" dirty="0" smtClean="0"/>
              <a:t>前先寄卡片提醒對方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105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205979"/>
            <a:ext cx="7056784" cy="85725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第七章   </a:t>
            </a:r>
            <a:r>
              <a:rPr lang="zh-TW" altLang="en-US" sz="4000" dirty="0"/>
              <a:t>抱怨處理</a:t>
            </a:r>
            <a:r>
              <a:rPr lang="en-US" altLang="zh-TW" sz="4000" dirty="0"/>
              <a:t>—</a:t>
            </a:r>
            <a:r>
              <a:rPr lang="zh-TW" altLang="en-US" sz="4000" dirty="0"/>
              <a:t>直接</a:t>
            </a:r>
            <a:r>
              <a:rPr lang="zh-TW" altLang="en-US" sz="4000" dirty="0" smtClean="0"/>
              <a:t>寄發郵件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3728" y="1200151"/>
            <a:ext cx="6912768" cy="33944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收到很多郵件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、寫錯名字、信件過期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詢問對方想要收到何種信件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尊重對方的選擇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申請拒收募款郵件的服務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00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205979"/>
            <a:ext cx="6923112" cy="85725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第七章   抱怨</a:t>
            </a:r>
            <a:r>
              <a:rPr lang="zh-TW" altLang="en-US" dirty="0" smtClean="0"/>
              <a:t>處理</a:t>
            </a:r>
            <a:r>
              <a:rPr lang="en-US" altLang="zh-TW" dirty="0" smtClean="0"/>
              <a:t>—</a:t>
            </a:r>
            <a:r>
              <a:rPr lang="zh-TW" altLang="en-US" dirty="0" smtClean="0"/>
              <a:t>登門親訪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登門親訪</a:t>
            </a:r>
            <a:r>
              <a:rPr lang="zh-TW" altLang="en-US" dirty="0" smtClean="0"/>
              <a:t>的</a:t>
            </a:r>
            <a:r>
              <a:rPr lang="zh-TW" altLang="en-US" dirty="0"/>
              <a:t>時機</a:t>
            </a:r>
            <a:r>
              <a:rPr lang="zh-TW" altLang="en-US" dirty="0" smtClean="0"/>
              <a:t>不對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道歉之後記錄</a:t>
            </a:r>
            <a:r>
              <a:rPr lang="en-US" altLang="zh-TW" dirty="0" smtClean="0"/>
              <a:t>-</a:t>
            </a:r>
            <a:r>
              <a:rPr lang="zh-TW" altLang="en-US" dirty="0" smtClean="0"/>
              <a:t>不要拜訪這一戶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第二天寄出道歉卡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6240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第七章   </a:t>
            </a:r>
            <a:r>
              <a:rPr lang="zh-TW" altLang="en-US" dirty="0" smtClean="0"/>
              <a:t>散發訊息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忠實的看守者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在美國有標準來檢視組織是否好好經營捐款者及未來客戶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登門親訪要申請合法的執照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設立自己內部的募款倫理標準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86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第七章   散發訊息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600" dirty="0" smtClean="0"/>
              <a:t>向萬千人行銷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直效行銷是把理念及故事散播給成千上萬的人並邀請他們加入行列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除了募款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，也可以用來教育大眾相關的議題，請他們付諸行動或用選票表達意見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326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第七章   散發</a:t>
            </a:r>
            <a:r>
              <a:rPr lang="zh-TW" altLang="en-US" dirty="0" smtClean="0"/>
              <a:t>訊息</a:t>
            </a:r>
            <a:r>
              <a:rPr lang="en-US" altLang="zh-TW" dirty="0" smtClean="0"/>
              <a:t>-</a:t>
            </a:r>
            <a:r>
              <a:rPr lang="zh-TW" altLang="en-US" dirty="0" smtClean="0"/>
              <a:t>補充說明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大眾傳播媒體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電視               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</a:rPr>
              <a:t>報紙</a:t>
            </a: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廣播               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◆雜誌</a:t>
            </a: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3600" dirty="0" smtClean="0"/>
              <a:t>公車車廂廣告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dirty="0" smtClean="0"/>
              <a:t>環保局垃圾車</a:t>
            </a:r>
            <a:r>
              <a:rPr lang="zh-TW" altLang="en-US" dirty="0" smtClean="0"/>
              <a:t>   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u"/>
            </a:pPr>
            <a:endParaRPr lang="en-US" altLang="zh-TW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6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/>
          <a:lstStyle/>
          <a:p>
            <a:r>
              <a:rPr lang="zh-TW" altLang="en-US" dirty="0" smtClean="0"/>
              <a:t>散發訊息</a:t>
            </a:r>
            <a:r>
              <a:rPr lang="zh-TW" altLang="en-US" dirty="0" smtClean="0">
                <a:latin typeface="新細明體" panose="02020500000000000000" pitchFamily="18" charset="-120"/>
              </a:rPr>
              <a:t>：網際網路、</a:t>
            </a:r>
            <a:r>
              <a:rPr lang="en-US" altLang="zh-TW" dirty="0" smtClean="0">
                <a:latin typeface="新細明體" panose="02020500000000000000" pitchFamily="18" charset="-120"/>
              </a:rPr>
              <a:t>DM</a:t>
            </a:r>
            <a:r>
              <a:rPr lang="zh-TW" altLang="en-US" dirty="0" smtClean="0">
                <a:latin typeface="新細明體" panose="02020500000000000000" pitchFamily="18" charset="-120"/>
              </a:rPr>
              <a:t>、電話行銷、登門拜訪等管道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39828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第七章   </a:t>
            </a:r>
            <a:r>
              <a:rPr lang="zh-TW" altLang="en-US" dirty="0" smtClean="0"/>
              <a:t>散發訊息</a:t>
            </a:r>
            <a:r>
              <a:rPr lang="en-US" altLang="zh-TW" dirty="0" smtClean="0"/>
              <a:t>-</a:t>
            </a:r>
            <a:r>
              <a:rPr lang="zh-TW" altLang="en-US" dirty="0" smtClean="0"/>
              <a:t>補充說明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23728" y="1200151"/>
            <a:ext cx="6768752" cy="3394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zh-TW" altLang="en-US" sz="4200" dirty="0" smtClean="0">
                <a:latin typeface="+mj-lt"/>
                <a:ea typeface="+mj-ea"/>
                <a:cs typeface="+mj-cs"/>
              </a:rPr>
              <a:t>網路募款</a:t>
            </a:r>
            <a:r>
              <a:rPr lang="zh-TW" altLang="en-US" sz="4200" dirty="0">
                <a:latin typeface="+mj-lt"/>
                <a:ea typeface="+mj-ea"/>
                <a:cs typeface="+mj-cs"/>
              </a:rPr>
              <a:t>平台</a:t>
            </a:r>
            <a:endParaRPr lang="en-US" altLang="zh-TW" sz="4200" dirty="0">
              <a:latin typeface="+mj-lt"/>
              <a:ea typeface="+mj-ea"/>
              <a:cs typeface="+mj-cs"/>
              <a:hlinkClick r:id="rId2"/>
            </a:endParaRPr>
          </a:p>
          <a:p>
            <a:pPr marL="0" indent="0">
              <a:buNone/>
            </a:pPr>
            <a:r>
              <a:rPr lang="zh-TW" altLang="en-US" dirty="0" smtClean="0">
                <a:hlinkClick r:id="rId2"/>
              </a:rPr>
              <a:t>衛生</a:t>
            </a:r>
            <a:r>
              <a:rPr lang="zh-TW" altLang="en-US" dirty="0">
                <a:hlinkClick r:id="rId2"/>
              </a:rPr>
              <a:t>福利部社會救助及社工司公益勸募管理</a:t>
            </a:r>
            <a:r>
              <a:rPr lang="zh-TW" altLang="en-US" dirty="0" smtClean="0">
                <a:hlinkClick r:id="rId2"/>
              </a:rPr>
              <a:t>系統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dirty="0">
                <a:hlinkClick r:id="rId3"/>
              </a:rPr>
              <a:t>思遠資訊的</a:t>
            </a:r>
            <a:r>
              <a:rPr lang="en-US" altLang="zh-TW" dirty="0">
                <a:hlinkClick r:id="rId3"/>
              </a:rPr>
              <a:t>『e-offering</a:t>
            </a:r>
            <a:r>
              <a:rPr lang="zh-TW" altLang="en-US" dirty="0">
                <a:hlinkClick r:id="rId3"/>
              </a:rPr>
              <a:t>捐款系統</a:t>
            </a:r>
            <a:r>
              <a:rPr lang="en-US" altLang="zh-TW" dirty="0" smtClean="0">
                <a:hlinkClick r:id="rId3"/>
              </a:rPr>
              <a:t>』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>
                <a:hlinkClick r:id="rId4"/>
              </a:rPr>
              <a:t>NPO </a:t>
            </a:r>
            <a:r>
              <a:rPr lang="en-US" altLang="zh-TW" dirty="0">
                <a:hlinkClick r:id="rId4"/>
              </a:rPr>
              <a:t>Channel</a:t>
            </a:r>
            <a:r>
              <a:rPr lang="zh-TW" altLang="en-US" dirty="0">
                <a:hlinkClick r:id="rId4"/>
              </a:rPr>
              <a:t>台灣最便利的公益募款</a:t>
            </a:r>
            <a:r>
              <a:rPr lang="zh-TW" altLang="en-US" dirty="0" smtClean="0">
                <a:hlinkClick r:id="rId4"/>
              </a:rPr>
              <a:t>平台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5"/>
              </a:rPr>
              <a:t>24</a:t>
            </a:r>
            <a:r>
              <a:rPr lang="zh-TW" altLang="en-US" dirty="0">
                <a:hlinkClick r:id="rId5"/>
              </a:rPr>
              <a:t>個社交媒體募款</a:t>
            </a:r>
            <a:r>
              <a:rPr lang="zh-TW" altLang="en-US" dirty="0" smtClean="0">
                <a:hlinkClick r:id="rId5"/>
              </a:rPr>
              <a:t>工具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>
                <a:hlinkClick r:id="rId6"/>
              </a:rPr>
              <a:t>Give2Asia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534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1463" algn="l"/>
            <a:r>
              <a:rPr lang="zh-TW" altLang="en-US" dirty="0" smtClean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如何</a:t>
            </a:r>
            <a:r>
              <a:rPr lang="zh-TW" altLang="en-US" dirty="0"/>
              <a:t>定義捐款</a:t>
            </a:r>
            <a:r>
              <a:rPr lang="zh-TW" altLang="en-US" dirty="0" smtClean="0"/>
              <a:t>大戶     </a:t>
            </a:r>
            <a:r>
              <a:rPr lang="zh-TW" altLang="en-US" dirty="0" smtClean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 尊重</a:t>
            </a:r>
            <a:endParaRPr lang="en-US" altLang="zh-TW" dirty="0"/>
          </a:p>
          <a:p>
            <a:pPr marL="271463" algn="l"/>
            <a:r>
              <a:rPr lang="zh-TW" altLang="en-US" dirty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內部調查                      </a:t>
            </a:r>
            <a:r>
              <a:rPr lang="zh-TW" altLang="en-US" dirty="0" smtClean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 向外拓展</a:t>
            </a:r>
            <a:endParaRPr lang="en-US" altLang="zh-TW" dirty="0" smtClean="0"/>
          </a:p>
          <a:p>
            <a:pPr marL="271463" algn="l"/>
            <a:r>
              <a:rPr lang="zh-TW" altLang="en-US" dirty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注意                               </a:t>
            </a:r>
            <a:r>
              <a:rPr lang="zh-TW" altLang="en-US" dirty="0" smtClean="0">
                <a:sym typeface="Symbol" panose="05050102010706020507" pitchFamily="18" charset="2"/>
              </a:rPr>
              <a:t></a:t>
            </a:r>
            <a:r>
              <a:rPr lang="zh-TW" altLang="en-US" dirty="0" smtClean="0"/>
              <a:t> 紀錄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712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sz="4200" dirty="0" smtClean="0"/>
              <a:t>如何定義捐款大戶</a:t>
            </a:r>
            <a:endParaRPr lang="en-US" altLang="zh-TW" sz="4200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在美國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有超過</a:t>
            </a:r>
            <a:r>
              <a:rPr lang="en-US" altLang="zh-TW" dirty="0" smtClean="0"/>
              <a:t>500(1741)</a:t>
            </a:r>
            <a:r>
              <a:rPr lang="zh-TW" altLang="en-US" dirty="0" smtClean="0"/>
              <a:t>個億萬</a:t>
            </a:r>
            <a:r>
              <a:rPr lang="en-US" altLang="zh-TW" dirty="0" smtClean="0"/>
              <a:t>(</a:t>
            </a:r>
            <a:r>
              <a:rPr lang="zh-TW" altLang="en-US" dirty="0" smtClean="0"/>
              <a:t>美元</a:t>
            </a:r>
            <a:r>
              <a:rPr lang="en-US" altLang="zh-TW" dirty="0" smtClean="0"/>
              <a:t>)</a:t>
            </a:r>
            <a:r>
              <a:rPr lang="zh-TW" altLang="en-US" dirty="0" smtClean="0"/>
              <a:t>富翁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；</a:t>
            </a:r>
            <a:r>
              <a:rPr lang="zh-TW" altLang="en-US" dirty="0" smtClean="0"/>
              <a:t>有</a:t>
            </a:r>
            <a:r>
              <a:rPr lang="en-US" altLang="zh-TW" dirty="0" smtClean="0"/>
              <a:t>1.87</a:t>
            </a:r>
            <a:r>
              <a:rPr lang="zh-TW" altLang="en-US" dirty="0" smtClean="0"/>
              <a:t>個</a:t>
            </a:r>
            <a:r>
              <a:rPr lang="zh-TW" altLang="en-US" dirty="0"/>
              <a:t>億</a:t>
            </a:r>
            <a:r>
              <a:rPr lang="zh-TW" altLang="en-US" dirty="0" smtClean="0"/>
              <a:t>元富翁；百萬富翁</a:t>
            </a:r>
            <a:r>
              <a:rPr lang="en-US" altLang="zh-TW" dirty="0" smtClean="0"/>
              <a:t>963</a:t>
            </a:r>
            <a:r>
              <a:rPr lang="zh-TW" altLang="en-US" dirty="0" smtClean="0"/>
              <a:t>萬戶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在台灣</a:t>
            </a:r>
            <a:endParaRPr lang="en-US" altLang="zh-TW" dirty="0" smtClean="0"/>
          </a:p>
          <a:p>
            <a:pPr algn="l"/>
            <a:r>
              <a:rPr lang="zh-TW" altLang="en-US" dirty="0"/>
              <a:t>有</a:t>
            </a:r>
            <a:r>
              <a:rPr lang="en-US" altLang="zh-TW" dirty="0" smtClean="0"/>
              <a:t>29</a:t>
            </a:r>
            <a:r>
              <a:rPr lang="zh-TW" altLang="en-US" dirty="0"/>
              <a:t>個億萬富翁；</a:t>
            </a:r>
            <a:r>
              <a:rPr lang="zh-TW" altLang="en-US" dirty="0" smtClean="0"/>
              <a:t>有</a:t>
            </a:r>
            <a:r>
              <a:rPr lang="en-US" altLang="zh-TW" dirty="0" smtClean="0"/>
              <a:t>11</a:t>
            </a:r>
            <a:r>
              <a:rPr lang="zh-TW" altLang="en-US" dirty="0" smtClean="0"/>
              <a:t>萬個</a:t>
            </a:r>
            <a:r>
              <a:rPr lang="zh-TW" altLang="en-US" dirty="0"/>
              <a:t>千萬富翁</a:t>
            </a:r>
          </a:p>
          <a:p>
            <a:pPr algn="l"/>
            <a:endParaRPr lang="zh-TW" altLang="en-US" dirty="0"/>
          </a:p>
          <a:p>
            <a:pPr algn="l"/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588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sz="3600" dirty="0" smtClean="0"/>
              <a:t>尊重</a:t>
            </a:r>
            <a:endParaRPr lang="en-US" altLang="zh-TW" sz="3600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富有的定義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不亂貼標籤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捨去人口統計學的迷思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尊重每一個捐款者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9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sz="3600" dirty="0" smtClean="0"/>
              <a:t>內部調查</a:t>
            </a:r>
            <a:endParaRPr lang="en-US" altLang="zh-TW" sz="3600" dirty="0" smtClean="0"/>
          </a:p>
          <a:p>
            <a:pPr algn="l"/>
            <a:r>
              <a:rPr lang="zh-TW" altLang="en-US" dirty="0" smtClean="0"/>
              <a:t>檢查捐贈者名單</a:t>
            </a:r>
            <a:endParaRPr lang="en-US" altLang="zh-TW" dirty="0" smtClean="0"/>
          </a:p>
          <a:p>
            <a:pPr algn="l"/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689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dirty="0" smtClean="0"/>
              <a:t>向外拓展的管道或方式</a:t>
            </a:r>
            <a:endParaRPr lang="en-US" altLang="zh-TW" dirty="0" smtClean="0"/>
          </a:p>
          <a:p>
            <a:pPr algn="l"/>
            <a:r>
              <a:rPr lang="zh-TW" altLang="en-US" dirty="0" smtClean="0">
                <a:sym typeface="Symbol" panose="05050102010706020507" pitchFamily="18" charset="2"/>
              </a:rPr>
              <a:t></a:t>
            </a:r>
            <a:r>
              <a:rPr lang="zh-TW" altLang="en-US" dirty="0"/>
              <a:t>雜誌 </a:t>
            </a:r>
            <a:r>
              <a:rPr lang="zh-TW" altLang="en-US" dirty="0" smtClean="0"/>
              <a:t>                                   </a:t>
            </a:r>
            <a:r>
              <a:rPr lang="zh-TW" altLang="en-US" dirty="0" smtClean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報紙</a:t>
            </a:r>
            <a:endParaRPr lang="en-US" altLang="zh-TW" dirty="0" smtClean="0"/>
          </a:p>
          <a:p>
            <a:pPr algn="l"/>
            <a:r>
              <a:rPr lang="zh-TW" altLang="en-US" dirty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工商名錄及網頁              </a:t>
            </a:r>
            <a:r>
              <a:rPr lang="zh-TW" altLang="en-US" dirty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國際性</a:t>
            </a:r>
            <a:endParaRPr lang="en-US" altLang="zh-TW" dirty="0" smtClean="0"/>
          </a:p>
          <a:p>
            <a:pPr algn="l"/>
            <a:r>
              <a:rPr lang="zh-TW" altLang="en-US" dirty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非營利資源                       </a:t>
            </a:r>
            <a:r>
              <a:rPr lang="zh-TW" altLang="en-US" dirty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股票及房地産</a:t>
            </a:r>
            <a:endParaRPr lang="en-US" altLang="zh-TW" dirty="0" smtClean="0"/>
          </a:p>
          <a:p>
            <a:pPr algn="l"/>
            <a:r>
              <a:rPr lang="zh-TW" altLang="en-US" dirty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公開上市公司                   </a:t>
            </a:r>
            <a:r>
              <a:rPr lang="zh-TW" altLang="en-US" dirty="0" smtClean="0">
                <a:sym typeface="Symbol" panose="05050102010706020507" pitchFamily="18" charset="2"/>
              </a:rPr>
              <a:t></a:t>
            </a:r>
            <a:r>
              <a:rPr lang="zh-TW" altLang="en-US" dirty="0" smtClean="0"/>
              <a:t>地方政府公開訊息</a:t>
            </a:r>
            <a:endParaRPr lang="en-US" altLang="zh-TW" dirty="0" smtClean="0"/>
          </a:p>
          <a:p>
            <a:pPr algn="l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92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sz="3600" dirty="0" smtClean="0"/>
              <a:t>注意</a:t>
            </a:r>
            <a:endParaRPr lang="en-US" altLang="zh-TW" sz="3600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確認資料是否完整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/>
              <a:t>及時更新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目標是要找到與組織共享價值觀的人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小額捐款與大額捐款同等重要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628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dirty="0" smtClean="0"/>
              <a:t>紀錄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建立最新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而</a:t>
            </a:r>
            <a:r>
              <a:rPr lang="zh-TW" altLang="en-US" dirty="0" smtClean="0"/>
              <a:t>完整的資料庫是很重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資料要備份</a:t>
            </a:r>
            <a:endParaRPr lang="en-US" altLang="zh-TW" dirty="0" smtClean="0"/>
          </a:p>
          <a:p>
            <a:pPr algn="l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264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第八章 發掘捐款大戶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◆</a:t>
            </a:r>
            <a:r>
              <a:rPr lang="zh-TW" altLang="en-US" dirty="0" smtClean="0"/>
              <a:t>專家及義工</a:t>
            </a:r>
            <a:r>
              <a:rPr lang="en-US" altLang="zh-TW" dirty="0" smtClean="0"/>
              <a:t>??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取得未來客戶的信任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捐贈者因為私人的理由而支持某一個團體</a:t>
            </a:r>
            <a:endParaRPr lang="en-US" altLang="zh-TW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TW" altLang="en-US" dirty="0" smtClean="0"/>
              <a:t>能夠知道捐款者身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/>
              <a:t>心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dirty="0" smtClean="0"/>
              <a:t>靈所需</a:t>
            </a:r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0457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 smtClean="0"/>
              <a:t>謝謝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5972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059324"/>
            <a:ext cx="6563072" cy="33190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 smtClean="0"/>
              <a:t>如何聘請專業的募款諮詢顧問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寫下合作清單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確認自已的機構與聘僱的顧問公司有相似的價值觀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、行事風格及策略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詢問顧問公司的老客戶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從小的計畫開始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42098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/>
              <a:t>如何聘請專業的募款諮詢顧問</a:t>
            </a:r>
            <a:endParaRPr lang="en-US" altLang="zh-TW" sz="3600" dirty="0"/>
          </a:p>
          <a:p>
            <a:r>
              <a:rPr lang="zh-TW" altLang="en-US" dirty="0" smtClean="0"/>
              <a:t>倫理守則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：絕對不要讓專業募款抽成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尊守專業募款公司規範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6154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latin typeface="新細明體" panose="02020500000000000000" pitchFamily="18" charset="-120"/>
              </a:rPr>
              <a:t>網際網路</a:t>
            </a:r>
            <a:r>
              <a:rPr lang="en-US" altLang="zh-TW" sz="3600" dirty="0" smtClean="0">
                <a:latin typeface="新細明體" panose="02020500000000000000" pitchFamily="18" charset="-120"/>
              </a:rPr>
              <a:t>--</a:t>
            </a:r>
            <a:r>
              <a:rPr lang="zh-TW" altLang="en-US" sz="3600" dirty="0" smtClean="0">
                <a:latin typeface="新細明體" panose="02020500000000000000" pitchFamily="18" charset="-120"/>
              </a:rPr>
              <a:t>優點</a:t>
            </a:r>
            <a:endParaRPr lang="en-US" altLang="zh-TW" sz="3600" dirty="0" smtClean="0">
              <a:latin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</a:rPr>
              <a:t>人們能看到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、聽到組織在作的事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人們得到上網搜尋的樂趣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提供更多的資料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速度更快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提供更多更好的機會來認識組織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US" altLang="zh-TW" dirty="0" smtClean="0">
              <a:latin typeface="新細明體" panose="02020500000000000000" pitchFamily="18" charset="-120"/>
            </a:endParaRPr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371094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增設專線</a:t>
            </a:r>
            <a:endParaRPr lang="en-US" altLang="zh-TW" sz="3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0800</a:t>
            </a:r>
            <a:r>
              <a:rPr lang="zh-TW" altLang="en-US" dirty="0" smtClean="0"/>
              <a:t>免付</a:t>
            </a:r>
            <a:r>
              <a:rPr lang="zh-TW" altLang="en-US" dirty="0"/>
              <a:t>費服務專線</a:t>
            </a:r>
            <a:r>
              <a:rPr lang="zh-TW" altLang="en-US" dirty="0" smtClean="0"/>
              <a:t>電話</a:t>
            </a:r>
            <a:endParaRPr lang="en-US" altLang="zh-TW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 smtClean="0"/>
              <a:t>900</a:t>
            </a:r>
            <a:r>
              <a:rPr lang="zh-TW" altLang="en-US" dirty="0" smtClean="0"/>
              <a:t>低費率專線電話</a:t>
            </a:r>
            <a:endParaRPr lang="en-US" altLang="zh-TW" dirty="0" smtClean="0"/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409944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/>
              <a:t>直接郵寄信函</a:t>
            </a:r>
            <a:endParaRPr lang="en-US" altLang="zh-TW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smtClean="0"/>
              <a:t>30%</a:t>
            </a:r>
            <a:r>
              <a:rPr lang="zh-TW" altLang="en-US" dirty="0" smtClean="0"/>
              <a:t>捐款是因為收到捐款信件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成功直接</a:t>
            </a:r>
            <a:r>
              <a:rPr lang="zh-TW" altLang="en-US" dirty="0"/>
              <a:t>郵寄</a:t>
            </a:r>
            <a:r>
              <a:rPr lang="zh-TW" altLang="en-US" dirty="0" smtClean="0"/>
              <a:t>信函行銷的基礎建立在會員及捐款者每年持續性的捐贈</a:t>
            </a:r>
            <a:endParaRPr lang="zh-TW" altLang="en-US" dirty="0"/>
          </a:p>
          <a:p>
            <a:endParaRPr lang="en-US" altLang="zh-TW" dirty="0" smtClean="0"/>
          </a:p>
          <a:p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29214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3600" dirty="0" smtClean="0"/>
              <a:t>試探挖掘</a:t>
            </a:r>
            <a:endParaRPr lang="en-US" altLang="zh-TW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/>
              <a:t>直接郵寄</a:t>
            </a:r>
            <a:r>
              <a:rPr lang="zh-TW" altLang="en-US" dirty="0" smtClean="0"/>
              <a:t>信函行銷是在探路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第一次寄發的回函率</a:t>
            </a:r>
            <a:r>
              <a:rPr lang="en-US" altLang="zh-TW" dirty="0" smtClean="0"/>
              <a:t>1%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dirty="0" smtClean="0"/>
              <a:t>(92%</a:t>
            </a:r>
            <a:r>
              <a:rPr lang="zh-TW" altLang="en-US" dirty="0" smtClean="0"/>
              <a:t>沒打開信封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看了第一段→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看完信→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1%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採取捐款行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動</a:t>
            </a:r>
            <a:r>
              <a:rPr lang="en-US" altLang="zh-TW" dirty="0" smtClean="0"/>
              <a:t>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第七章   散發訊息</a:t>
            </a:r>
          </a:p>
        </p:txBody>
      </p:sp>
    </p:spTree>
    <p:extLst>
      <p:ext uri="{BB962C8B-B14F-4D97-AF65-F5344CB8AC3E}">
        <p14:creationId xmlns:p14="http://schemas.microsoft.com/office/powerpoint/2010/main" val="291328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第七章   散發訊息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275605"/>
            <a:ext cx="6563072" cy="33190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/>
              <a:t>郵寄信函</a:t>
            </a:r>
            <a:endParaRPr lang="en-US" altLang="zh-TW" sz="3600" dirty="0"/>
          </a:p>
          <a:p>
            <a:r>
              <a:rPr lang="zh-TW" altLang="en-US" dirty="0" smtClean="0"/>
              <a:t>什麼是有效信件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能透過信件有效地募款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→</a:t>
            </a:r>
            <a:r>
              <a:rPr lang="zh-TW" altLang="en-US" dirty="0"/>
              <a:t>寫出讀者感同身受的議題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dirty="0" smtClean="0"/>
              <a:t>訴諸情感的目的或有著名公眾人物背書會非常有效</a:t>
            </a:r>
            <a:endParaRPr lang="en-US" dirty="0" err="1" smtClean="0"/>
          </a:p>
        </p:txBody>
      </p:sp>
    </p:spTree>
    <p:extLst>
      <p:ext uri="{BB962C8B-B14F-4D97-AF65-F5344CB8AC3E}">
        <p14:creationId xmlns:p14="http://schemas.microsoft.com/office/powerpoint/2010/main" val="19829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128</Template>
  <TotalTime>931</TotalTime>
  <Words>905</Words>
  <Application>Microsoft Office PowerPoint</Application>
  <PresentationFormat>如螢幕大小 (16:9)</PresentationFormat>
  <Paragraphs>133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128</vt:lpstr>
      <vt:lpstr>       募款成功-  第七章、第八章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散發訊息</vt:lpstr>
      <vt:lpstr>第七章   抱怨處理--網際網路</vt:lpstr>
      <vt:lpstr>第七章   抱怨處理—電話行銷</vt:lpstr>
      <vt:lpstr>第七章   抱怨處理—直接寄發郵件</vt:lpstr>
      <vt:lpstr>第七章   抱怨處理—登門親訪</vt:lpstr>
      <vt:lpstr>第七章   散發訊息</vt:lpstr>
      <vt:lpstr>第七章   散發訊息</vt:lpstr>
      <vt:lpstr>第七章   散發訊息-補充說明</vt:lpstr>
      <vt:lpstr>第七章   散發訊息-補充說明</vt:lpstr>
      <vt:lpstr>第八章 發掘捐款大戶</vt:lpstr>
      <vt:lpstr>第八章 發掘捐款大戶</vt:lpstr>
      <vt:lpstr>第八章 發掘捐款大戶</vt:lpstr>
      <vt:lpstr>第八章 發掘捐款大戶</vt:lpstr>
      <vt:lpstr>第八章 發掘捐款大戶</vt:lpstr>
      <vt:lpstr>第八章 發掘捐款大戶</vt:lpstr>
      <vt:lpstr>第八章 發掘捐款大戶</vt:lpstr>
      <vt:lpstr>第八章 發掘捐款大戶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顧月杏</dc:creator>
  <cp:lastModifiedBy>顧月杏</cp:lastModifiedBy>
  <cp:revision>46</cp:revision>
  <dcterms:created xsi:type="dcterms:W3CDTF">2014-10-21T09:24:27Z</dcterms:created>
  <dcterms:modified xsi:type="dcterms:W3CDTF">2015-06-27T07:42:44Z</dcterms:modified>
</cp:coreProperties>
</file>