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8"/>
  </p:notesMasterIdLst>
  <p:sldIdLst>
    <p:sldId id="315" r:id="rId4"/>
    <p:sldId id="364" r:id="rId5"/>
    <p:sldId id="362"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7" r:id="rId28"/>
    <p:sldId id="389" r:id="rId29"/>
    <p:sldId id="391" r:id="rId30"/>
    <p:sldId id="392" r:id="rId31"/>
    <p:sldId id="393" r:id="rId32"/>
    <p:sldId id="394" r:id="rId33"/>
    <p:sldId id="396" r:id="rId34"/>
    <p:sldId id="397" r:id="rId35"/>
    <p:sldId id="398" r:id="rId36"/>
    <p:sldId id="399" r:id="rId37"/>
    <p:sldId id="400" r:id="rId38"/>
    <p:sldId id="401" r:id="rId39"/>
    <p:sldId id="403" r:id="rId40"/>
    <p:sldId id="404" r:id="rId41"/>
    <p:sldId id="405" r:id="rId42"/>
    <p:sldId id="406" r:id="rId43"/>
    <p:sldId id="408" r:id="rId44"/>
    <p:sldId id="409" r:id="rId45"/>
    <p:sldId id="410" r:id="rId46"/>
    <p:sldId id="26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EE77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91" autoAdjust="0"/>
  </p:normalViewPr>
  <p:slideViewPr>
    <p:cSldViewPr>
      <p:cViewPr varScale="1">
        <p:scale>
          <a:sx n="60" d="100"/>
          <a:sy n="60" d="100"/>
        </p:scale>
        <p:origin x="-1444" y="-7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A6EE0-65EC-4C08-A25E-625F5F6201AB}" type="datetimeFigureOut">
              <a:rPr lang="en-US" smtClean="0"/>
              <a:t>6/26/2015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12785-20EE-4446-8F7A-E1BDF75B7AA2}" type="slidenum">
              <a:rPr lang="en-US" smtClean="0"/>
              <a:t>‹#›</a:t>
            </a:fld>
            <a:endParaRPr lang="en-US"/>
          </a:p>
        </p:txBody>
      </p:sp>
    </p:spTree>
    <p:extLst>
      <p:ext uri="{BB962C8B-B14F-4D97-AF65-F5344CB8AC3E}">
        <p14:creationId xmlns:p14="http://schemas.microsoft.com/office/powerpoint/2010/main" val="2290695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6/27/2015 2:22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zh-TW" altLang="en-US" smtClean="0"/>
              <a:t>按一下以編輯母片標題樣式</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zh-TW" altLang="en-US" smtClean="0"/>
              <a:t>按一下以編輯母片標題樣式</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zh-TW" altLang="en-US" smtClean="0"/>
              <a:t>按一下以編輯母片文字樣式</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pic/1.jpg"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pic/1.jpg"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pic/1.jpg" TargetMode="Externa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pic/1.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ctrTitle"/>
          </p:nvPr>
        </p:nvSpPr>
        <p:spPr>
          <a:xfrm>
            <a:off x="642910" y="785794"/>
            <a:ext cx="8072494" cy="1470025"/>
          </a:xfrm>
        </p:spPr>
        <p:txBody>
          <a:bodyPr/>
          <a:lstStyle/>
          <a:p>
            <a:pPr algn="ctr"/>
            <a:r>
              <a:rPr lang="zh-TW" altLang="en-US" sz="8000" b="1" dirty="0">
                <a:solidFill>
                  <a:schemeClr val="tx1"/>
                </a:solidFill>
                <a:effectLst/>
                <a:latin typeface="+mn-lt"/>
                <a:ea typeface="標楷體" panose="03000509000000000000" pitchFamily="65" charset="-120"/>
              </a:rPr>
              <a:t>募款</a:t>
            </a:r>
            <a:r>
              <a:rPr lang="zh-TW" altLang="en-US" sz="8000" b="1" dirty="0" smtClean="0">
                <a:solidFill>
                  <a:schemeClr val="tx1"/>
                </a:solidFill>
                <a:effectLst/>
                <a:latin typeface="+mn-lt"/>
                <a:ea typeface="標楷體" panose="03000509000000000000" pitchFamily="65" charset="-120"/>
              </a:rPr>
              <a:t>成功</a:t>
            </a:r>
            <a:r>
              <a:rPr lang="en-US" altLang="zh-TW" b="1" dirty="0" smtClean="0">
                <a:solidFill>
                  <a:srgbClr val="FFFF00"/>
                </a:solidFill>
                <a:effectLst/>
                <a:latin typeface="+mn-lt"/>
                <a:ea typeface="標楷體" panose="03000509000000000000" pitchFamily="65" charset="-120"/>
              </a:rPr>
              <a:t/>
            </a:r>
            <a:br>
              <a:rPr lang="en-US" altLang="zh-TW" b="1" dirty="0" smtClean="0">
                <a:solidFill>
                  <a:srgbClr val="FFFF00"/>
                </a:solidFill>
                <a:effectLst/>
                <a:latin typeface="+mn-lt"/>
                <a:ea typeface="標楷體" panose="03000509000000000000" pitchFamily="65" charset="-120"/>
              </a:rPr>
            </a:br>
            <a:r>
              <a:rPr lang="zh-TW" altLang="en-US" b="1" dirty="0" smtClean="0">
                <a:solidFill>
                  <a:srgbClr val="FFFF00"/>
                </a:solidFill>
                <a:effectLst/>
                <a:latin typeface="+mn-lt"/>
                <a:ea typeface="標楷體" panose="03000509000000000000" pitchFamily="65" charset="-120"/>
              </a:rPr>
              <a:t>企業贊助</a:t>
            </a:r>
            <a:r>
              <a:rPr lang="en-US" altLang="zh-TW" b="1" dirty="0" smtClean="0">
                <a:solidFill>
                  <a:srgbClr val="FFFF00"/>
                </a:solidFill>
                <a:effectLst/>
                <a:latin typeface="+mn-lt"/>
                <a:ea typeface="標楷體" panose="03000509000000000000" pitchFamily="65" charset="-120"/>
              </a:rPr>
              <a:t>(CH11)</a:t>
            </a:r>
            <a:br>
              <a:rPr lang="en-US" altLang="zh-TW" b="1" dirty="0" smtClean="0">
                <a:solidFill>
                  <a:srgbClr val="FFFF00"/>
                </a:solidFill>
                <a:effectLst/>
                <a:latin typeface="+mn-lt"/>
                <a:ea typeface="標楷體" panose="03000509000000000000" pitchFamily="65" charset="-120"/>
              </a:rPr>
            </a:br>
            <a:r>
              <a:rPr lang="en-US" altLang="zh-TW" b="1" dirty="0" smtClean="0">
                <a:solidFill>
                  <a:srgbClr val="FFFF00"/>
                </a:solidFill>
                <a:effectLst/>
                <a:latin typeface="+mn-lt"/>
                <a:ea typeface="標楷體" panose="03000509000000000000" pitchFamily="65" charset="-120"/>
              </a:rPr>
              <a:t> </a:t>
            </a:r>
            <a:r>
              <a:rPr lang="zh-TW" altLang="en-US" b="1" dirty="0" smtClean="0">
                <a:solidFill>
                  <a:srgbClr val="FFFF00"/>
                </a:solidFill>
                <a:effectLst/>
                <a:latin typeface="+mn-lt"/>
                <a:ea typeface="標楷體" panose="03000509000000000000" pitchFamily="65" charset="-120"/>
              </a:rPr>
              <a:t>行銷</a:t>
            </a:r>
            <a:r>
              <a:rPr lang="zh-TW" altLang="en-US" b="1" dirty="0">
                <a:solidFill>
                  <a:srgbClr val="FFFF00"/>
                </a:solidFill>
                <a:effectLst/>
                <a:latin typeface="+mn-lt"/>
                <a:ea typeface="標楷體" panose="03000509000000000000" pitchFamily="65" charset="-120"/>
              </a:rPr>
              <a:t>合作</a:t>
            </a:r>
            <a:r>
              <a:rPr lang="zh-TW" altLang="en-US" b="1" dirty="0" smtClean="0">
                <a:solidFill>
                  <a:srgbClr val="FFFF00"/>
                </a:solidFill>
                <a:effectLst/>
                <a:latin typeface="+mn-lt"/>
                <a:ea typeface="標楷體" panose="03000509000000000000" pitchFamily="65" charset="-120"/>
              </a:rPr>
              <a:t>伙伴</a:t>
            </a:r>
            <a:r>
              <a:rPr lang="en-US" altLang="zh-TW" b="1" dirty="0" smtClean="0">
                <a:solidFill>
                  <a:srgbClr val="FFFF00"/>
                </a:solidFill>
                <a:effectLst/>
                <a:latin typeface="+mn-lt"/>
                <a:ea typeface="標楷體" panose="03000509000000000000" pitchFamily="65" charset="-120"/>
              </a:rPr>
              <a:t>(CH12)</a:t>
            </a:r>
            <a:endParaRPr lang="zh-TW" altLang="en-US" b="1" dirty="0">
              <a:solidFill>
                <a:srgbClr val="FFFF00"/>
              </a:solidFill>
              <a:latin typeface="+mn-lt"/>
              <a:ea typeface="標楷體" pitchFamily="65" charset="-120"/>
            </a:endParaRPr>
          </a:p>
        </p:txBody>
      </p:sp>
      <p:sp>
        <p:nvSpPr>
          <p:cNvPr id="6" name="副標題 2"/>
          <p:cNvSpPr txBox="1">
            <a:spLocks/>
          </p:cNvSpPr>
          <p:nvPr/>
        </p:nvSpPr>
        <p:spPr>
          <a:xfrm>
            <a:off x="4355976" y="4786322"/>
            <a:ext cx="3858204" cy="1752600"/>
          </a:xfrm>
          <a:prstGeom prst="rect">
            <a:avLst/>
          </a:prstGeom>
        </p:spPr>
        <p:txBody>
          <a:bodyPr vert="horz" lIns="91440" tIns="45720" rIns="91440" bIns="45720" rtlCol="0">
            <a:normAutofit/>
          </a:bodyPr>
          <a:lstStyle/>
          <a:p>
            <a:pPr lvl="0">
              <a:spcBef>
                <a:spcPct val="20000"/>
              </a:spcBef>
            </a:pPr>
            <a:r>
              <a:rPr lang="zh-TW" altLang="en-US" sz="2800" b="1" dirty="0" smtClean="0">
                <a:solidFill>
                  <a:srgbClr val="FFFF00"/>
                </a:solidFill>
                <a:latin typeface="標楷體" pitchFamily="65" charset="-120"/>
                <a:ea typeface="標楷體" pitchFamily="65" charset="-120"/>
              </a:rPr>
              <a:t>授課老師：林木筆</a:t>
            </a:r>
            <a:endParaRPr lang="en-US" altLang="zh-TW" sz="2800" b="1" dirty="0" smtClean="0">
              <a:solidFill>
                <a:srgbClr val="FFFF00"/>
              </a:solidFill>
              <a:latin typeface="標楷體" pitchFamily="65" charset="-120"/>
              <a:ea typeface="標楷體" pitchFamily="65" charset="-120"/>
            </a:endParaRPr>
          </a:p>
          <a:p>
            <a:pPr lvl="0">
              <a:spcBef>
                <a:spcPct val="20000"/>
              </a:spcBef>
            </a:pPr>
            <a:r>
              <a:rPr lang="zh-TW" altLang="en-US" sz="2800" b="1" dirty="0" smtClean="0">
                <a:solidFill>
                  <a:srgbClr val="FFFF00"/>
                </a:solidFill>
                <a:latin typeface="標楷體" pitchFamily="65" charset="-120"/>
                <a:ea typeface="標楷體" pitchFamily="65" charset="-120"/>
              </a:rPr>
              <a:t>報告人</a:t>
            </a:r>
            <a:r>
              <a:rPr lang="zh-TW" altLang="en-US" sz="2800" b="1" dirty="0" smtClean="0">
                <a:solidFill>
                  <a:srgbClr val="FFFF00"/>
                </a:solidFill>
                <a:latin typeface="標楷體" pitchFamily="65" charset="-120"/>
                <a:ea typeface="標楷體" pitchFamily="65" charset="-120"/>
              </a:rPr>
              <a:t>：</a:t>
            </a:r>
            <a:r>
              <a:rPr lang="zh-TW" altLang="en-US" sz="2800" b="1" dirty="0">
                <a:solidFill>
                  <a:srgbClr val="FFFF00"/>
                </a:solidFill>
                <a:latin typeface="標楷體" pitchFamily="65" charset="-120"/>
                <a:ea typeface="標楷體" pitchFamily="65" charset="-120"/>
              </a:rPr>
              <a:t>王世欽</a:t>
            </a:r>
            <a:endParaRPr lang="en-US" altLang="zh-TW" sz="2800" b="1" dirty="0" smtClean="0">
              <a:solidFill>
                <a:srgbClr val="FFFF00"/>
              </a:solidFill>
              <a:latin typeface="標楷體" pitchFamily="65" charset="-120"/>
              <a:ea typeface="標楷體" pitchFamily="65" charset="-120"/>
            </a:endParaRPr>
          </a:p>
          <a:p>
            <a:pPr lvl="0">
              <a:spcBef>
                <a:spcPct val="20000"/>
              </a:spcBef>
            </a:pPr>
            <a:r>
              <a:rPr lang="zh-TW" altLang="en-US" sz="2800" b="1" dirty="0" smtClean="0">
                <a:solidFill>
                  <a:srgbClr val="FFFF00"/>
                </a:solidFill>
                <a:latin typeface="標楷體" pitchFamily="65" charset="-120"/>
                <a:ea typeface="標楷體" pitchFamily="65" charset="-120"/>
              </a:rPr>
              <a:t>日期：</a:t>
            </a:r>
            <a:r>
              <a:rPr lang="en-US" altLang="zh-TW" sz="2800" b="1" dirty="0" smtClean="0">
                <a:solidFill>
                  <a:srgbClr val="FFFF00"/>
                </a:solidFill>
                <a:latin typeface="標楷體" pitchFamily="65" charset="-120"/>
                <a:ea typeface="標楷體" pitchFamily="65" charset="-120"/>
              </a:rPr>
              <a:t>2015/6/27</a:t>
            </a:r>
            <a:endParaRPr kumimoji="0" lang="zh-TW" altLang="en-US" sz="2800" b="1" i="0" u="none" strike="noStrike" kern="1200" cap="none" spc="0" normalizeH="0" baseline="0" noProof="0" dirty="0">
              <a:ln>
                <a:noFill/>
              </a:ln>
              <a:solidFill>
                <a:srgbClr val="FFFF00"/>
              </a:solidFill>
              <a:effectLst/>
              <a:uLnTx/>
              <a:uFillTx/>
              <a:latin typeface="標楷體" pitchFamily="65" charset="-120"/>
              <a:ea typeface="標楷體" pitchFamily="65" charset="-120"/>
            </a:endParaRPr>
          </a:p>
        </p:txBody>
      </p:sp>
      <p:pic>
        <p:nvPicPr>
          <p:cNvPr id="1028" name="Picture 4" descr="1217,12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73017"/>
            <a:ext cx="213789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4587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企業贊助的</a:t>
            </a:r>
            <a:r>
              <a:rPr lang="zh-TW" altLang="en-US" dirty="0" smtClean="0">
                <a:solidFill>
                  <a:schemeClr val="bg1"/>
                </a:solidFill>
                <a:latin typeface="華康中圓體" panose="020F0509000000000000" pitchFamily="49" charset="-120"/>
                <a:ea typeface="華康中圓體" panose="020F0509000000000000" pitchFamily="49" charset="-120"/>
              </a:rPr>
              <a:t>動機</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2070090"/>
            <a:ext cx="7920880"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buFont typeface="+mj-lt"/>
              <a:buAutoNum type="arabicPeriod" startAt="6"/>
            </a:pPr>
            <a:r>
              <a:rPr lang="zh-TW" altLang="zh-TW" dirty="0" smtClean="0"/>
              <a:t>樹立</a:t>
            </a:r>
            <a:r>
              <a:rPr lang="zh-TW" altLang="zh-TW" dirty="0" smtClean="0">
                <a:solidFill>
                  <a:srgbClr val="FFFF00"/>
                </a:solidFill>
              </a:rPr>
              <a:t>領導風範</a:t>
            </a:r>
          </a:p>
          <a:p>
            <a:pPr lvl="0">
              <a:buAutoNum type="arabicPeriod" startAt="6"/>
            </a:pPr>
            <a:r>
              <a:rPr lang="zh-TW" altLang="zh-TW" dirty="0" smtClean="0"/>
              <a:t>增加</a:t>
            </a:r>
            <a:r>
              <a:rPr lang="zh-TW" altLang="zh-TW" dirty="0" smtClean="0">
                <a:solidFill>
                  <a:srgbClr val="FFFF00"/>
                </a:solidFill>
              </a:rPr>
              <a:t>人脈</a:t>
            </a:r>
          </a:p>
          <a:p>
            <a:pPr lvl="0">
              <a:buAutoNum type="arabicPeriod" startAt="6"/>
            </a:pPr>
            <a:r>
              <a:rPr lang="zh-TW" altLang="zh-TW" dirty="0" smtClean="0"/>
              <a:t>給企業主預備</a:t>
            </a:r>
            <a:r>
              <a:rPr lang="zh-TW" altLang="zh-TW" dirty="0" smtClean="0">
                <a:solidFill>
                  <a:srgbClr val="FFFF00"/>
                </a:solidFill>
              </a:rPr>
              <a:t>退休</a:t>
            </a:r>
            <a:r>
              <a:rPr lang="zh-TW" altLang="zh-TW" dirty="0" smtClean="0"/>
              <a:t>後工作</a:t>
            </a:r>
          </a:p>
          <a:p>
            <a:pPr lvl="0">
              <a:buAutoNum type="arabicPeriod" startAt="6"/>
            </a:pPr>
            <a:r>
              <a:rPr lang="zh-TW" altLang="zh-TW" dirty="0" smtClean="0"/>
              <a:t>尋得</a:t>
            </a:r>
            <a:r>
              <a:rPr lang="zh-TW" altLang="zh-TW" dirty="0" smtClean="0">
                <a:solidFill>
                  <a:srgbClr val="FFFF00"/>
                </a:solidFill>
              </a:rPr>
              <a:t>友誼和尊敬</a:t>
            </a:r>
          </a:p>
          <a:p>
            <a:pPr lvl="0">
              <a:buAutoNum type="arabicPeriod" startAt="6"/>
            </a:pPr>
            <a:r>
              <a:rPr lang="zh-TW" altLang="zh-TW" dirty="0" smtClean="0"/>
              <a:t>增加企業的</a:t>
            </a:r>
            <a:r>
              <a:rPr lang="zh-TW" altLang="zh-TW" dirty="0" smtClean="0">
                <a:solidFill>
                  <a:srgbClr val="FFFF00"/>
                </a:solidFill>
              </a:rPr>
              <a:t>業績和客戶</a:t>
            </a:r>
            <a:endParaRPr lang="zh-TW" altLang="zh-TW" dirty="0">
              <a:solidFill>
                <a:srgbClr val="FFFF00"/>
              </a:solidFill>
            </a:endParaRPr>
          </a:p>
        </p:txBody>
      </p:sp>
    </p:spTree>
    <p:extLst>
      <p:ext uri="{BB962C8B-B14F-4D97-AF65-F5344CB8AC3E}">
        <p14:creationId xmlns:p14="http://schemas.microsoft.com/office/powerpoint/2010/main" val="34753614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尋找願意贊助的</a:t>
            </a:r>
            <a:r>
              <a:rPr lang="zh-TW" altLang="en-US" dirty="0" smtClean="0">
                <a:solidFill>
                  <a:schemeClr val="bg1"/>
                </a:solidFill>
                <a:latin typeface="華康中圓體" panose="020F0509000000000000" pitchFamily="49" charset="-120"/>
                <a:ea typeface="華康中圓體" panose="020F0509000000000000" pitchFamily="49" charset="-120"/>
              </a:rPr>
              <a:t>企業</a:t>
            </a:r>
            <a:r>
              <a:rPr lang="en-US" altLang="zh-TW" dirty="0" smtClean="0">
                <a:solidFill>
                  <a:schemeClr val="bg1"/>
                </a:solidFill>
                <a:latin typeface="華康中圓體" panose="020F0509000000000000" pitchFamily="49" charset="-120"/>
                <a:ea typeface="華康中圓體" panose="020F0509000000000000" pitchFamily="49" charset="-120"/>
              </a:rPr>
              <a:t>-1</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179511" y="2070090"/>
            <a:ext cx="8953129"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r>
              <a:rPr lang="zh-TW" altLang="zh-TW" dirty="0" smtClean="0"/>
              <a:t>尋找對</a:t>
            </a:r>
            <a:r>
              <a:rPr lang="zh-TW" altLang="zh-TW" dirty="0"/>
              <a:t>機構</a:t>
            </a:r>
            <a:r>
              <a:rPr lang="zh-TW" altLang="zh-TW" dirty="0">
                <a:solidFill>
                  <a:srgbClr val="FFFF00"/>
                </a:solidFill>
              </a:rPr>
              <a:t>有興趣</a:t>
            </a:r>
            <a:r>
              <a:rPr lang="zh-TW" altLang="zh-TW" dirty="0"/>
              <a:t>的公司</a:t>
            </a:r>
          </a:p>
          <a:p>
            <a:pPr lvl="0"/>
            <a:r>
              <a:rPr lang="zh-TW" altLang="zh-TW" dirty="0"/>
              <a:t>找一個可以</a:t>
            </a:r>
            <a:r>
              <a:rPr lang="zh-TW" altLang="zh-TW" dirty="0">
                <a:solidFill>
                  <a:srgbClr val="FFFF00"/>
                </a:solidFill>
              </a:rPr>
              <a:t>做決定</a:t>
            </a:r>
            <a:r>
              <a:rPr lang="zh-TW" altLang="zh-TW" dirty="0"/>
              <a:t>的人</a:t>
            </a:r>
          </a:p>
          <a:p>
            <a:pPr lvl="0"/>
            <a:r>
              <a:rPr lang="zh-TW" altLang="zh-TW" dirty="0" smtClean="0">
                <a:solidFill>
                  <a:srgbClr val="FFFF00"/>
                </a:solidFill>
              </a:rPr>
              <a:t>鼓勵感謝</a:t>
            </a:r>
            <a:r>
              <a:rPr lang="zh-TW" altLang="zh-TW" dirty="0" smtClean="0"/>
              <a:t>和</a:t>
            </a:r>
            <a:r>
              <a:rPr lang="zh-TW" altLang="zh-TW" dirty="0" smtClean="0">
                <a:solidFill>
                  <a:srgbClr val="FFFF00"/>
                </a:solidFill>
              </a:rPr>
              <a:t>教育</a:t>
            </a:r>
            <a:r>
              <a:rPr lang="zh-TW" altLang="zh-TW" dirty="0"/>
              <a:t>企業贊助人</a:t>
            </a:r>
          </a:p>
          <a:p>
            <a:pPr lvl="0"/>
            <a:r>
              <a:rPr lang="zh-TW" altLang="zh-TW" dirty="0"/>
              <a:t>邀請企業人士</a:t>
            </a:r>
            <a:r>
              <a:rPr lang="zh-TW" altLang="zh-TW" dirty="0" smtClean="0">
                <a:solidFill>
                  <a:srgbClr val="FFFF00"/>
                </a:solidFill>
              </a:rPr>
              <a:t>進機構</a:t>
            </a:r>
            <a:r>
              <a:rPr lang="zh-TW" altLang="zh-TW" dirty="0">
                <a:solidFill>
                  <a:srgbClr val="FFFF00"/>
                </a:solidFill>
              </a:rPr>
              <a:t>董事會</a:t>
            </a:r>
          </a:p>
          <a:p>
            <a:pPr lvl="0"/>
            <a:r>
              <a:rPr lang="zh-TW" altLang="zh-TW" dirty="0">
                <a:solidFill>
                  <a:srgbClr val="FFFF00"/>
                </a:solidFill>
              </a:rPr>
              <a:t>網站尋找</a:t>
            </a:r>
            <a:r>
              <a:rPr lang="zh-TW" altLang="zh-TW" dirty="0"/>
              <a:t>願意提供</a:t>
            </a:r>
            <a:r>
              <a:rPr lang="zh-TW" altLang="zh-TW" dirty="0" smtClean="0"/>
              <a:t>贊助公司</a:t>
            </a:r>
            <a:endParaRPr lang="zh-TW" altLang="zh-TW" dirty="0"/>
          </a:p>
        </p:txBody>
      </p:sp>
    </p:spTree>
    <p:extLst>
      <p:ext uri="{BB962C8B-B14F-4D97-AF65-F5344CB8AC3E}">
        <p14:creationId xmlns:p14="http://schemas.microsoft.com/office/powerpoint/2010/main" val="39333884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尋找願意贊助的</a:t>
            </a:r>
            <a:r>
              <a:rPr lang="zh-TW" altLang="en-US" dirty="0" smtClean="0">
                <a:solidFill>
                  <a:schemeClr val="bg1"/>
                </a:solidFill>
                <a:latin typeface="華康中圓體" panose="020F0509000000000000" pitchFamily="49" charset="-120"/>
                <a:ea typeface="華康中圓體" panose="020F0509000000000000" pitchFamily="49" charset="-120"/>
              </a:rPr>
              <a:t>企業</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179511" y="2070090"/>
            <a:ext cx="8953129"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buFont typeface="+mj-lt"/>
              <a:buAutoNum type="arabicPeriod" startAt="6"/>
            </a:pPr>
            <a:r>
              <a:rPr lang="zh-TW" altLang="zh-TW" dirty="0" smtClean="0"/>
              <a:t>請</a:t>
            </a:r>
            <a:r>
              <a:rPr lang="zh-TW" altLang="zh-TW" dirty="0"/>
              <a:t>義工</a:t>
            </a:r>
            <a:r>
              <a:rPr lang="zh-TW" altLang="zh-TW" dirty="0">
                <a:solidFill>
                  <a:srgbClr val="FFFF00"/>
                </a:solidFill>
              </a:rPr>
              <a:t>閱覽和建檔</a:t>
            </a:r>
            <a:r>
              <a:rPr lang="zh-TW" altLang="zh-TW" dirty="0"/>
              <a:t>商業訊息</a:t>
            </a:r>
          </a:p>
          <a:p>
            <a:pPr lvl="0">
              <a:buAutoNum type="arabicPeriod" startAt="6"/>
            </a:pPr>
            <a:r>
              <a:rPr lang="zh-TW" altLang="zh-TW" dirty="0"/>
              <a:t>閱覽城鎮</a:t>
            </a:r>
            <a:r>
              <a:rPr lang="zh-TW" altLang="zh-TW" dirty="0" smtClean="0"/>
              <a:t>中</a:t>
            </a:r>
            <a:r>
              <a:rPr lang="zh-TW" altLang="zh-TW" dirty="0" smtClean="0">
                <a:solidFill>
                  <a:srgbClr val="FFFF00"/>
                </a:solidFill>
              </a:rPr>
              <a:t>有</a:t>
            </a:r>
            <a:r>
              <a:rPr lang="zh-TW" altLang="zh-TW" dirty="0">
                <a:solidFill>
                  <a:srgbClr val="FFFF00"/>
                </a:solidFill>
              </a:rPr>
              <a:t>影響力</a:t>
            </a:r>
            <a:r>
              <a:rPr lang="zh-TW" altLang="zh-TW" dirty="0"/>
              <a:t>的工業</a:t>
            </a:r>
          </a:p>
          <a:p>
            <a:pPr lvl="0">
              <a:buAutoNum type="arabicPeriod" startAt="6"/>
            </a:pPr>
            <a:r>
              <a:rPr lang="zh-TW" altLang="zh-TW" dirty="0"/>
              <a:t>查詢基金會中心的全美企業贊助名錄</a:t>
            </a:r>
          </a:p>
          <a:p>
            <a:pPr lvl="0">
              <a:buAutoNum type="arabicPeriod" startAt="6"/>
            </a:pPr>
            <a:r>
              <a:rPr lang="zh-TW" altLang="zh-TW" dirty="0"/>
              <a:t>查詢法人基金會名錄</a:t>
            </a:r>
          </a:p>
        </p:txBody>
      </p:sp>
    </p:spTree>
    <p:extLst>
      <p:ext uri="{BB962C8B-B14F-4D97-AF65-F5344CB8AC3E}">
        <p14:creationId xmlns:p14="http://schemas.microsoft.com/office/powerpoint/2010/main" val="23892669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找對人</a:t>
            </a:r>
          </a:p>
        </p:txBody>
      </p:sp>
      <p:sp>
        <p:nvSpPr>
          <p:cNvPr id="7" name="文字方塊 6"/>
          <p:cNvSpPr txBox="1"/>
          <p:nvPr/>
        </p:nvSpPr>
        <p:spPr>
          <a:xfrm>
            <a:off x="179511" y="2070090"/>
            <a:ext cx="8953129"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r>
              <a:rPr lang="zh-TW" altLang="zh-TW" dirty="0" smtClean="0"/>
              <a:t>董事長</a:t>
            </a:r>
            <a:r>
              <a:rPr lang="zh-TW" altLang="zh-TW" dirty="0"/>
              <a:t>或執行長</a:t>
            </a:r>
          </a:p>
          <a:p>
            <a:pPr lvl="0"/>
            <a:r>
              <a:rPr lang="zh-TW" altLang="zh-TW" dirty="0"/>
              <a:t>老闆</a:t>
            </a:r>
          </a:p>
          <a:p>
            <a:pPr lvl="0"/>
            <a:r>
              <a:rPr lang="zh-TW" altLang="zh-TW" dirty="0"/>
              <a:t>公司業務部副董事長</a:t>
            </a:r>
          </a:p>
          <a:p>
            <a:pPr lvl="0"/>
            <a:r>
              <a:rPr lang="zh-TW" altLang="zh-TW" dirty="0"/>
              <a:t>地區業務部副董事長</a:t>
            </a:r>
          </a:p>
          <a:p>
            <a:pPr lvl="0"/>
            <a:r>
              <a:rPr lang="zh-TW" altLang="zh-TW" dirty="0"/>
              <a:t>公關業務部副董事長</a:t>
            </a:r>
          </a:p>
        </p:txBody>
      </p:sp>
    </p:spTree>
    <p:extLst>
      <p:ext uri="{BB962C8B-B14F-4D97-AF65-F5344CB8AC3E}">
        <p14:creationId xmlns:p14="http://schemas.microsoft.com/office/powerpoint/2010/main" val="42552540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找對時機</a:t>
            </a:r>
          </a:p>
        </p:txBody>
      </p:sp>
      <p:sp>
        <p:nvSpPr>
          <p:cNvPr id="7" name="文字方塊 6"/>
          <p:cNvSpPr txBox="1"/>
          <p:nvPr/>
        </p:nvSpPr>
        <p:spPr>
          <a:xfrm>
            <a:off x="179511" y="2070090"/>
            <a:ext cx="8953129"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r>
              <a:rPr lang="zh-TW" altLang="zh-TW" dirty="0" smtClean="0"/>
              <a:t>星期二</a:t>
            </a:r>
            <a:r>
              <a:rPr lang="zh-TW" altLang="zh-TW" dirty="0"/>
              <a:t>三四早上雙方都清醒時打電話</a:t>
            </a:r>
          </a:p>
          <a:p>
            <a:pPr lvl="0"/>
            <a:r>
              <a:rPr lang="zh-TW" altLang="zh-TW" dirty="0"/>
              <a:t>練習在一分鐘內介紹自己</a:t>
            </a:r>
          </a:p>
          <a:p>
            <a:pPr lvl="0"/>
            <a:r>
              <a:rPr lang="zh-TW" altLang="zh-TW" dirty="0"/>
              <a:t>介紹需求</a:t>
            </a:r>
          </a:p>
          <a:p>
            <a:pPr lvl="0"/>
            <a:r>
              <a:rPr lang="zh-TW" altLang="zh-TW" dirty="0"/>
              <a:t>介紹能為公司帶來什麼</a:t>
            </a:r>
            <a:r>
              <a:rPr lang="zh-TW" altLang="zh-TW" dirty="0" smtClean="0"/>
              <a:t>好處</a:t>
            </a:r>
          </a:p>
        </p:txBody>
      </p:sp>
    </p:spTree>
    <p:extLst>
      <p:ext uri="{BB962C8B-B14F-4D97-AF65-F5344CB8AC3E}">
        <p14:creationId xmlns:p14="http://schemas.microsoft.com/office/powerpoint/2010/main" val="11629918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找對</a:t>
            </a:r>
            <a:r>
              <a:rPr lang="zh-TW" altLang="en-US" dirty="0" smtClean="0">
                <a:solidFill>
                  <a:schemeClr val="bg1"/>
                </a:solidFill>
                <a:latin typeface="華康中圓體" panose="020F0509000000000000" pitchFamily="49" charset="-120"/>
                <a:ea typeface="華康中圓體" panose="020F0509000000000000" pitchFamily="49" charset="-120"/>
              </a:rPr>
              <a:t>時機</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179511" y="2070090"/>
            <a:ext cx="8953129" cy="4154984"/>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buFont typeface="+mj-lt"/>
              <a:buAutoNum type="arabicPeriod" startAt="5"/>
            </a:pPr>
            <a:r>
              <a:rPr lang="zh-TW" altLang="zh-TW" dirty="0" smtClean="0"/>
              <a:t>一週內打給十家公司</a:t>
            </a:r>
          </a:p>
          <a:p>
            <a:pPr marL="0" indent="0">
              <a:buNone/>
            </a:pPr>
            <a:r>
              <a:rPr lang="zh-TW" altLang="zh-TW" sz="3600" dirty="0" smtClean="0"/>
              <a:t>例如：</a:t>
            </a:r>
            <a:r>
              <a:rPr lang="en-US" altLang="zh-TW" sz="3600" dirty="0" smtClean="0"/>
              <a:t>1970</a:t>
            </a:r>
            <a:r>
              <a:rPr lang="zh-TW" altLang="zh-TW" sz="3600" dirty="0" smtClean="0"/>
              <a:t>年，休士頓公共電視台的董事長使坦克德伍德打電話給</a:t>
            </a:r>
            <a:r>
              <a:rPr lang="en-US" altLang="zh-TW" sz="3600" dirty="0" smtClean="0"/>
              <a:t>50</a:t>
            </a:r>
            <a:r>
              <a:rPr lang="zh-TW" altLang="zh-TW" sz="3600" dirty="0" smtClean="0"/>
              <a:t>間企業，希望他們以</a:t>
            </a:r>
            <a:r>
              <a:rPr lang="en-US" altLang="zh-TW" sz="3600" dirty="0" smtClean="0"/>
              <a:t>39</a:t>
            </a:r>
            <a:r>
              <a:rPr lang="zh-TW" altLang="zh-TW" sz="3600" dirty="0" smtClean="0"/>
              <a:t>萬美元贊助在</a:t>
            </a:r>
            <a:r>
              <a:rPr lang="en-US" altLang="zh-TW" sz="3600" dirty="0" smtClean="0"/>
              <a:t>BBC</a:t>
            </a:r>
            <a:r>
              <a:rPr lang="zh-TW" altLang="zh-TW" sz="3600" dirty="0" smtClean="0"/>
              <a:t>播放</a:t>
            </a:r>
            <a:r>
              <a:rPr lang="en-US" altLang="zh-TW" sz="3600" dirty="0" smtClean="0"/>
              <a:t>39</a:t>
            </a:r>
            <a:r>
              <a:rPr lang="zh-TW" altLang="zh-TW" sz="3600" dirty="0" smtClean="0"/>
              <a:t>小時的節目，直到第</a:t>
            </a:r>
            <a:r>
              <a:rPr lang="en-US" altLang="zh-TW" sz="3600" dirty="0" smtClean="0"/>
              <a:t>51</a:t>
            </a:r>
            <a:r>
              <a:rPr lang="zh-TW" altLang="zh-TW" sz="3600" dirty="0" smtClean="0"/>
              <a:t>間企業，美孚企業</a:t>
            </a:r>
            <a:r>
              <a:rPr lang="en-US" altLang="zh-TW" sz="3600" dirty="0" smtClean="0"/>
              <a:t>(Mobile Corporation)</a:t>
            </a:r>
            <a:r>
              <a:rPr lang="zh-TW" altLang="zh-TW" sz="3600" dirty="0" smtClean="0"/>
              <a:t>的賀伯史媒茲（</a:t>
            </a:r>
            <a:r>
              <a:rPr lang="en-US" altLang="zh-TW" sz="3600" dirty="0" smtClean="0"/>
              <a:t>Herb </a:t>
            </a:r>
            <a:r>
              <a:rPr lang="en-US" altLang="zh-TW" sz="3600" dirty="0" err="1" smtClean="0"/>
              <a:t>Schmertz</a:t>
            </a:r>
            <a:r>
              <a:rPr lang="zh-TW" altLang="zh-TW" sz="3600" dirty="0" smtClean="0"/>
              <a:t>）贊助製作「經典劇院」的節目。</a:t>
            </a:r>
            <a:endParaRPr lang="zh-TW" altLang="zh-TW" sz="3600" dirty="0"/>
          </a:p>
        </p:txBody>
      </p:sp>
      <p:pic>
        <p:nvPicPr>
          <p:cNvPr id="7170" name="Picture 2" descr="http://i.ce.cn/cv/lbjz/ypycl/201506/24/W02015062455735206583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4" b="100000" l="0" r="100000"/>
                    </a14:imgEffect>
                  </a14:imgLayer>
                </a14:imgProps>
              </a:ext>
              <a:ext uri="{28A0092B-C50C-407E-A947-70E740481C1C}">
                <a14:useLocalDpi xmlns:a14="http://schemas.microsoft.com/office/drawing/2010/main" val="0"/>
              </a:ext>
            </a:extLst>
          </a:blip>
          <a:srcRect/>
          <a:stretch>
            <a:fillRect/>
          </a:stretch>
        </p:blipFill>
        <p:spPr bwMode="auto">
          <a:xfrm>
            <a:off x="6804248" y="0"/>
            <a:ext cx="2040360" cy="303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098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提案企劃主題</a:t>
            </a:r>
          </a:p>
        </p:txBody>
      </p:sp>
      <p:sp>
        <p:nvSpPr>
          <p:cNvPr id="7" name="文字方塊 6"/>
          <p:cNvSpPr txBox="1"/>
          <p:nvPr/>
        </p:nvSpPr>
        <p:spPr>
          <a:xfrm>
            <a:off x="179511" y="1556792"/>
            <a:ext cx="8953129" cy="5262979"/>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r>
              <a:rPr lang="zh-TW" altLang="zh-TW" dirty="0" smtClean="0"/>
              <a:t>什麼</a:t>
            </a:r>
            <a:r>
              <a:rPr lang="zh-TW" altLang="zh-TW" dirty="0"/>
              <a:t>是機構真正想做的，而你將如何達到這個目標？</a:t>
            </a:r>
          </a:p>
          <a:p>
            <a:pPr lvl="0"/>
            <a:r>
              <a:rPr lang="zh-TW" altLang="zh-TW" dirty="0"/>
              <a:t>你需要多少金錢？列出這個計畫的預算項目，並說明在機構總預算中所佔的比例，同時列出其他贊助者名字和贊助金額</a:t>
            </a:r>
            <a:r>
              <a:rPr lang="zh-TW" altLang="zh-TW" dirty="0" smtClean="0"/>
              <a:t>。</a:t>
            </a:r>
            <a:endParaRPr lang="zh-TW" altLang="zh-TW" dirty="0"/>
          </a:p>
        </p:txBody>
      </p:sp>
    </p:spTree>
    <p:extLst>
      <p:ext uri="{BB962C8B-B14F-4D97-AF65-F5344CB8AC3E}">
        <p14:creationId xmlns:p14="http://schemas.microsoft.com/office/powerpoint/2010/main" val="28259370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提案企劃</a:t>
            </a:r>
            <a:r>
              <a:rPr lang="zh-TW" altLang="en-US" dirty="0" smtClean="0">
                <a:solidFill>
                  <a:schemeClr val="bg1"/>
                </a:solidFill>
                <a:latin typeface="華康中圓體" panose="020F0509000000000000" pitchFamily="49" charset="-120"/>
                <a:ea typeface="華康中圓體" panose="020F0509000000000000" pitchFamily="49" charset="-120"/>
              </a:rPr>
              <a:t>主題</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179511" y="1556792"/>
            <a:ext cx="8953129" cy="4524315"/>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buFont typeface="+mj-lt"/>
              <a:buAutoNum type="arabicPeriod" startAt="3"/>
            </a:pPr>
            <a:r>
              <a:rPr lang="zh-TW" altLang="zh-TW" dirty="0" smtClean="0"/>
              <a:t>為何</a:t>
            </a:r>
            <a:r>
              <a:rPr lang="zh-TW" altLang="zh-TW" dirty="0"/>
              <a:t>你的團隊可以完成這個目標？盡量運用數據舉證，詳盡清楚說明結果</a:t>
            </a:r>
            <a:r>
              <a:rPr lang="zh-TW" altLang="zh-TW" dirty="0" smtClean="0"/>
              <a:t>。</a:t>
            </a:r>
            <a:endParaRPr lang="en-US" altLang="zh-TW" dirty="0" smtClean="0"/>
          </a:p>
          <a:p>
            <a:pPr lvl="0">
              <a:buAutoNum type="arabicPeriod" startAt="3"/>
            </a:pPr>
            <a:r>
              <a:rPr lang="zh-TW" altLang="en-US" dirty="0" smtClean="0"/>
              <a:t>董事會</a:t>
            </a:r>
            <a:r>
              <a:rPr lang="zh-TW" altLang="en-US" dirty="0"/>
              <a:t>成員有誰？他們為了這個計畫捐出了多少錢？誰將負責推動這個計畫？</a:t>
            </a:r>
            <a:endParaRPr lang="zh-TW" altLang="zh-TW" dirty="0"/>
          </a:p>
        </p:txBody>
      </p:sp>
    </p:spTree>
    <p:extLst>
      <p:ext uri="{BB962C8B-B14F-4D97-AF65-F5344CB8AC3E}">
        <p14:creationId xmlns:p14="http://schemas.microsoft.com/office/powerpoint/2010/main" val="51877431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提案企劃</a:t>
            </a:r>
            <a:r>
              <a:rPr lang="zh-TW" altLang="en-US" dirty="0" smtClean="0">
                <a:solidFill>
                  <a:schemeClr val="bg1"/>
                </a:solidFill>
                <a:latin typeface="華康中圓體" panose="020F0509000000000000" pitchFamily="49" charset="-120"/>
                <a:ea typeface="華康中圓體" panose="020F0509000000000000" pitchFamily="49" charset="-120"/>
              </a:rPr>
              <a:t>主題</a:t>
            </a:r>
            <a:r>
              <a:rPr lang="en-US" altLang="zh-TW" dirty="0" smtClean="0">
                <a:solidFill>
                  <a:schemeClr val="bg1"/>
                </a:solidFill>
                <a:latin typeface="華康中圓體" panose="020F0509000000000000" pitchFamily="49" charset="-120"/>
                <a:ea typeface="華康中圓體" panose="020F0509000000000000" pitchFamily="49" charset="-120"/>
              </a:rPr>
              <a:t>-3</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179511" y="1556792"/>
            <a:ext cx="8953129" cy="3046988"/>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buFont typeface="+mj-lt"/>
              <a:buAutoNum type="arabicPeriod" startAt="5"/>
            </a:pPr>
            <a:r>
              <a:rPr lang="zh-TW" altLang="zh-TW" dirty="0"/>
              <a:t>這個計畫可以提供給企業哪些特定的利益？機構將如何對外公佈表揚企業的贊助善行</a:t>
            </a:r>
            <a:r>
              <a:rPr lang="zh-TW" altLang="zh-TW" dirty="0" smtClean="0"/>
              <a:t>？</a:t>
            </a:r>
            <a:endParaRPr lang="zh-TW" altLang="zh-TW" dirty="0"/>
          </a:p>
        </p:txBody>
      </p:sp>
    </p:spTree>
    <p:extLst>
      <p:ext uri="{BB962C8B-B14F-4D97-AF65-F5344CB8AC3E}">
        <p14:creationId xmlns:p14="http://schemas.microsoft.com/office/powerpoint/2010/main" val="31174048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提案企劃</a:t>
            </a:r>
            <a:r>
              <a:rPr lang="zh-TW" altLang="en-US" dirty="0" smtClean="0">
                <a:solidFill>
                  <a:schemeClr val="bg1"/>
                </a:solidFill>
                <a:latin typeface="華康中圓體" panose="020F0509000000000000" pitchFamily="49" charset="-120"/>
                <a:ea typeface="華康中圓體" panose="020F0509000000000000" pitchFamily="49" charset="-120"/>
              </a:rPr>
              <a:t>主題</a:t>
            </a:r>
            <a:r>
              <a:rPr lang="en-US" altLang="zh-TW" dirty="0" smtClean="0">
                <a:solidFill>
                  <a:schemeClr val="bg1"/>
                </a:solidFill>
                <a:latin typeface="華康中圓體" panose="020F0509000000000000" pitchFamily="49" charset="-120"/>
                <a:ea typeface="華康中圓體" panose="020F0509000000000000" pitchFamily="49" charset="-120"/>
              </a:rPr>
              <a:t>-4</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179511" y="1556792"/>
            <a:ext cx="8953129"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buFont typeface="+mj-lt"/>
              <a:buAutoNum type="arabicPeriod" startAt="6"/>
            </a:pPr>
            <a:r>
              <a:rPr lang="zh-TW" altLang="zh-TW" dirty="0" smtClean="0"/>
              <a:t>隨</a:t>
            </a:r>
            <a:r>
              <a:rPr lang="zh-TW" altLang="zh-TW" dirty="0"/>
              <a:t>企劃案附上一份國稅局</a:t>
            </a:r>
            <a:r>
              <a:rPr lang="en-US" altLang="zh-TW" dirty="0"/>
              <a:t>IRS</a:t>
            </a:r>
            <a:r>
              <a:rPr lang="zh-TW" altLang="zh-TW" dirty="0"/>
              <a:t>所發的所得稅單影本，併計上一份你機構財務狀況表影本，或視其所需附上其他相關證明。</a:t>
            </a:r>
          </a:p>
        </p:txBody>
      </p:sp>
    </p:spTree>
    <p:extLst>
      <p:ext uri="{BB962C8B-B14F-4D97-AF65-F5344CB8AC3E}">
        <p14:creationId xmlns:p14="http://schemas.microsoft.com/office/powerpoint/2010/main" val="39556440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548680"/>
            <a:ext cx="8382000" cy="664797"/>
          </a:xfrm>
        </p:spPr>
        <p:txBody>
          <a:bodyPr>
            <a:normAutofit fontScale="90000"/>
          </a:bodyPr>
          <a:lstStyle/>
          <a:p>
            <a:pPr algn="l"/>
            <a:r>
              <a:rPr kumimoji="1" lang="en-US" altLang="zh-TW" sz="4800" b="1" dirty="0" smtClean="0">
                <a:solidFill>
                  <a:schemeClr val="tx1"/>
                </a:solidFill>
                <a:latin typeface="華康中圓體" pitchFamily="49" charset="-120"/>
                <a:ea typeface="華康中圓體" pitchFamily="49" charset="-120"/>
              </a:rPr>
              <a:t>   </a:t>
            </a:r>
            <a:r>
              <a:rPr kumimoji="1" lang="zh-TW" altLang="en-US" sz="7300" b="1" dirty="0" smtClean="0">
                <a:solidFill>
                  <a:schemeClr val="tx1"/>
                </a:solidFill>
                <a:latin typeface="華康中圓體" pitchFamily="49" charset="-120"/>
                <a:ea typeface="華康中圓體" pitchFamily="49" charset="-120"/>
              </a:rPr>
              <a:t>大綱</a:t>
            </a:r>
            <a:endParaRPr kumimoji="1" lang="zh-TW" altLang="en-US" sz="4800" b="1" dirty="0">
              <a:solidFill>
                <a:schemeClr val="tx1"/>
              </a:solidFill>
              <a:latin typeface="華康中圓體" pitchFamily="49" charset="-120"/>
              <a:ea typeface="華康中圓體" pitchFamily="49" charset="-120"/>
            </a:endParaRPr>
          </a:p>
        </p:txBody>
      </p:sp>
      <p:sp>
        <p:nvSpPr>
          <p:cNvPr id="3" name="內容版面配置區 2"/>
          <p:cNvSpPr>
            <a:spLocks noGrp="1"/>
          </p:cNvSpPr>
          <p:nvPr>
            <p:ph idx="1"/>
          </p:nvPr>
        </p:nvSpPr>
        <p:spPr>
          <a:xfrm>
            <a:off x="467544" y="2946330"/>
            <a:ext cx="8382000" cy="2210862"/>
          </a:xfrm>
        </p:spPr>
        <p:txBody>
          <a:bodyPr>
            <a:noAutofit/>
          </a:bodyPr>
          <a:lstStyle/>
          <a:p>
            <a:pPr marL="114300" indent="0">
              <a:buNone/>
            </a:pPr>
            <a:r>
              <a:rPr kumimoji="1" lang="zh-TW" altLang="en-US" sz="4400" b="1" dirty="0" smtClean="0">
                <a:solidFill>
                  <a:srgbClr val="FFFF00"/>
                </a:solidFill>
                <a:latin typeface="華康中圓體" pitchFamily="49" charset="-120"/>
                <a:ea typeface="華康中圓體" pitchFamily="49" charset="-120"/>
              </a:rPr>
              <a:t>第十一章</a:t>
            </a:r>
            <a:r>
              <a:rPr kumimoji="1" lang="en-US" altLang="zh-TW" sz="4400" b="1" dirty="0" smtClean="0">
                <a:solidFill>
                  <a:srgbClr val="FFFF00"/>
                </a:solidFill>
                <a:latin typeface="華康中圓體" pitchFamily="49" charset="-120"/>
                <a:ea typeface="華康中圓體" pitchFamily="49" charset="-120"/>
              </a:rPr>
              <a:t> </a:t>
            </a:r>
            <a:r>
              <a:rPr kumimoji="1" lang="zh-TW" altLang="en-US" sz="4400" b="1" dirty="0" smtClean="0">
                <a:solidFill>
                  <a:srgbClr val="FFFF00"/>
                </a:solidFill>
                <a:latin typeface="華康中圓體" pitchFamily="49" charset="-120"/>
                <a:ea typeface="華康中圓體" pitchFamily="49" charset="-120"/>
              </a:rPr>
              <a:t>企業贊助</a:t>
            </a:r>
            <a:endParaRPr kumimoji="1" lang="en-US" altLang="zh-TW" sz="4400" b="1" dirty="0" smtClean="0">
              <a:solidFill>
                <a:srgbClr val="FFFF00"/>
              </a:solidFill>
              <a:latin typeface="華康中圓體" pitchFamily="49" charset="-120"/>
              <a:ea typeface="華康中圓體" pitchFamily="49" charset="-120"/>
            </a:endParaRPr>
          </a:p>
          <a:p>
            <a:pPr marL="114300" indent="0">
              <a:buNone/>
            </a:pPr>
            <a:r>
              <a:rPr kumimoji="1" lang="zh-TW" altLang="en-US" sz="4400" dirty="0">
                <a:solidFill>
                  <a:srgbClr val="FFFF00"/>
                </a:solidFill>
                <a:latin typeface="華康中圓體" pitchFamily="49" charset="-120"/>
                <a:ea typeface="華康中圓體" pitchFamily="49" charset="-120"/>
              </a:rPr>
              <a:t>自企業中獲得贊助的建議</a:t>
            </a:r>
            <a:endParaRPr kumimoji="1" lang="en-US" altLang="zh-TW" sz="4400" dirty="0" smtClean="0">
              <a:solidFill>
                <a:srgbClr val="FFFF00"/>
              </a:solidFill>
              <a:latin typeface="華康中圓體" pitchFamily="49" charset="-120"/>
              <a:ea typeface="華康中圓體" pitchFamily="49" charset="-120"/>
            </a:endParaRPr>
          </a:p>
          <a:p>
            <a:pPr marL="114300" indent="0">
              <a:buNone/>
            </a:pPr>
            <a:endParaRPr kumimoji="1" lang="en-US" altLang="zh-TW" sz="2400" dirty="0" smtClean="0">
              <a:latin typeface="華康中圓體" pitchFamily="49" charset="-120"/>
              <a:ea typeface="華康中圓體" pitchFamily="49" charset="-120"/>
            </a:endParaRPr>
          </a:p>
          <a:p>
            <a:pPr marL="114300" indent="0">
              <a:buNone/>
            </a:pPr>
            <a:r>
              <a:rPr kumimoji="1" lang="zh-TW" altLang="en-US" sz="4400" b="1" dirty="0" smtClean="0">
                <a:latin typeface="華康中圓體" pitchFamily="49" charset="-120"/>
                <a:ea typeface="華康中圓體" pitchFamily="49" charset="-120"/>
              </a:rPr>
              <a:t>第十二章</a:t>
            </a:r>
            <a:r>
              <a:rPr kumimoji="1" lang="en-US" altLang="zh-TW" sz="4400" b="1" dirty="0" smtClean="0">
                <a:latin typeface="華康中圓體" pitchFamily="49" charset="-120"/>
                <a:ea typeface="華康中圓體" pitchFamily="49" charset="-120"/>
              </a:rPr>
              <a:t> </a:t>
            </a:r>
            <a:r>
              <a:rPr kumimoji="1" lang="zh-TW" altLang="en-US" sz="4400" b="1" dirty="0">
                <a:latin typeface="華康中圓體" pitchFamily="49" charset="-120"/>
                <a:ea typeface="華康中圓體" pitchFamily="49" charset="-120"/>
              </a:rPr>
              <a:t>行銷</a:t>
            </a:r>
            <a:r>
              <a:rPr kumimoji="1" lang="zh-TW" altLang="en-US" sz="4400" b="1" dirty="0" smtClean="0">
                <a:latin typeface="華康中圓體" pitchFamily="49" charset="-120"/>
                <a:ea typeface="華康中圓體" pitchFamily="49" charset="-120"/>
              </a:rPr>
              <a:t>合作夥伴</a:t>
            </a:r>
            <a:endParaRPr kumimoji="1" lang="en-US" altLang="zh-TW" sz="4400" b="1" dirty="0" smtClean="0">
              <a:latin typeface="華康中圓體" pitchFamily="49" charset="-120"/>
              <a:ea typeface="華康中圓體" pitchFamily="49" charset="-120"/>
            </a:endParaRPr>
          </a:p>
        </p:txBody>
      </p:sp>
      <p:pic>
        <p:nvPicPr>
          <p:cNvPr id="6146" name="Picture 2" descr="http://johnsoncenter.org/wp-content/uploads/2014/09/Planning-for-Successful-Fundraising-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7447" y="0"/>
            <a:ext cx="4544513" cy="2872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7444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alumni.ox.ac.uk/sites/www.alumni.ox.ac.uk/files/styles/event_large/public/funding.png?itok=Mj05Ve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04864"/>
            <a:ext cx="9212747" cy="4646428"/>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hlinkClick r:id="rId3"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開口可以要什麼？</a:t>
            </a:r>
          </a:p>
        </p:txBody>
      </p:sp>
      <p:sp>
        <p:nvSpPr>
          <p:cNvPr id="7" name="文字方塊 6"/>
          <p:cNvSpPr txBox="1"/>
          <p:nvPr/>
        </p:nvSpPr>
        <p:spPr>
          <a:xfrm>
            <a:off x="155375" y="2398236"/>
            <a:ext cx="8953129" cy="3046988"/>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r>
              <a:rPr lang="zh-TW" altLang="zh-TW" dirty="0" smtClean="0">
                <a:solidFill>
                  <a:schemeClr val="bg1"/>
                </a:solidFill>
              </a:rPr>
              <a:t>金錢</a:t>
            </a:r>
            <a:endParaRPr lang="zh-TW" altLang="zh-TW" dirty="0">
              <a:solidFill>
                <a:schemeClr val="bg1"/>
              </a:solidFill>
            </a:endParaRPr>
          </a:p>
          <a:p>
            <a:pPr lvl="0"/>
            <a:r>
              <a:rPr lang="zh-TW" altLang="zh-TW" dirty="0">
                <a:solidFill>
                  <a:schemeClr val="bg1"/>
                </a:solidFill>
              </a:rPr>
              <a:t>物資贊助</a:t>
            </a:r>
          </a:p>
          <a:p>
            <a:pPr lvl="0"/>
            <a:r>
              <a:rPr lang="zh-TW" altLang="zh-TW" dirty="0">
                <a:solidFill>
                  <a:schemeClr val="bg1"/>
                </a:solidFill>
              </a:rPr>
              <a:t>人力協助</a:t>
            </a:r>
          </a:p>
          <a:p>
            <a:pPr lvl="0"/>
            <a:r>
              <a:rPr lang="zh-TW" altLang="zh-TW" dirty="0">
                <a:solidFill>
                  <a:schemeClr val="bg1"/>
                </a:solidFill>
              </a:rPr>
              <a:t>服務</a:t>
            </a:r>
          </a:p>
        </p:txBody>
      </p:sp>
    </p:spTree>
    <p:extLst>
      <p:ext uri="{BB962C8B-B14F-4D97-AF65-F5344CB8AC3E}">
        <p14:creationId xmlns:p14="http://schemas.microsoft.com/office/powerpoint/2010/main" val="18578131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如何開口提出</a:t>
            </a:r>
            <a:r>
              <a:rPr lang="zh-TW" altLang="en-US" dirty="0" smtClean="0">
                <a:solidFill>
                  <a:schemeClr val="bg1"/>
                </a:solidFill>
                <a:latin typeface="華康中圓體" panose="020F0509000000000000" pitchFamily="49" charset="-120"/>
                <a:ea typeface="華康中圓體" panose="020F0509000000000000" pitchFamily="49" charset="-120"/>
              </a:rPr>
              <a:t>請求</a:t>
            </a:r>
            <a:r>
              <a:rPr lang="en-US" altLang="zh-TW" dirty="0" smtClean="0">
                <a:solidFill>
                  <a:schemeClr val="bg1"/>
                </a:solidFill>
                <a:latin typeface="華康中圓體" panose="020F0509000000000000" pitchFamily="49" charset="-120"/>
                <a:ea typeface="華康中圓體" panose="020F0509000000000000" pitchFamily="49" charset="-120"/>
              </a:rPr>
              <a:t>-1</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587423" y="2038196"/>
            <a:ext cx="8953129" cy="5262979"/>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r>
              <a:rPr lang="zh-TW" altLang="zh-TW" dirty="0" smtClean="0"/>
              <a:t>人</a:t>
            </a:r>
            <a:r>
              <a:rPr lang="zh-TW" altLang="zh-TW" dirty="0"/>
              <a:t>要衣裝</a:t>
            </a:r>
          </a:p>
          <a:p>
            <a:r>
              <a:rPr lang="zh-TW" altLang="zh-TW" dirty="0"/>
              <a:t>從事募款工作者的服裝要求標準應該是「等同於你的捐款人」，你要穿得和請求捐款的對象穿的差不多。</a:t>
            </a:r>
          </a:p>
          <a:p>
            <a:pPr lvl="0"/>
            <a:r>
              <a:rPr lang="zh-TW" altLang="zh-TW" dirty="0"/>
              <a:t>守時為成功之本</a:t>
            </a:r>
          </a:p>
          <a:p>
            <a:endParaRPr lang="zh-TW" altLang="zh-TW" dirty="0"/>
          </a:p>
        </p:txBody>
      </p:sp>
    </p:spTree>
    <p:extLst>
      <p:ext uri="{BB962C8B-B14F-4D97-AF65-F5344CB8AC3E}">
        <p14:creationId xmlns:p14="http://schemas.microsoft.com/office/powerpoint/2010/main" val="13564285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如何開口提出</a:t>
            </a:r>
            <a:r>
              <a:rPr lang="zh-TW" altLang="en-US" dirty="0" smtClean="0">
                <a:solidFill>
                  <a:schemeClr val="bg1"/>
                </a:solidFill>
                <a:latin typeface="華康中圓體" panose="020F0509000000000000" pitchFamily="49" charset="-120"/>
                <a:ea typeface="華康中圓體" panose="020F0509000000000000" pitchFamily="49" charset="-120"/>
              </a:rPr>
              <a:t>請求</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467544" y="2038196"/>
            <a:ext cx="8665098" cy="4770537"/>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buFont typeface="+mj-lt"/>
              <a:buAutoNum type="arabicPeriod" startAt="4"/>
            </a:pPr>
            <a:r>
              <a:rPr lang="zh-TW" altLang="zh-TW" dirty="0"/>
              <a:t>持續追蹤下去</a:t>
            </a:r>
          </a:p>
          <a:p>
            <a:pPr marL="0" indent="0">
              <a:buNone/>
            </a:pPr>
            <a:r>
              <a:rPr lang="zh-TW" altLang="zh-TW" sz="3200" dirty="0"/>
              <a:t>你的工作是尋求一筆特殊金額的贊助，針對你所想要的贊助至少問三次，留下一份有名片的回郵信封</a:t>
            </a:r>
            <a:r>
              <a:rPr lang="zh-TW" altLang="zh-TW" sz="3200" dirty="0" smtClean="0"/>
              <a:t>。當</a:t>
            </a:r>
            <a:r>
              <a:rPr lang="zh-TW" altLang="zh-TW" sz="3200" dirty="0"/>
              <a:t>你的組織得到該公司的贊助後，當天另外寄出一張私人的感謝信含，機構本身應寄出一份正式收據，以便對方可以享有減稅優惠。包含機構統一編號、國稅局扣繳憑證編號，以及承辦人的簽章</a:t>
            </a:r>
            <a:r>
              <a:rPr lang="zh-TW" altLang="zh-TW" sz="3200" dirty="0" smtClean="0"/>
              <a:t>。最後</a:t>
            </a:r>
            <a:r>
              <a:rPr lang="zh-TW" altLang="zh-TW" sz="3200" dirty="0"/>
              <a:t>，執行每件你所承諾對方的事，甚至做更多超出預期的事。</a:t>
            </a:r>
            <a:endParaRPr lang="zh-TW" altLang="zh-TW" dirty="0"/>
          </a:p>
        </p:txBody>
      </p:sp>
    </p:spTree>
    <p:extLst>
      <p:ext uri="{BB962C8B-B14F-4D97-AF65-F5344CB8AC3E}">
        <p14:creationId xmlns:p14="http://schemas.microsoft.com/office/powerpoint/2010/main" val="107057611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結論</a:t>
            </a:r>
          </a:p>
        </p:txBody>
      </p:sp>
      <p:sp>
        <p:nvSpPr>
          <p:cNvPr id="7" name="文字方塊 6"/>
          <p:cNvSpPr txBox="1"/>
          <p:nvPr/>
        </p:nvSpPr>
        <p:spPr>
          <a:xfrm>
            <a:off x="299390" y="2038196"/>
            <a:ext cx="8665098" cy="4154984"/>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marL="0" indent="0">
              <a:buNone/>
            </a:pPr>
            <a:r>
              <a:rPr lang="zh-TW" altLang="zh-TW" sz="4400" dirty="0" smtClean="0"/>
              <a:t>一個</a:t>
            </a:r>
            <a:r>
              <a:rPr lang="zh-TW" altLang="zh-TW" sz="4400" dirty="0"/>
              <a:t>好的非營利機構使企業更容易具頂尖執行力和競爭力，留住最好優秀的員工，將市場產品觸及到他們想接觸的群眾。成功募款人知道自這些商業圈中募款之重要性，因為企業有很多錢可以贊助。</a:t>
            </a:r>
          </a:p>
        </p:txBody>
      </p:sp>
    </p:spTree>
    <p:extLst>
      <p:ext uri="{BB962C8B-B14F-4D97-AF65-F5344CB8AC3E}">
        <p14:creationId xmlns:p14="http://schemas.microsoft.com/office/powerpoint/2010/main" val="42534655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instphil.org/wp-content/uploads/2015/05/Fundraising-Ti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60162"/>
            <a:ext cx="5238750" cy="3305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251520" y="548680"/>
            <a:ext cx="8382000" cy="664797"/>
          </a:xfrm>
        </p:spPr>
        <p:txBody>
          <a:bodyPr>
            <a:normAutofit fontScale="90000"/>
          </a:bodyPr>
          <a:lstStyle/>
          <a:p>
            <a:pPr algn="l"/>
            <a:r>
              <a:rPr kumimoji="1" lang="en-US" altLang="zh-TW" sz="4800" b="1" dirty="0" smtClean="0">
                <a:solidFill>
                  <a:schemeClr val="tx1"/>
                </a:solidFill>
                <a:latin typeface="華康中圓體" pitchFamily="49" charset="-120"/>
                <a:ea typeface="華康中圓體" pitchFamily="49" charset="-120"/>
              </a:rPr>
              <a:t>   </a:t>
            </a:r>
            <a:r>
              <a:rPr kumimoji="1" lang="zh-TW" altLang="en-US" sz="7300" b="1" dirty="0" smtClean="0">
                <a:solidFill>
                  <a:schemeClr val="tx1"/>
                </a:solidFill>
                <a:latin typeface="華康中圓體" pitchFamily="49" charset="-120"/>
                <a:ea typeface="華康中圓體" pitchFamily="49" charset="-120"/>
              </a:rPr>
              <a:t>大綱</a:t>
            </a:r>
            <a:endParaRPr kumimoji="1" lang="zh-TW" altLang="en-US" sz="4800" b="1" dirty="0">
              <a:solidFill>
                <a:schemeClr val="tx1"/>
              </a:solidFill>
              <a:latin typeface="華康中圓體" pitchFamily="49" charset="-120"/>
              <a:ea typeface="華康中圓體" pitchFamily="49" charset="-120"/>
            </a:endParaRPr>
          </a:p>
        </p:txBody>
      </p:sp>
      <p:sp>
        <p:nvSpPr>
          <p:cNvPr id="3" name="內容版面配置區 2"/>
          <p:cNvSpPr>
            <a:spLocks noGrp="1"/>
          </p:cNvSpPr>
          <p:nvPr>
            <p:ph idx="1"/>
          </p:nvPr>
        </p:nvSpPr>
        <p:spPr>
          <a:xfrm>
            <a:off x="323528" y="3365337"/>
            <a:ext cx="8382000" cy="2210862"/>
          </a:xfrm>
        </p:spPr>
        <p:txBody>
          <a:bodyPr>
            <a:noAutofit/>
          </a:bodyPr>
          <a:lstStyle/>
          <a:p>
            <a:pPr marL="114300" indent="0">
              <a:buNone/>
            </a:pPr>
            <a:r>
              <a:rPr kumimoji="1" lang="zh-TW" altLang="en-US" sz="4400" b="1" dirty="0" smtClean="0">
                <a:latin typeface="華康中圓體" pitchFamily="49" charset="-120"/>
                <a:ea typeface="華康中圓體" pitchFamily="49" charset="-120"/>
              </a:rPr>
              <a:t>第十一章</a:t>
            </a:r>
            <a:r>
              <a:rPr kumimoji="1" lang="en-US" altLang="zh-TW" sz="4400" b="1" dirty="0" smtClean="0">
                <a:latin typeface="華康中圓體" pitchFamily="49" charset="-120"/>
                <a:ea typeface="華康中圓體" pitchFamily="49" charset="-120"/>
              </a:rPr>
              <a:t> </a:t>
            </a:r>
            <a:r>
              <a:rPr kumimoji="1" lang="zh-TW" altLang="en-US" sz="4400" b="1" dirty="0" smtClean="0">
                <a:latin typeface="華康中圓體" pitchFamily="49" charset="-120"/>
                <a:ea typeface="華康中圓體" pitchFamily="49" charset="-120"/>
              </a:rPr>
              <a:t>企業贊助</a:t>
            </a:r>
            <a:endParaRPr kumimoji="1" lang="en-US" altLang="zh-TW" sz="4400" b="1" dirty="0" smtClean="0">
              <a:latin typeface="華康中圓體" pitchFamily="49" charset="-120"/>
              <a:ea typeface="華康中圓體" pitchFamily="49" charset="-120"/>
            </a:endParaRPr>
          </a:p>
          <a:p>
            <a:pPr marL="114300" indent="0">
              <a:buNone/>
            </a:pPr>
            <a:endParaRPr kumimoji="1" lang="en-US" altLang="zh-TW" sz="2400" dirty="0" smtClean="0">
              <a:latin typeface="華康中圓體" pitchFamily="49" charset="-120"/>
              <a:ea typeface="華康中圓體" pitchFamily="49" charset="-120"/>
            </a:endParaRPr>
          </a:p>
          <a:p>
            <a:pPr marL="114300" indent="0">
              <a:buNone/>
            </a:pPr>
            <a:r>
              <a:rPr kumimoji="1" lang="zh-TW" altLang="en-US" sz="4400" b="1" dirty="0" smtClean="0">
                <a:solidFill>
                  <a:srgbClr val="FFFF00"/>
                </a:solidFill>
                <a:latin typeface="華康中圓體" pitchFamily="49" charset="-120"/>
                <a:ea typeface="華康中圓體" pitchFamily="49" charset="-120"/>
              </a:rPr>
              <a:t>第十二章</a:t>
            </a:r>
            <a:r>
              <a:rPr kumimoji="1" lang="en-US" altLang="zh-TW" sz="4400" b="1" dirty="0" smtClean="0">
                <a:solidFill>
                  <a:srgbClr val="FFFF00"/>
                </a:solidFill>
                <a:latin typeface="華康中圓體" pitchFamily="49" charset="-120"/>
                <a:ea typeface="華康中圓體" pitchFamily="49" charset="-120"/>
              </a:rPr>
              <a:t> </a:t>
            </a:r>
            <a:r>
              <a:rPr kumimoji="1" lang="zh-TW" altLang="en-US" sz="4400" b="1" dirty="0">
                <a:solidFill>
                  <a:srgbClr val="FFFF00"/>
                </a:solidFill>
                <a:latin typeface="華康中圓體" pitchFamily="49" charset="-120"/>
                <a:ea typeface="華康中圓體" pitchFamily="49" charset="-120"/>
              </a:rPr>
              <a:t>行銷</a:t>
            </a:r>
            <a:r>
              <a:rPr kumimoji="1" lang="zh-TW" altLang="en-US" sz="4400" b="1" dirty="0" smtClean="0">
                <a:solidFill>
                  <a:srgbClr val="FFFF00"/>
                </a:solidFill>
                <a:latin typeface="華康中圓體" pitchFamily="49" charset="-120"/>
                <a:ea typeface="華康中圓體" pitchFamily="49" charset="-120"/>
              </a:rPr>
              <a:t>合作夥伴</a:t>
            </a:r>
            <a:endParaRPr kumimoji="1" lang="en-US" altLang="zh-TW" sz="4400" b="1" dirty="0" smtClean="0">
              <a:solidFill>
                <a:srgbClr val="FFFF00"/>
              </a:solidFill>
              <a:latin typeface="華康中圓體" pitchFamily="49" charset="-120"/>
              <a:ea typeface="華康中圓體" pitchFamily="49" charset="-120"/>
            </a:endParaRPr>
          </a:p>
          <a:p>
            <a:pPr marL="114300" indent="0">
              <a:buNone/>
            </a:pPr>
            <a:r>
              <a:rPr kumimoji="1" lang="zh-TW" altLang="en-US" sz="4400" dirty="0" smtClean="0">
                <a:solidFill>
                  <a:srgbClr val="FFFF00"/>
                </a:solidFill>
                <a:latin typeface="華康中圓體" pitchFamily="49" charset="-120"/>
                <a:ea typeface="華康中圓體" pitchFamily="49" charset="-120"/>
              </a:rPr>
              <a:t>討論</a:t>
            </a:r>
            <a:r>
              <a:rPr kumimoji="1" lang="zh-TW" altLang="en-US" sz="4400" dirty="0">
                <a:solidFill>
                  <a:srgbClr val="FFFF00"/>
                </a:solidFill>
                <a:latin typeface="華康中圓體" pitchFamily="49" charset="-120"/>
                <a:ea typeface="華康中圓體" pitchFamily="49" charset="-120"/>
              </a:rPr>
              <a:t>如何自企業合作關係中贏得市場行銷和廣告贊助。</a:t>
            </a:r>
            <a:endParaRPr kumimoji="1" lang="en-US" altLang="zh-TW" sz="4400" dirty="0" smtClean="0">
              <a:solidFill>
                <a:srgbClr val="FFFF00"/>
              </a:solidFill>
              <a:latin typeface="華康中圓體" pitchFamily="49" charset="-120"/>
              <a:ea typeface="華康中圓體" pitchFamily="49" charset="-120"/>
            </a:endParaRPr>
          </a:p>
        </p:txBody>
      </p:sp>
    </p:spTree>
    <p:extLst>
      <p:ext uri="{BB962C8B-B14F-4D97-AF65-F5344CB8AC3E}">
        <p14:creationId xmlns:p14="http://schemas.microsoft.com/office/powerpoint/2010/main" val="363315024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前言</a:t>
            </a:r>
            <a:r>
              <a:rPr lang="en-US" altLang="zh-TW" dirty="0" smtClean="0">
                <a:solidFill>
                  <a:schemeClr val="bg1"/>
                </a:solidFill>
                <a:latin typeface="華康中圓體" panose="020F0509000000000000" pitchFamily="49" charset="-120"/>
                <a:ea typeface="華康中圓體" panose="020F0509000000000000" pitchFamily="49" charset="-120"/>
              </a:rPr>
              <a:t>-1</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2070090"/>
            <a:ext cx="7920880" cy="4216539"/>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en-US" dirty="0" smtClean="0"/>
              <a:t>所有</a:t>
            </a:r>
            <a:r>
              <a:rPr lang="zh-TW" altLang="en-US" dirty="0"/>
              <a:t>的負責人都在問，我們可以從投資中</a:t>
            </a:r>
            <a:r>
              <a:rPr lang="zh-TW" altLang="en-US" dirty="0">
                <a:solidFill>
                  <a:srgbClr val="FFFF00"/>
                </a:solidFill>
              </a:rPr>
              <a:t>獲得何種價值</a:t>
            </a:r>
            <a:r>
              <a:rPr lang="zh-TW" altLang="en-US" dirty="0" smtClean="0"/>
              <a:t>？</a:t>
            </a:r>
            <a:endParaRPr lang="en-US" altLang="zh-TW" dirty="0" smtClean="0"/>
          </a:p>
          <a:p>
            <a:endParaRPr lang="en-US" altLang="zh-TW" sz="3600" dirty="0" smtClean="0"/>
          </a:p>
          <a:p>
            <a:r>
              <a:rPr lang="zh-TW" altLang="en-US" sz="3600" dirty="0" smtClean="0"/>
              <a:t>          科</a:t>
            </a:r>
            <a:r>
              <a:rPr lang="zh-TW" altLang="en-US" sz="3600" dirty="0"/>
              <a:t>特．維</a:t>
            </a:r>
            <a:r>
              <a:rPr lang="zh-TW" altLang="en-US" sz="3600" dirty="0" smtClean="0"/>
              <a:t>登</a:t>
            </a:r>
            <a:endParaRPr lang="en-US" altLang="zh-TW" sz="3600" dirty="0" smtClean="0"/>
          </a:p>
          <a:p>
            <a:r>
              <a:rPr lang="en-US" altLang="zh-TW" sz="3600" dirty="0"/>
              <a:t> </a:t>
            </a:r>
            <a:r>
              <a:rPr lang="en-US" altLang="zh-TW" sz="3600" dirty="0" smtClean="0"/>
              <a:t>        </a:t>
            </a:r>
            <a:r>
              <a:rPr lang="zh-TW" altLang="en-US" sz="3600" dirty="0" smtClean="0"/>
              <a:t>（</a:t>
            </a:r>
            <a:r>
              <a:rPr lang="en-US" altLang="zh-TW" sz="3600" dirty="0"/>
              <a:t>Curt </a:t>
            </a:r>
            <a:r>
              <a:rPr lang="en-US" altLang="zh-TW" sz="3600" dirty="0" err="1"/>
              <a:t>Weeden</a:t>
            </a:r>
            <a:r>
              <a:rPr lang="zh-TW" altLang="en-US" sz="3600" dirty="0"/>
              <a:t>） </a:t>
            </a:r>
          </a:p>
          <a:p>
            <a:r>
              <a:rPr lang="zh-TW" altLang="en-US" sz="3600" dirty="0" smtClean="0"/>
              <a:t>          嬌</a:t>
            </a:r>
            <a:r>
              <a:rPr lang="zh-TW" altLang="en-US" sz="3600" dirty="0"/>
              <a:t>生公司合作關係部副</a:t>
            </a:r>
            <a:r>
              <a:rPr lang="zh-TW" altLang="en-US" sz="3600" dirty="0" smtClean="0"/>
              <a:t>董  </a:t>
            </a:r>
            <a:endParaRPr lang="en-US" altLang="zh-TW" sz="3600" dirty="0" smtClean="0"/>
          </a:p>
          <a:p>
            <a:r>
              <a:rPr lang="en-US" altLang="zh-TW" sz="3600" dirty="0"/>
              <a:t> </a:t>
            </a:r>
            <a:r>
              <a:rPr lang="en-US" altLang="zh-TW" sz="3600" dirty="0" smtClean="0"/>
              <a:t>         </a:t>
            </a:r>
            <a:r>
              <a:rPr lang="zh-TW" altLang="en-US" sz="3600" dirty="0" smtClean="0"/>
              <a:t>事</a:t>
            </a:r>
            <a:r>
              <a:rPr lang="zh-TW" altLang="en-US" sz="3600" dirty="0"/>
              <a:t>長，紐約時代雜誌</a:t>
            </a:r>
          </a:p>
        </p:txBody>
      </p:sp>
      <p:pic>
        <p:nvPicPr>
          <p:cNvPr id="9218" name="Picture 2" descr="http://www.curtweeden.com/img/weeden_gestu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20992"/>
            <a:ext cx="2592288" cy="2757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1526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前言</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1700808"/>
            <a:ext cx="7920880" cy="4832092"/>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a:t>直接將贊助、市場和產品</a:t>
            </a:r>
            <a:r>
              <a:rPr lang="zh-TW" altLang="zh-TW" dirty="0">
                <a:solidFill>
                  <a:srgbClr val="FFFF00"/>
                </a:solidFill>
              </a:rPr>
              <a:t>連接</a:t>
            </a:r>
            <a:r>
              <a:rPr lang="zh-TW" altLang="zh-TW" dirty="0"/>
              <a:t>在一起，</a:t>
            </a:r>
            <a:r>
              <a:rPr lang="zh-TW" altLang="zh-TW" dirty="0" smtClean="0"/>
              <a:t>結果獲利</a:t>
            </a:r>
            <a:r>
              <a:rPr lang="zh-TW" altLang="zh-TW" dirty="0"/>
              <a:t>更大，</a:t>
            </a:r>
            <a:r>
              <a:rPr lang="zh-TW" altLang="zh-TW" dirty="0" smtClean="0"/>
              <a:t>因</a:t>
            </a:r>
            <a:r>
              <a:rPr lang="zh-TW" altLang="zh-TW" dirty="0">
                <a:solidFill>
                  <a:srgbClr val="FFFF00"/>
                </a:solidFill>
              </a:rPr>
              <a:t>品牌</a:t>
            </a:r>
            <a:r>
              <a:rPr lang="zh-TW" altLang="zh-TW" dirty="0"/>
              <a:t>和</a:t>
            </a:r>
            <a:r>
              <a:rPr lang="zh-TW" altLang="zh-TW" dirty="0">
                <a:solidFill>
                  <a:srgbClr val="FFFF00"/>
                </a:solidFill>
              </a:rPr>
              <a:t>公益</a:t>
            </a:r>
            <a:r>
              <a:rPr lang="zh-TW" altLang="zh-TW" dirty="0">
                <a:solidFill>
                  <a:srgbClr val="FFFF00"/>
                </a:solidFill>
              </a:rPr>
              <a:t>做連結</a:t>
            </a:r>
            <a:r>
              <a:rPr lang="zh-TW" altLang="zh-TW" dirty="0" smtClean="0"/>
              <a:t>。</a:t>
            </a:r>
            <a:endParaRPr lang="en-US" altLang="zh-TW" dirty="0"/>
          </a:p>
          <a:p>
            <a:r>
              <a:rPr lang="zh-TW" altLang="zh-TW" dirty="0" smtClean="0"/>
              <a:t>每一</a:t>
            </a:r>
            <a:r>
              <a:rPr lang="zh-TW" altLang="zh-TW" dirty="0"/>
              <a:t>位理智的市場商人知道藉由找對合作夥伴，在一個信譽良好的公益機構和獲利良好的企業之間，也</a:t>
            </a:r>
            <a:r>
              <a:rPr lang="zh-TW" altLang="zh-TW" dirty="0" smtClean="0"/>
              <a:t>可賺</a:t>
            </a:r>
            <a:r>
              <a:rPr lang="zh-TW" altLang="zh-TW" dirty="0"/>
              <a:t>得大筆鈔票。</a:t>
            </a:r>
          </a:p>
        </p:txBody>
      </p:sp>
    </p:spTree>
    <p:extLst>
      <p:ext uri="{BB962C8B-B14F-4D97-AF65-F5344CB8AC3E}">
        <p14:creationId xmlns:p14="http://schemas.microsoft.com/office/powerpoint/2010/main" val="235569339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行銷合作夥伴</a:t>
            </a:r>
            <a:r>
              <a:rPr lang="zh-TW" altLang="en-US" dirty="0" smtClean="0">
                <a:solidFill>
                  <a:schemeClr val="bg1"/>
                </a:solidFill>
                <a:latin typeface="華康中圓體" panose="020F0509000000000000" pitchFamily="49" charset="-120"/>
                <a:ea typeface="華康中圓體" panose="020F0509000000000000" pitchFamily="49" charset="-120"/>
              </a:rPr>
              <a:t>關係例子</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395536" y="2060848"/>
            <a:ext cx="4248472" cy="3724096"/>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sz="4000" dirty="0"/>
              <a:t>美國少男少女俱樂部</a:t>
            </a:r>
            <a:r>
              <a:rPr lang="zh-TW" altLang="zh-TW" sz="3600" dirty="0" smtClean="0"/>
              <a:t>（</a:t>
            </a:r>
            <a:r>
              <a:rPr lang="en-US" altLang="zh-TW" sz="3600" dirty="0" smtClean="0"/>
              <a:t>Boys &amp; Girls Clubs of American</a:t>
            </a:r>
            <a:r>
              <a:rPr lang="zh-TW" altLang="zh-TW" sz="3600" dirty="0" smtClean="0"/>
              <a:t>）</a:t>
            </a:r>
            <a:r>
              <a:rPr lang="zh-TW" altLang="zh-TW" sz="4000" dirty="0"/>
              <a:t>在一九九七年和可口可樂談下了一個六千萬美元的合約。</a:t>
            </a:r>
          </a:p>
        </p:txBody>
      </p:sp>
      <p:pic>
        <p:nvPicPr>
          <p:cNvPr id="10242" name="Picture 2" descr="http://auburnmassdaily.com/wp-content/uploads/2014/11/Boys_Girls-Club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04864"/>
            <a:ext cx="4152896" cy="3488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3220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188640"/>
            <a:ext cx="9144000" cy="1512168"/>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策略性慈善事業</a:t>
            </a:r>
            <a:r>
              <a:rPr lang="zh-TW" altLang="en-US" dirty="0" smtClean="0">
                <a:solidFill>
                  <a:schemeClr val="bg1"/>
                </a:solidFill>
                <a:latin typeface="華康中圓體" panose="020F0509000000000000" pitchFamily="49" charset="-120"/>
                <a:ea typeface="華康中圓體" panose="020F0509000000000000" pitchFamily="49" charset="-120"/>
              </a:rPr>
              <a:t>：</a:t>
            </a:r>
            <a:endParaRPr lang="en-US" altLang="zh-TW" dirty="0" smtClean="0">
              <a:solidFill>
                <a:schemeClr val="bg1"/>
              </a:solidFill>
              <a:latin typeface="華康中圓體" panose="020F0509000000000000" pitchFamily="49" charset="-120"/>
              <a:ea typeface="華康中圓體" panose="020F0509000000000000" pitchFamily="49" charset="-120"/>
            </a:endParaRPr>
          </a:p>
          <a:p>
            <a:pPr algn="ctr"/>
            <a:r>
              <a:rPr lang="zh-TW" altLang="en-US" dirty="0" smtClean="0">
                <a:solidFill>
                  <a:schemeClr val="bg1"/>
                </a:solidFill>
                <a:latin typeface="華康中圓體" panose="020F0509000000000000" pitchFamily="49" charset="-120"/>
                <a:ea typeface="華康中圓體" panose="020F0509000000000000" pitchFamily="49" charset="-120"/>
              </a:rPr>
              <a:t>結合</a:t>
            </a:r>
            <a:r>
              <a:rPr lang="zh-TW" altLang="en-US" dirty="0">
                <a:solidFill>
                  <a:schemeClr val="bg1"/>
                </a:solidFill>
                <a:latin typeface="華康中圓體" panose="020F0509000000000000" pitchFamily="49" charset="-120"/>
                <a:ea typeface="華康中圓體" panose="020F0509000000000000" pitchFamily="49" charset="-120"/>
              </a:rPr>
              <a:t>產品行銷的</a:t>
            </a:r>
            <a:r>
              <a:rPr lang="zh-TW" altLang="en-US" dirty="0" smtClean="0">
                <a:solidFill>
                  <a:schemeClr val="bg1"/>
                </a:solidFill>
                <a:latin typeface="華康中圓體" panose="020F0509000000000000" pitchFamily="49" charset="-120"/>
                <a:ea typeface="華康中圓體" panose="020F0509000000000000" pitchFamily="49" charset="-120"/>
              </a:rPr>
              <a:t>慈善事業</a:t>
            </a:r>
            <a:r>
              <a:rPr lang="en-US" altLang="zh-TW" dirty="0" smtClean="0">
                <a:solidFill>
                  <a:schemeClr val="bg1"/>
                </a:solidFill>
                <a:latin typeface="華康中圓體" panose="020F0509000000000000" pitchFamily="49" charset="-120"/>
                <a:ea typeface="華康中圓體" panose="020F0509000000000000" pitchFamily="49" charset="-120"/>
              </a:rPr>
              <a:t>-1</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1700808"/>
            <a:ext cx="7920880" cy="4832092"/>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a:t>公益行銷策略是匯集了</a:t>
            </a:r>
            <a:r>
              <a:rPr lang="zh-TW" altLang="zh-TW" dirty="0">
                <a:solidFill>
                  <a:srgbClr val="FFFF00"/>
                </a:solidFill>
              </a:rPr>
              <a:t>市場行銷</a:t>
            </a:r>
            <a:r>
              <a:rPr lang="zh-TW" altLang="zh-TW" dirty="0"/>
              <a:t>和</a:t>
            </a:r>
            <a:r>
              <a:rPr lang="zh-TW" altLang="zh-TW" dirty="0">
                <a:solidFill>
                  <a:srgbClr val="FFFF00"/>
                </a:solidFill>
              </a:rPr>
              <a:t>公</a:t>
            </a:r>
            <a:r>
              <a:rPr lang="zh-TW" altLang="zh-TW" dirty="0">
                <a:solidFill>
                  <a:srgbClr val="FFFF00"/>
                </a:solidFill>
              </a:rPr>
              <a:t>益</a:t>
            </a:r>
            <a:r>
              <a:rPr lang="zh-TW" altLang="zh-TW" dirty="0">
                <a:solidFill>
                  <a:srgbClr val="FFFF00"/>
                </a:solidFill>
              </a:rPr>
              <a:t>活動</a:t>
            </a:r>
            <a:r>
              <a:rPr lang="zh-TW" altLang="zh-TW" dirty="0"/>
              <a:t>來為企業和非營利機構雙方帶來利益</a:t>
            </a:r>
            <a:r>
              <a:rPr lang="zh-TW" altLang="zh-TW" dirty="0" smtClean="0"/>
              <a:t>。</a:t>
            </a:r>
            <a:endParaRPr lang="en-US" altLang="zh-TW" dirty="0" smtClean="0"/>
          </a:p>
          <a:p>
            <a:r>
              <a:rPr lang="zh-TW" altLang="zh-TW" dirty="0" smtClean="0"/>
              <a:t>企業</a:t>
            </a:r>
            <a:r>
              <a:rPr lang="zh-TW" altLang="zh-TW" dirty="0"/>
              <a:t>廣告宣傳，在一個特定時問售出的每件產品，將</a:t>
            </a:r>
            <a:r>
              <a:rPr lang="zh-TW" altLang="zh-TW" dirty="0">
                <a:solidFill>
                  <a:srgbClr val="FFFF00"/>
                </a:solidFill>
              </a:rPr>
              <a:t>捐出一筆金額</a:t>
            </a:r>
            <a:r>
              <a:rPr lang="zh-TW" altLang="zh-TW" dirty="0"/>
              <a:t>或是一定的百分比給非營利機構</a:t>
            </a:r>
            <a:r>
              <a:rPr lang="zh-TW" altLang="zh-TW" dirty="0" smtClean="0"/>
              <a:t>。</a:t>
            </a:r>
            <a:endParaRPr lang="zh-TW" altLang="zh-TW" dirty="0"/>
          </a:p>
        </p:txBody>
      </p:sp>
    </p:spTree>
    <p:extLst>
      <p:ext uri="{BB962C8B-B14F-4D97-AF65-F5344CB8AC3E}">
        <p14:creationId xmlns:p14="http://schemas.microsoft.com/office/powerpoint/2010/main" val="12050414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188640"/>
            <a:ext cx="9144000" cy="1512168"/>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策略性慈善事業</a:t>
            </a:r>
            <a:r>
              <a:rPr lang="zh-TW" altLang="en-US" dirty="0" smtClean="0">
                <a:solidFill>
                  <a:schemeClr val="bg1"/>
                </a:solidFill>
                <a:latin typeface="華康中圓體" panose="020F0509000000000000" pitchFamily="49" charset="-120"/>
                <a:ea typeface="華康中圓體" panose="020F0509000000000000" pitchFamily="49" charset="-120"/>
              </a:rPr>
              <a:t>：</a:t>
            </a:r>
            <a:endParaRPr lang="en-US" altLang="zh-TW" dirty="0" smtClean="0">
              <a:solidFill>
                <a:schemeClr val="bg1"/>
              </a:solidFill>
              <a:latin typeface="華康中圓體" panose="020F0509000000000000" pitchFamily="49" charset="-120"/>
              <a:ea typeface="華康中圓體" panose="020F0509000000000000" pitchFamily="49" charset="-120"/>
            </a:endParaRPr>
          </a:p>
          <a:p>
            <a:pPr algn="ctr"/>
            <a:r>
              <a:rPr lang="zh-TW" altLang="en-US" dirty="0" smtClean="0">
                <a:solidFill>
                  <a:schemeClr val="bg1"/>
                </a:solidFill>
                <a:latin typeface="華康中圓體" panose="020F0509000000000000" pitchFamily="49" charset="-120"/>
                <a:ea typeface="華康中圓體" panose="020F0509000000000000" pitchFamily="49" charset="-120"/>
              </a:rPr>
              <a:t>結合</a:t>
            </a:r>
            <a:r>
              <a:rPr lang="zh-TW" altLang="en-US" dirty="0">
                <a:solidFill>
                  <a:schemeClr val="bg1"/>
                </a:solidFill>
                <a:latin typeface="華康中圓體" panose="020F0509000000000000" pitchFamily="49" charset="-120"/>
                <a:ea typeface="華康中圓體" panose="020F0509000000000000" pitchFamily="49" charset="-120"/>
              </a:rPr>
              <a:t>產品行銷的</a:t>
            </a:r>
            <a:r>
              <a:rPr lang="zh-TW" altLang="en-US" dirty="0" smtClean="0">
                <a:solidFill>
                  <a:schemeClr val="bg1"/>
                </a:solidFill>
                <a:latin typeface="華康中圓體" panose="020F0509000000000000" pitchFamily="49" charset="-120"/>
                <a:ea typeface="華康中圓體" panose="020F0509000000000000" pitchFamily="49" charset="-120"/>
              </a:rPr>
              <a:t>慈善事業</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1700808"/>
            <a:ext cx="7920880" cy="3477875"/>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a:t>案例：美國運通</a:t>
            </a:r>
          </a:p>
          <a:p>
            <a:r>
              <a:rPr lang="zh-TW" altLang="zh-TW" dirty="0"/>
              <a:t>美國運通指定行銷部門分兩方面進行，一個是</a:t>
            </a:r>
            <a:r>
              <a:rPr lang="zh-TW" altLang="zh-TW" dirty="0">
                <a:solidFill>
                  <a:srgbClr val="FFFF00"/>
                </a:solidFill>
              </a:rPr>
              <a:t>為非營利機構</a:t>
            </a:r>
            <a:r>
              <a:rPr lang="zh-TW" altLang="zh-TW" dirty="0">
                <a:solidFill>
                  <a:srgbClr val="FFFF00"/>
                </a:solidFill>
              </a:rPr>
              <a:t>募得更多的贊助金額</a:t>
            </a:r>
            <a:r>
              <a:rPr lang="zh-TW" altLang="zh-TW" dirty="0"/>
              <a:t>，同時也</a:t>
            </a:r>
            <a:r>
              <a:rPr lang="zh-TW" altLang="zh-TW" dirty="0">
                <a:solidFill>
                  <a:srgbClr val="FFFF00"/>
                </a:solidFill>
              </a:rPr>
              <a:t>為公司贏得更多的獲利業績</a:t>
            </a:r>
            <a:r>
              <a:rPr lang="zh-TW" altLang="zh-TW" dirty="0"/>
              <a:t>。</a:t>
            </a:r>
          </a:p>
        </p:txBody>
      </p:sp>
    </p:spTree>
    <p:extLst>
      <p:ext uri="{BB962C8B-B14F-4D97-AF65-F5344CB8AC3E}">
        <p14:creationId xmlns:p14="http://schemas.microsoft.com/office/powerpoint/2010/main" val="15260173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前言</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3140968"/>
            <a:ext cx="7920880" cy="2862322"/>
          </a:xfrm>
          <a:prstGeom prst="rect">
            <a:avLst/>
          </a:prstGeom>
          <a:noFill/>
        </p:spPr>
        <p:txBody>
          <a:bodyPr wrap="square" rtlCol="0">
            <a:spAutoFit/>
          </a:bodyPr>
          <a:lstStyle/>
          <a:p>
            <a:r>
              <a:rPr lang="zh-TW" altLang="en-US" sz="6000" b="1" dirty="0" smtClean="0">
                <a:solidFill>
                  <a:srgbClr val="FFFF00"/>
                </a:solidFill>
                <a:latin typeface="標楷體" panose="03000509000000000000" pitchFamily="65" charset="-120"/>
                <a:ea typeface="標楷體" panose="03000509000000000000" pitchFamily="65" charset="-120"/>
              </a:rPr>
              <a:t>將錢放在</a:t>
            </a:r>
            <a:r>
              <a:rPr lang="zh-TW" altLang="en-US" sz="6000" b="1" dirty="0">
                <a:solidFill>
                  <a:srgbClr val="FFFF00"/>
                </a:solidFill>
                <a:latin typeface="標楷體" panose="03000509000000000000" pitchFamily="65" charset="-120"/>
                <a:ea typeface="標楷體" panose="03000509000000000000" pitchFamily="65" charset="-120"/>
              </a:rPr>
              <a:t>你發跡的</a:t>
            </a:r>
            <a:r>
              <a:rPr lang="zh-TW" altLang="en-US" sz="6000" b="1" dirty="0" smtClean="0">
                <a:solidFill>
                  <a:srgbClr val="FFFF00"/>
                </a:solidFill>
                <a:latin typeface="標楷體" panose="03000509000000000000" pitchFamily="65" charset="-120"/>
                <a:ea typeface="標楷體" panose="03000509000000000000" pitchFamily="65" charset="-120"/>
              </a:rPr>
              <a:t>地方</a:t>
            </a:r>
            <a:endParaRPr lang="en-US" altLang="zh-TW" sz="4000" b="1" dirty="0" smtClean="0">
              <a:solidFill>
                <a:srgbClr val="FFFF00"/>
              </a:solidFill>
              <a:latin typeface="標楷體" panose="03000509000000000000" pitchFamily="65" charset="-120"/>
              <a:ea typeface="標楷體" panose="03000509000000000000" pitchFamily="65" charset="-120"/>
            </a:endParaRPr>
          </a:p>
          <a:p>
            <a:r>
              <a:rPr lang="zh-TW" altLang="en-US" sz="4000" b="1" dirty="0" smtClean="0">
                <a:latin typeface="標楷體" panose="03000509000000000000" pitchFamily="65" charset="-120"/>
                <a:ea typeface="標楷體" panose="03000509000000000000" pitchFamily="65" charset="-120"/>
              </a:rPr>
              <a:t>唐</a:t>
            </a:r>
            <a:r>
              <a:rPr lang="zh-TW" altLang="en-US" sz="4000" b="1" dirty="0">
                <a:latin typeface="標楷體" panose="03000509000000000000" pitchFamily="65" charset="-120"/>
                <a:ea typeface="標楷體" panose="03000509000000000000" pitchFamily="65" charset="-120"/>
              </a:rPr>
              <a:t>娜亞歷山大</a:t>
            </a:r>
            <a:r>
              <a:rPr lang="en-US" altLang="zh-TW" sz="4000" b="1" dirty="0">
                <a:latin typeface="標楷體" panose="03000509000000000000" pitchFamily="65" charset="-120"/>
                <a:ea typeface="標楷體" panose="03000509000000000000" pitchFamily="65" charset="-120"/>
              </a:rPr>
              <a:t>-</a:t>
            </a:r>
            <a:r>
              <a:rPr lang="zh-TW" altLang="en-US" sz="4000" b="1" dirty="0">
                <a:latin typeface="標楷體" panose="03000509000000000000" pitchFamily="65" charset="-120"/>
                <a:ea typeface="標楷體" panose="03000509000000000000" pitchFamily="65" charset="-120"/>
              </a:rPr>
              <a:t>奧克荷馬州公立愛蒙學校基金會董事長和愛蒙房地產經紀人協會理事長</a:t>
            </a:r>
            <a:endParaRPr lang="en-US" altLang="zh-TW" sz="4000" b="1" dirty="0" smtClean="0">
              <a:latin typeface="標楷體" panose="03000509000000000000" pitchFamily="65" charset="-120"/>
              <a:ea typeface="標楷體" panose="03000509000000000000" pitchFamily="65" charset="-120"/>
            </a:endParaRPr>
          </a:p>
        </p:txBody>
      </p:sp>
      <p:pic>
        <p:nvPicPr>
          <p:cNvPr id="4098" name="Picture 2" descr="http://www.maryparrish.org/wp-content/uploads/fundrai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70741"/>
            <a:ext cx="24003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6159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188640"/>
            <a:ext cx="9144000" cy="1512168"/>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策略性慈善事業</a:t>
            </a:r>
            <a:r>
              <a:rPr lang="zh-TW" altLang="en-US" dirty="0" smtClean="0">
                <a:solidFill>
                  <a:schemeClr val="bg1"/>
                </a:solidFill>
                <a:latin typeface="華康中圓體" panose="020F0509000000000000" pitchFamily="49" charset="-120"/>
                <a:ea typeface="華康中圓體" panose="020F0509000000000000" pitchFamily="49" charset="-120"/>
              </a:rPr>
              <a:t>：</a:t>
            </a:r>
            <a:endParaRPr lang="en-US" altLang="zh-TW" dirty="0" smtClean="0">
              <a:solidFill>
                <a:schemeClr val="bg1"/>
              </a:solidFill>
              <a:latin typeface="華康中圓體" panose="020F0509000000000000" pitchFamily="49" charset="-120"/>
              <a:ea typeface="華康中圓體" panose="020F0509000000000000" pitchFamily="49" charset="-120"/>
            </a:endParaRPr>
          </a:p>
          <a:p>
            <a:pPr algn="ctr"/>
            <a:r>
              <a:rPr lang="zh-TW" altLang="en-US" dirty="0" smtClean="0">
                <a:solidFill>
                  <a:schemeClr val="bg1"/>
                </a:solidFill>
                <a:latin typeface="華康中圓體" panose="020F0509000000000000" pitchFamily="49" charset="-120"/>
                <a:ea typeface="華康中圓體" panose="020F0509000000000000" pitchFamily="49" charset="-120"/>
              </a:rPr>
              <a:t>結合</a:t>
            </a:r>
            <a:r>
              <a:rPr lang="zh-TW" altLang="en-US" dirty="0">
                <a:solidFill>
                  <a:schemeClr val="bg1"/>
                </a:solidFill>
                <a:latin typeface="華康中圓體" panose="020F0509000000000000" pitchFamily="49" charset="-120"/>
                <a:ea typeface="華康中圓體" panose="020F0509000000000000" pitchFamily="49" charset="-120"/>
              </a:rPr>
              <a:t>產品行銷的</a:t>
            </a:r>
            <a:r>
              <a:rPr lang="zh-TW" altLang="en-US" dirty="0" smtClean="0">
                <a:solidFill>
                  <a:schemeClr val="bg1"/>
                </a:solidFill>
                <a:latin typeface="華康中圓體" panose="020F0509000000000000" pitchFamily="49" charset="-120"/>
                <a:ea typeface="華康中圓體" panose="020F0509000000000000" pitchFamily="49" charset="-120"/>
              </a:rPr>
              <a:t>慈善事業</a:t>
            </a:r>
            <a:r>
              <a:rPr lang="en-US" altLang="zh-TW" dirty="0" smtClean="0">
                <a:solidFill>
                  <a:schemeClr val="bg1"/>
                </a:solidFill>
                <a:latin typeface="華康中圓體" panose="020F0509000000000000" pitchFamily="49" charset="-120"/>
                <a:ea typeface="華康中圓體" panose="020F0509000000000000" pitchFamily="49" charset="-120"/>
              </a:rPr>
              <a:t>-3</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21622" y="3191485"/>
            <a:ext cx="7920880" cy="3477875"/>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a:t>案例：美國運通</a:t>
            </a:r>
          </a:p>
          <a:p>
            <a:r>
              <a:rPr lang="zh-TW" altLang="zh-TW" dirty="0"/>
              <a:t>修復自由女神像而募集了一百七十萬美元，這個策略使美國運通的</a:t>
            </a:r>
            <a:r>
              <a:rPr lang="zh-TW" altLang="zh-TW" dirty="0">
                <a:solidFill>
                  <a:srgbClr val="FFFF00"/>
                </a:solidFill>
              </a:rPr>
              <a:t>刷卡量增加</a:t>
            </a:r>
            <a:r>
              <a:rPr lang="en-US" altLang="zh-TW" dirty="0">
                <a:solidFill>
                  <a:srgbClr val="FFFF00"/>
                </a:solidFill>
              </a:rPr>
              <a:t>28 % </a:t>
            </a:r>
            <a:r>
              <a:rPr lang="zh-TW" altLang="zh-TW" dirty="0"/>
              <a:t>，</a:t>
            </a:r>
            <a:r>
              <a:rPr lang="zh-TW" altLang="zh-TW" dirty="0">
                <a:solidFill>
                  <a:srgbClr val="FFFF00"/>
                </a:solidFill>
              </a:rPr>
              <a:t>持卡人數增加了</a:t>
            </a:r>
            <a:r>
              <a:rPr lang="en-US" altLang="zh-TW" dirty="0">
                <a:solidFill>
                  <a:srgbClr val="FFFF00"/>
                </a:solidFill>
              </a:rPr>
              <a:t>17%</a:t>
            </a:r>
            <a:r>
              <a:rPr lang="zh-TW" altLang="zh-TW" dirty="0"/>
              <a:t>。</a:t>
            </a:r>
          </a:p>
        </p:txBody>
      </p:sp>
      <p:pic>
        <p:nvPicPr>
          <p:cNvPr id="11266" name="Picture 2" descr="http://www.qqqnm.com/uploadfile/2015/0512/201505120942068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924" y="1844824"/>
            <a:ext cx="3390578" cy="2016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http://www.meijialx.com/UserFiles/image/20141014/20141014211029_4083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79" b="97950" l="10000" r="90000"/>
                    </a14:imgEffect>
                  </a14:imgLayer>
                </a14:imgProps>
              </a:ext>
              <a:ext uri="{28A0092B-C50C-407E-A947-70E740481C1C}">
                <a14:useLocalDpi xmlns:a14="http://schemas.microsoft.com/office/drawing/2010/main" val="0"/>
              </a:ext>
            </a:extLst>
          </a:blip>
          <a:srcRect/>
          <a:stretch>
            <a:fillRect/>
          </a:stretch>
        </p:blipFill>
        <p:spPr bwMode="auto">
          <a:xfrm>
            <a:off x="5207760" y="2013864"/>
            <a:ext cx="1158841" cy="167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791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開拓顧客群</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2216070"/>
            <a:ext cx="4320480" cy="4154984"/>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a:t>納貝斯克食品公司（</a:t>
            </a:r>
            <a:r>
              <a:rPr lang="en-US" altLang="zh-TW" dirty="0"/>
              <a:t>Nabisco Foods</a:t>
            </a:r>
            <a:r>
              <a:rPr lang="zh-TW" altLang="zh-TW" dirty="0"/>
              <a:t>）和美國紅十字協會的合作即是最佳的範例。</a:t>
            </a:r>
          </a:p>
        </p:txBody>
      </p:sp>
      <p:pic>
        <p:nvPicPr>
          <p:cNvPr id="4" name="圖片 3"/>
          <p:cNvPicPr/>
          <p:nvPr/>
        </p:nvPicPr>
        <p:blipFill>
          <a:blip r:embed="rId3" cstate="print"/>
          <a:srcRect l="57097" t="16405" r="3629" b="5563"/>
          <a:stretch>
            <a:fillRect/>
          </a:stretch>
        </p:blipFill>
        <p:spPr bwMode="auto">
          <a:xfrm>
            <a:off x="5220072" y="1772816"/>
            <a:ext cx="3672408" cy="4671981"/>
          </a:xfrm>
          <a:prstGeom prst="rect">
            <a:avLst/>
          </a:prstGeom>
          <a:noFill/>
        </p:spPr>
      </p:pic>
    </p:spTree>
    <p:extLst>
      <p:ext uri="{BB962C8B-B14F-4D97-AF65-F5344CB8AC3E}">
        <p14:creationId xmlns:p14="http://schemas.microsoft.com/office/powerpoint/2010/main" val="19340342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467544" y="404664"/>
            <a:ext cx="7992888" cy="1446550"/>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smtClean="0"/>
              <a:t>紅十字會是企業界喜歡的</a:t>
            </a:r>
            <a:endParaRPr lang="en-US" altLang="zh-TW" dirty="0" smtClean="0"/>
          </a:p>
          <a:p>
            <a:r>
              <a:rPr lang="zh-TW" altLang="zh-TW" dirty="0" smtClean="0"/>
              <a:t>非</a:t>
            </a:r>
            <a:r>
              <a:rPr lang="zh-TW" altLang="zh-TW" dirty="0"/>
              <a:t>營利</a:t>
            </a:r>
            <a:r>
              <a:rPr lang="zh-TW" altLang="zh-TW" dirty="0" smtClean="0"/>
              <a:t>機構</a:t>
            </a:r>
            <a:r>
              <a:rPr lang="zh-TW" altLang="en-US" dirty="0" smtClean="0"/>
              <a:t>原因</a:t>
            </a:r>
            <a:endParaRPr lang="zh-TW" altLang="zh-TW" dirty="0"/>
          </a:p>
        </p:txBody>
      </p:sp>
      <p:sp>
        <p:nvSpPr>
          <p:cNvPr id="2" name="矩形 1"/>
          <p:cNvSpPr/>
          <p:nvPr/>
        </p:nvSpPr>
        <p:spPr>
          <a:xfrm>
            <a:off x="611560" y="1997839"/>
            <a:ext cx="7992888" cy="4401205"/>
          </a:xfrm>
          <a:prstGeom prst="rect">
            <a:avLst/>
          </a:prstGeom>
        </p:spPr>
        <p:txBody>
          <a:bodyPr wrap="square">
            <a:spAutoFit/>
          </a:bodyPr>
          <a:lstStyle/>
          <a:p>
            <a:pPr marL="514350" indent="-514350">
              <a:buAutoNum type="arabicPeriod"/>
            </a:pPr>
            <a:r>
              <a:rPr lang="zh-TW" altLang="zh-TW" sz="2800" dirty="0" smtClean="0">
                <a:latin typeface="華康中圓體" pitchFamily="49" charset="-120"/>
                <a:ea typeface="華康中圓體" pitchFamily="49" charset="-120"/>
              </a:rPr>
              <a:t>紅十字會多年</a:t>
            </a:r>
            <a:r>
              <a:rPr lang="zh-TW" altLang="en-US" sz="2800" dirty="0" smtClean="0">
                <a:latin typeface="華康中圓體" pitchFamily="49" charset="-120"/>
                <a:ea typeface="華康中圓體" pitchFamily="49" charset="-120"/>
              </a:rPr>
              <a:t>來一直</a:t>
            </a:r>
            <a:r>
              <a:rPr lang="zh-TW" altLang="zh-TW" sz="2800" dirty="0" smtClean="0">
                <a:latin typeface="華康中圓體" pitchFamily="49" charset="-120"/>
                <a:ea typeface="華康中圓體" pitchFamily="49" charset="-120"/>
              </a:rPr>
              <a:t>與</a:t>
            </a:r>
            <a:r>
              <a:rPr lang="zh-TW" altLang="zh-TW" sz="2800" dirty="0">
                <a:latin typeface="華康中圓體" pitchFamily="49" charset="-120"/>
                <a:ea typeface="華康中圓體" pitchFamily="49" charset="-120"/>
              </a:rPr>
              <a:t>各大企業之間維持正面的往來關係。「紅十字雜誌」從一九一八年起刊出飛壘口香糖的廣告來替紅十字戰爭救濟基金來作宣傳</a:t>
            </a:r>
            <a:r>
              <a:rPr lang="zh-TW" altLang="zh-TW" sz="2800" dirty="0" smtClean="0">
                <a:latin typeface="華康中圓體" pitchFamily="49" charset="-120"/>
                <a:ea typeface="華康中圓體" pitchFamily="49" charset="-120"/>
              </a:rPr>
              <a:t>。</a:t>
            </a:r>
            <a:endParaRPr lang="en-US" altLang="zh-TW" sz="2800" dirty="0">
              <a:latin typeface="華康中圓體" pitchFamily="49" charset="-120"/>
              <a:ea typeface="華康中圓體" pitchFamily="49" charset="-120"/>
            </a:endParaRPr>
          </a:p>
          <a:p>
            <a:pPr marL="514350" indent="-514350">
              <a:buAutoNum type="arabicPeriod"/>
            </a:pPr>
            <a:r>
              <a:rPr lang="zh-TW" altLang="zh-TW" sz="2800" dirty="0" smtClean="0">
                <a:latin typeface="華康中圓體" pitchFamily="49" charset="-120"/>
                <a:ea typeface="華康中圓體" pitchFamily="49" charset="-120"/>
              </a:rPr>
              <a:t>它的</a:t>
            </a:r>
            <a:r>
              <a:rPr lang="zh-TW" altLang="zh-TW" sz="2800" dirty="0">
                <a:latin typeface="華康中圓體" pitchFamily="49" charset="-120"/>
                <a:ea typeface="華康中圓體" pitchFamily="49" charset="-120"/>
              </a:rPr>
              <a:t>曝光率非常高，紅十字的標誌是以白色的底的背景上加紅十字，更令人訝異的是，</a:t>
            </a:r>
            <a:r>
              <a:rPr lang="zh-TW" altLang="zh-TW" sz="2800" dirty="0">
                <a:solidFill>
                  <a:srgbClr val="FFFF00"/>
                </a:solidFill>
                <a:latin typeface="華康中圓體" pitchFamily="49" charset="-120"/>
                <a:ea typeface="華康中圓體" pitchFamily="49" charset="-120"/>
              </a:rPr>
              <a:t>它的</a:t>
            </a:r>
            <a:r>
              <a:rPr lang="en-US" altLang="zh-TW" sz="2800" dirty="0">
                <a:solidFill>
                  <a:srgbClr val="FFFF00"/>
                </a:solidFill>
                <a:latin typeface="華康中圓體" pitchFamily="49" charset="-120"/>
                <a:ea typeface="華康中圓體" pitchFamily="49" charset="-120"/>
              </a:rPr>
              <a:t> LOGO </a:t>
            </a:r>
            <a:r>
              <a:rPr lang="zh-TW" altLang="zh-TW" sz="2800" dirty="0">
                <a:solidFill>
                  <a:srgbClr val="FFFF00"/>
                </a:solidFill>
                <a:latin typeface="華康中圓體" pitchFamily="49" charset="-120"/>
                <a:ea typeface="華康中圓體" pitchFamily="49" charset="-120"/>
              </a:rPr>
              <a:t>是全世界最容易辨識的</a:t>
            </a:r>
            <a:r>
              <a:rPr lang="en-US" altLang="zh-TW" sz="2800" dirty="0">
                <a:solidFill>
                  <a:srgbClr val="FFFF00"/>
                </a:solidFill>
                <a:latin typeface="華康中圓體" pitchFamily="49" charset="-120"/>
                <a:ea typeface="華康中圓體" pitchFamily="49" charset="-120"/>
              </a:rPr>
              <a:t> LOGO </a:t>
            </a:r>
            <a:r>
              <a:rPr lang="zh-TW" altLang="zh-TW" sz="2800" dirty="0">
                <a:latin typeface="華康中圓體" pitchFamily="49" charset="-120"/>
                <a:ea typeface="華康中圓體" pitchFamily="49" charset="-120"/>
              </a:rPr>
              <a:t>，甚至比可口可樂、麥當勞或花花公子的辨識率還要高，</a:t>
            </a:r>
            <a:r>
              <a:rPr lang="zh-TW" altLang="zh-TW" sz="2800" dirty="0" smtClean="0">
                <a:latin typeface="華康中圓體" pitchFamily="49" charset="-120"/>
                <a:ea typeface="華康中圓體" pitchFamily="49" charset="-120"/>
              </a:rPr>
              <a:t>紅十</a:t>
            </a:r>
            <a:r>
              <a:rPr lang="zh-TW" altLang="en-US" sz="2800" dirty="0">
                <a:latin typeface="華康中圓體" pitchFamily="49" charset="-120"/>
                <a:ea typeface="華康中圓體" pitchFamily="49" charset="-120"/>
              </a:rPr>
              <a:t>字</a:t>
            </a:r>
            <a:r>
              <a:rPr lang="zh-TW" altLang="zh-TW" sz="2800" dirty="0" smtClean="0">
                <a:latin typeface="華康中圓體" pitchFamily="49" charset="-120"/>
                <a:ea typeface="華康中圓體" pitchFamily="49" charset="-120"/>
              </a:rPr>
              <a:t>會</a:t>
            </a:r>
            <a:r>
              <a:rPr lang="zh-TW" altLang="zh-TW" sz="2800" dirty="0">
                <a:latin typeface="華康中圓體" pitchFamily="49" charset="-120"/>
                <a:ea typeface="華康中圓體" pitchFamily="49" charset="-120"/>
              </a:rPr>
              <a:t>在災難時刻像是米齊颶風時更加凸顯其重要性。</a:t>
            </a:r>
          </a:p>
        </p:txBody>
      </p:sp>
      <p:sp>
        <p:nvSpPr>
          <p:cNvPr id="3" name="AutoShape 2" descr="data:image/png;base64,iVBORw0KGgoAAAANSUhEUgAAAOEAAADhCAMAAAAJbSJIAAAAvVBMVEX///8AAADfADHeACndACDnXG/tiZnfACz8/Pz5+fn19fXc3Nzk5OTV1dXu7u7p6ekfHx/CwsKVlZX+9/m5ubnjNVDIyMjjPlSvr6+EhIRxcXHl5eU+Pj6mpqZ7e3teXl6MjIxVVVUvLy8VFRXdABZPT0+QkJBcXFx9fX03NzeampomJiYaGhoxMTFISEhnZ2fdABD72+L4ytTyp7Pwm6r2wMn50Nn85OvmU2nqdITsfJDaAADhKUX1uMP86e3A7DFCAAAc2UlEQVR4nO096ZqrynEivrHZETImiBESSFf7gu04zuLY7/9YoZZumh2NmKPjfFM/zhkhBF1de3V19Wz2Dd/wDd/wDd/wDd/wDd8AYHpWGCSHZRznm81xs8njeHlIgtDyzHcP7WUwLX8RP7Y7rR1220e88K1/VjztYPm4daBWhdtjGdjvHu6T4AbxfBRyJczjwH33sMeCs9h2obGbz6/zeRfTatuF8+7BD4LuLOucudtm60UQOrZr6OIuw7WdMFiss4aI3paO3vuG94J1qFJvm6WB0897nhOkWe1XB+sHjfdJMKNMHedqHVSUJFLGs1Xw5E+tYL1Sf5xFP59+tdOrwmpxZBviG9Nz/Mv6uIK/9xViPVR+NOwoVhj8mv5c2tXJFbk7hUQAww6jRf64sqjBpVYM/UsUWjghZnhS5DL+edSOo7BnHArCnGs6BISriuGZbsVf71bLED7oYaww68+Bo1UO+xwxbwJJFK7VrtkyAcIWyKSWAIf40CxvS1ErGVE5Ofv3Kx275E/BVXphD0MizW21Kf715d3FtUv9CY5K1oSvlYTM3yuP5lIMZH6QmnFWyNJ6NgsDp7ikFx9C+U2B4aL+jEthHwqbcSJlmvJV7yCdovSNejUSym+bqKMoxnyTn6+SMLN2DAsqx/iHhdMlp8NMhJm8RV8y+mGwMkG/pDrLdnEtEB8emraU37RwqV7y5swq6JaXX5mJoGP2DnHUF4KLLoifHZejeCgDjdVBFxieixgR4Ui4WhqpWYSC+iv+0wT5My/iJYsf7ss5wgc5of5DfKVGSYoPwlkrvnjIXwmqk2YS914lCxRqK+M/l0Rt98R3r34wGQUBH/Reg0RGyJhX/C1kJyqkVPo3RxVDIm0uUC0g1CQXA6fPUTlbD0HGr0ZKAVcQUKqAlD5vGJdi2Pty1DupZgsMV6c1A0mfBh6aj78Dht0Z8k6pWCNBxh8WQPqCCKWC8fjSnaxXUPzJaFXkrBj3ofosWzBDGvi7ktNDTcFwZgqj689+CDC9bqguHR4FaPqrHIR7k+wGLou0AJty1AyCPjVOJIeoVMIB26Xar78EXJalDdDISIVdAFos13KQhQa98g9UZt6oo57xjY9USJr8ElTVDf0GAd6G7jh+OadabIZJiMy5NO6AHSn33CBGZt48K5zZxHAHU6J7wXIPPMo6B+i+WSsqCCChF2+/WKeyCM6F0w/ycsK/LCQffn+2Z+ZVctRGGWmDS+2Sh42DRiHWbAYWAjwcaUgTmFBn/gOEkecxK1UMuMiEbqENdubM3tIgikHe6I5laePgnmMQRVGAUARahUq6Cb6zBd0tpGbxuw1/U+ix40dB2r3KP18Ch6q0ALgFc21nYlyFdtFRYC6OJE4xKythEJVAWUP+jkuzMnPnTB+QdBcUmpiZh5hGdvRr+ng6YPei6gdHmlCbG/ZO0BuIt4I5C8adCzJtKhjezdlWYVv3Shj69MSDdIaSUsmy6j19DYIUs+3C2uWsuIhW0BIMFJQ0osu3D773dD+f7/f7FuH6MBQxLHiRAi2jcCd2M/RRz3RdK73VWUhpjooOmgj0uEOVAWIkMIWY3Mk54SAdDYkRWoqG1wEMhpkZrVee+iCPKAakTAT7b6So412kzOPpPXFC8Ow1vzkIXBzJwuyEjPEky5FGqEtBsFE0E9ZVcDlVfuCdv4aKaMw7PMNCfq74xV5ml0AYj0/mkciZXQqNSgjPvMLyzyv3sVe8bnvG54GUmNSJVZBGMdTK0NdXzZZhQw5/kz1ACs+r/TFOI7+eDffjguiWHHtAGMYVHqWnrRoq/WWgYGnVxftyFA+hHRSwonU9sShgvlmE6qQVkrnXRGhJGPptmlNfjRaCkZD0UXBGXhZi5itEBLCTrAO5ErapgqXUx8QQ+OR55b1eXEwmU3Gy/A2FMisTVj3b74D5BqNYTO5ZcKfuqIn++WqzXiRB4BcQRJdlvleXnfJAeElufDYUDIE7VPPkLgkzk1CsW65PgoUPu0Nq8NpMdxKAGwJGzxfTai8ka67WSWi30N+FZSeZM4wFJYV0gmb2tYpGcdmp0syZd8c/JnHDXXzWzmY82qkIsyDdr5nhC+dltfQ/Wn8gn+4kGybm+VIxRRjxCy0NYF4E1UEwbfxwnyKYosGCIgGvLe/QNqCLeIBmwuTLEnuUXXb9NQe4a4UmHP2LGTUS4vktcwvnyjctz3sSUvkeCP46tY2xjWk6jQsx3v3S4hx0guGzU55LHAlDDqB0xi+GvBQ75OQcvuyFU0CYir+6mYJRT4ga+fM6wOP8Xc4zQxjSCyPCb2Oh/hHPpsl/MVx0id1mzBRDqyQhOY2nftnrAp0RSZG3IZgie+DTZVxrO6oWN1Mm4bOASnlukuPP02XsOxB1SWRPL7ySccQX6Qec2pBTl6jILE21giYKxKr9UePgILQMmlg2xXkHZ1DsFn+OfhJorSLHWbK8WUhxPcxvZqB7LDKqTiK0zQu+DT0AEAPqsB940ZS0RAke5uD2r9tgMuo71qH41JXvwQw/DFOqFmOBM38RJPgc6Gehj+GlHK6Awrk2NSolNKfJoNCq8knEz+egkEsXrj1SYSpQD111tmXnzwaLyKOQkndKtYyGluVQeW6qasHXAR3hFb5mmdB0mpynFXEhyMSJ9cNnTQZ5a8gtaHrAfTLOpX62d8J2URJsyhQYZQkq4q6XrgcCr5+TVfyc97YXPDpj5zujZBlPmClSYzSP24nX21Eaq15wrKmuoctafiPs2dNAqlH4/DaouDMwI3sZqF1T+CtUmWc6kHwjwdEqbrFPgyGT/YlAyt3xD701ipfLiwsiuNkItKKpOVQA5pw2ilLL1aVIXskIeAC358sZlsKYntjgGPjEHTPjSbBG0hCYGui/74WeX6L+PMqhf1TYljOnoAjRJUifRdAWAuyULHiSmgdDCfTCk0F79Jf//UMP/HfvKEDs9wJFEBHhLrnoqK9IUZBKfNbTyIUUZMpzL0L6YQIxcAMEd/2K7Le//q4bfvnX/mGAcsnYXMxLsQzmRLaUBAQTgXnnQ1qBpsUlcS6FDFnjRLrF4s+3ASX621/+pRt+M4AhDv4o381VA5i7vXJ+vCCe+wmLkQlqzaseA1kN+CcUn4asxGsYIhVzHhKtY4RIwDVSFmTozMz1lMVAJwaMzUWrpXssjsZBHO1RM/cihigvKWL2QIWGLClXTy6o8CnIeMY9PbIFAE93V1WUlHEG8rrjnvoqhuh5SHPnYHgVl0bjgZONCu84Gj+SQjA9tFhRLQ8Eq3ESb+7ILqrwMobmXc6kUeZUBHygtaaCnvGSGDMJZWHkohJMxMjxS62llLIFXsYQpWGL+hxNct4WYSMRRztWH6iqTEzSXwP0gc8VVgV8g7EK+nUMUaPhu8rVrcrXRwsLB8bbxANLWoSUNBctrIpLQtdRYdkEGOKI0Gal+zoSekDVjzjKkVEUTYeL/9/hgk2hWaU8cDOa7afAEK1Xm1kSRage6b3rOO80YJZelpaCcopzv3LPSG97EgxhpXvfuOpyedYuEVpxhOabsbW3kElL/Us5qYyjeJiwsdnmSTCs+VYIFheDnwkta7TVxzsxQ2euFcawKcReIB/kmszhD8I0GCKJVCUaZoTfRjokq7EGA6nVFlD6dzYiqNJGR4QTYQiJBGkNzIijVXWhIxqpa3QU3dblCUPU+67ahKILJsIQLR7ZffdC6mW+qPCRgX7KsH53WM/oS7+Jpn0EnohGeWsCpsIQrDPOL5eenZO64kS5HB6Y2BJQYLpdtt6uX59Ky0yGIdh9UTOl7f0msTDUGa5fgPTMThflJeek6SIlHbapAybDEJQ8EnGr5XLqzTA5pImP5NRx7ENPQSaFUDoRi/BZUJ0t4/pcLct0GIpcmyPnt9wzh8sl6zFsetCknXdOYkvMWv1V9ISlAJgOQwjqVA3nVgoBE2bTIW0KoeROiHC5Hn+/iHmDWpankqMTYliWdIpPAFeu6rjMTPjj2vOAGdfcqyGDl4jNd1mEIqnUN4+DCTGsbMYhBHPfNgzPPxJ/ItP2L19GLebeOojCETAf+bMp9Ckx9EsJgeBGe0jxwSIDMiT9vimalIaiNMI1W0kk8nMr51NiqM9l1I0ZKkUHQjLXscUwuwEmZgV1n/WyOjPIEDPYeffcat2UGIIivOPrwXuulNDR+jf4pvP2nxKIOQClND8egsrufw8+rJ5erJsUQ1tTKr6r6uAG1r6dBxUImI/lpjgoHwysamXdk2t1k2IIVh+8Fv2hbokDAHOfkh7pE0R02ax6TX3BGfElwPTBoraLfgRMi2FCXgvkH6oFCpTCwdCvz3GDmGRrklUs+LxSF4oCfH6+8mFaDD+ITZWNVQy4C2VmQtTx6PjtjOtTIK53MPxaBR/hJX7Mpc+AmvTZBeVpMYQs7YIWLCpJhpAxA8M4787WII1T/JNCFEhN6q4NjYI0jpvOnXW0HTAxhgvSobFW8R1hBzGOMNV6ieArcurlknIAugnil3+igHxiDEHeTKJZWXoZyW1hqCu7i3oumqb45rjjUeyDJRj0GFpgYgxN3llDm4+AjF6EGRoq/kJfrjsVD6TflaZepwr9pVSeXpuxwT0ibevX/0D4fS+Gv/uv//yThL8q8GcJ//GP6vs2ZJFdVg8iyDvSKF1lk18L7BuOAs6OXH0KGuVHf//jbwh+UeFXBf74mx4ECyL+cQj+9u/VQV5YWbpyX2aFbJAu63ScjbvWWKJijUNCfWgsVfzHr73jnwJ+rWEYyjg+uTN612WpdDJN7E1qAaz8qWsSj/KuiT5ra4nwBgw/SlHRneS0PiWOah0gRth1RehWu5RSXVU6Q9evpqbegCHs6OupgLz0mQtHMRYMrnPZnAWju83fvgPDrDcdHVTsQduX5fSY4WVf7vrwcQbqpUd/fwOG69YdlrphmKbrUq6my6Qp1T9GuFBV1SYB2vm82qbAO2h4YXV42N631+v8tlN7vrmO6qfUAfNshRA7B8XlvuWR4Myomcx/B4YBW/el1gIfuIDdFcLiT9yyA8nuHkeq3DWNxVswDHn1uRVDC9tOdcVPaBcMiWEelH0Axfd1AXgHhg47XuElKYD2vvshB+0Wrs90Oc+IoU5RIlPxnMXLS+DY6MrlTfK/A0PIZNRX8w1awY097FnU6bZBNLET62tVQA2TNUX4HRi2BKkBeqcrtAOgd7qKRMBdh0SV5SeLdVYJ8EVPwPrK6Z+/HsNf/lJ7Z8Msc8Mq9lXAI+9agT9qlVScblp+VKAK84O+7KNpaN6BIegS1aRTuYLcKDCEYWvW37WsnwhDo4IhRbHX0lEBgnRVuNVo2ICfBEOVhqLUR/m6j4abGpe6lmO5SiDy+DnksMTQoHKtTUWz9mHIupTASmnP2Llc6m7RpW/VND4q/W2Nr/p0qbCH8BSlx6YU4k0ztnoHhhwgcmeKQy0W6LWHwqcp3IZaA+NQfF93h96BoUU+jcMmvga9Po3wS3nxMQ1d0w0PO4nisjk578DQoSYEmE88pGl6WCwuF/TfCu+NKvi6/FIRW2Bx4kmoGB3tDfBC0szxvANDn9JlYdPzAtRx+awrthDxIe9ikMAb4TDV9hNgmFAQ57dheDd640OO8c1GRdBJcv68lsX66xswZGFxjsdjlu33j8eqgPP5vt1e5w+9N8bnPI2j1fO+HkliS0L4HRgeO5PaumH052k418atb1SYE+F3jd++A8MzVxIcWinVm2vjfGnSLJ3a0rStGhz+Bgwhbw8YhGLfTBV686Wc8w61cmMlgc6sfWpYmjdoGoeMtglFFfcmO2Za3wogrVt4DWUUaHIjV2199Q00TFijVxuASuhdtxBrT+CBq3QGIyo6GtQY4M9/+3UI+ldmfvdLDX6jAG7g+7WGocwW0ZbPVTWhMbD2xOuHVlUd4foqfdTqCfXf//mvDfhTBf7zf/rXD8dvKSWAJgFCxdA+0gq/DawfijVgDErWWGRiUJftlG7Yf2I36sQrpJbKYNTncKNUNw2sAct1fEoMbI/5hhawRBLx8nyxydQYVjQ958x2pd0YWMeXtRi15reSD2AKnt1vOzGGGyVpCz5ogrnPtVD+A7UYsp4Gmk6J5eN5qiiX2/M736fFEAppZOVgBEtFtBZ/J84cqqeRNVEAupMclofEqdiW0/OdmabFMNCUrRI5jYb6YaZwZbAmStS1dQIYoScb7EyLYaWJvVCbFO6fP2bDdW3t9Zlhfkr46BF9/nT/hEkxBNMsmVQpIwx2hNpgbSImqhr9vLipFsrnsp/NW2BSDBPyKHXTME290OxXx3KcsIBkhxgO1pe2zwHHmleYL6cnNvkBGD5kLN4GHyNqhCt13j7fa+U5ZRY9esdzhV9TYijmtx3D7Zg6b7VW31FEzsDNfsCfkVaPPH4ghjHLSAPD3fy63aZjavUx60/7LbAjg2IKIU8VUrXVUyWmE2LoCQp5QSF6jmPZH55bgAkAbYlH7LdQ9sxEWk1troi6Zev0H47hstKgpgmj9szIfU/gHlXrEi7kEXrauH34AqbD0B1686h9T3LvGvioVQfNYa5dPieJ02F4YpfTW7VjgQn9wb1rcv9hcy1Z7ASAqXxCEifD0BZiU8RwcZtVR6s2vP9Q7CG1tfoWNelCpI2v+mAyDHNO11K55LKpMkfuIRX7gJs0TAR3GoNmVYWpMBSttMWBL7tLTemM3Qcs9nLDRsqKWHtzmeKJtCeaFE+EIewKxHoJbOFIFr5q28fu5Zb78WOtuqV7r7DA+Yma/YkwXPDrI5Q1rnp9qPM8ej/+LKM7QSCVFf9YU9w1Z+RsAUyDoejVDrk0VJd8KGF5Xtn4ngqyLwY2RqYHmBEEHYp5TMfz6TQYnrlxaV5yUshHCLDKeaIvhuhtYtATVseMEhp3xQhCT5/dOD6dBEMQPIgLg4o94I612Mnimd4msj+NVymL2lTUM/DpuA5pU2AouusDGqrfZlCL713yXH+asseQeZJ94zf1jaOLsc7bBBiCgTgDeTYN4aCOtTF3+xqdBxR9ouCk3uiyWCRhS0SSjRTF1zHEoxBQ+BYtBdB2DP7Hc32iyl5ffQB5vTG9FV7HMNeki2y1tcEKk6d7fcl+bb0AorgdFu2XMVxqw2mFZ/u1lT33egGM72NQob6KYaIN94p5vuceWf1BRQJKdz/kCL6IIbbZHHrH4lkSKr0v+wFCzqEc+GsYggG8DY3jM70vy/6l/YD9Rftn+CUMx7QP/Vz/0rIHbT/o2CW2VxZf6dA6ogHsTBSpPd3tHhfihpvy41Feq754+C9/+Ldu6O+yC2O4DTPf5/oIl72ghwBYZN6nxvQ+6HtyPopFP90LutbPuwfS8U79M4CHBWyHF7o+3c+72pO9F6JxWuk5EF3gB+HzPdnVvvpjRnOe9IBQdKjHnDsWfcZSCJBnIwzCx2OMmzce6OCAMZz30tkIyvkWg2Bg3cdER6DTJqbzKCeMqoY+fRgiGZpxKXxaha3XlX8GfJzYJT4pSfvvffGMEnFmXt8DPCd0iI+pzcT11dPeLGrfT2fpxAMtm14+Z0Y5K6gdElo5vVOLRlrVW71yABNnCbkd+XXAOZ7grCDlvKcWkK2ixTySNH4eR49/T0yDMd+tL42QaQNTMAbKM7saUK2bIoXE+5Cu0bM9XmayReCc+JzO/877nkOZ75ePeD50WUXkyY3/4dohTj0nSURv2OVzetVlhr/ywTlUBdRrfyY6d009O68C3k5B3H4ot4TcivBxsUZqcTfgxlSyJyn5/b2TNNnZeer5hypUT5eE85jLl1kn3lW0WoZDDoNhJUe+OwuYJz/owKdeTrfwR+dJDpMvz7BUwK5JJ6gF+N8jIriRaLe42y8Dq10Z6x/hJRebjm+ppBjKfllRmbRJmke/m8hTLM8hLQFMrTrH4mD0eLfgabUvZcr8tsrheFzLxtIJz3bC4BLvlWNK11xVNvNsy/RUsYCatSahpj2HVGjNSjXYsRZNwGJHwMuXskn2mKNkC+WShqW8onD7pYA52OewPqCpz5JtOQ8YMrCV58OFQHYxVg6YCy/HWyti9MhlUCUQjRuUMzqLqHEa8fX05wE3z3Q2dyWLJDAAI94WGPKrC7irFtELozR/3OdiV+Pudl1l68S3mrqEax+3yKcYBKvHdRDwotikZzo3zuU2y1LdUFDTNlFiowP3qDrU1ajhflgAtmd2mpE7EQ/EeoXCsWuw4tecy10/W924CmOIfp0os47xxHeTrTeoHsMzB90bRzkKXvTWZHbX5HmZhnjMV52tTkm1AgHWz3uxCqTTSX54WRYt6diAGBREoF1bD2Q3XNsqNGqyWJqBynByvwPv8hXX7T0vOll8qOynQ8IeIBT5lB5w5jhDieoOORWQFaxpnfAS3JfyJd2xsAdqkj3OV6l+4PzbUmsdBbrgQ5TOIjwZX0ze3BdQEIE8fxoNmAURcuDJhJBy3lZe7Yl1d4G1KGFOK+rUwrylUJe5XCEUvR4LMDNk2Jn09lu6KE0DfCw2TjIYkJzEz7+RzKFncKq6dw9FKbiMSdn/Vbud91T1Iaz6upykg+DS0sXmpjsTeNtdIMydKVT2ZnGhlXAQP3afM8XToKoHdq5AQQL+EfhkYcGyQnkAZdgSLZUFiAeyJvUlh6yNyZ7gVxxFKIFLvsEGf4iOd2JWTfnpLrvx8+HaRBZuW4k0qT62PMn1oHjwUE9wp/wP9G50WHRfDgj7wdrKeTTXAiMK6qH+NEzZGHJ4CEgthZgBFxvK/wpkzAbA/GVGQRQ7Y+cS5u3tpGnZNnD5TNdNoT4+kviY5cKtvNKhmWwMU7yGe4p3vHoZcKfsyvYzAgMmho8XUxZ8SX3DubkeB53HScKlAWBVeKvF/fJMcD0sj6FJRaf0cFbu/lQ6H0pDbrG4JpWFc9jAcsVKIXb40i/ESwGx1z+vxFO50q/OXq7lxRi9ctD7C6YPWprj/rFanbfzTHno1az38XW02JRNPr5cBEtwhYOt+Izt5d8PefiXj/oEtYhorooguzSAnO2Bkyv1HeIcSRT3H8GhAvgse6UHLwywMQKXzgyGkOOGUoWkNdVqsnIPDwjdMmykZy3RXG3SYGkYLEHGNaGFaxzXQ03RicjfR3of2VZDQ/X9cpkuLkkUlMYTLmvr2kS5QmH3p6W+BAQZqTRQdBp5XFSfBq6iot2DGn0IPs7aF0M85t4SQ7N8yRdi0gncJq1gq8QsvOpU8F4WSVOQIHfOCNXLQ7gjeYdnyUl08XMzEe75RItaz0MkRnCFPKfhnIQK2fCITtJ+H2FvkggW1l21IZGCoSnP8rlNmI95FkwZJswxojd97i/FGG5k6MfkIanr3sSIrjVEZd5BKtx0ghW7F+CjPEYhRtfMCDLploB3LtzkXMF8gamAVticwENyykZc+dN1MpODFMfCtlH6yU3Y3XG1Ml/lKQwo99QXkb4T+jUhM6LSmrxNAKvglDhqsZL7rG7fR7VPDAce9XElE8Kq1tFDpY9a9sLi7sSgcJW2O4VCcCDlIF0wICjX9dSaWMmsmRmelDZq8c+DH4CdKjn6WxzZiJlpK6NcXHfscqpLq9ruhjQ07ChWUsfX9Imj3X4QmFGmDny1bizImC5buo9NvE4X4NDASoYxM61gvVJ/nAXv1Z+dYB2q7WuvWRo4/ctrrhOkx+qv7nXf76cC3VnWVyl22/16EYSOXfZd1lGHBov1fltrX6jNl85XZEKnBWfR0oiYsZ3Pr/N5HSsJ28XPpVx6wA3ieRcaHTCPgx8Z/k0BdrB89KyrKXB7LIOfT3OOA9PyF/H+3sWWu/s+Xvgda+D/TGB4Fq7BrON8szluNnm8Xi6SwlR4n6i6+YZv+IZv+IZv+IZv+Ib/l/B/9SM9pdLj+n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111" y="461318"/>
            <a:ext cx="1389896" cy="138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90984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467544" y="404664"/>
            <a:ext cx="7992888" cy="1446550"/>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smtClean="0"/>
              <a:t>紅十字會是企業界喜歡的</a:t>
            </a:r>
            <a:endParaRPr lang="en-US" altLang="zh-TW" dirty="0" smtClean="0"/>
          </a:p>
          <a:p>
            <a:r>
              <a:rPr lang="zh-TW" altLang="zh-TW" dirty="0" smtClean="0"/>
              <a:t>非</a:t>
            </a:r>
            <a:r>
              <a:rPr lang="zh-TW" altLang="zh-TW" dirty="0"/>
              <a:t>營利</a:t>
            </a:r>
            <a:r>
              <a:rPr lang="zh-TW" altLang="zh-TW" dirty="0" smtClean="0"/>
              <a:t>機構</a:t>
            </a:r>
            <a:r>
              <a:rPr lang="zh-TW" altLang="en-US" dirty="0" smtClean="0"/>
              <a:t>原因</a:t>
            </a:r>
            <a:endParaRPr lang="zh-TW" altLang="zh-TW" dirty="0"/>
          </a:p>
        </p:txBody>
      </p:sp>
      <p:sp>
        <p:nvSpPr>
          <p:cNvPr id="2" name="矩形 1"/>
          <p:cNvSpPr/>
          <p:nvPr/>
        </p:nvSpPr>
        <p:spPr>
          <a:xfrm>
            <a:off x="611560" y="1997839"/>
            <a:ext cx="7992888" cy="2677656"/>
          </a:xfrm>
          <a:prstGeom prst="rect">
            <a:avLst/>
          </a:prstGeom>
        </p:spPr>
        <p:txBody>
          <a:bodyPr wrap="square">
            <a:spAutoFit/>
          </a:bodyPr>
          <a:lstStyle/>
          <a:p>
            <a:pPr marL="514350" indent="-514350">
              <a:buFont typeface="+mj-lt"/>
              <a:buAutoNum type="arabicPeriod" startAt="3"/>
            </a:pPr>
            <a:r>
              <a:rPr lang="zh-TW" altLang="en-US" sz="2800" dirty="0" smtClean="0">
                <a:latin typeface="華康中圓體" pitchFamily="49" charset="-120"/>
                <a:ea typeface="華康中圓體" pitchFamily="49" charset="-120"/>
              </a:rPr>
              <a:t>它</a:t>
            </a:r>
            <a:r>
              <a:rPr lang="zh-TW" altLang="en-US" sz="2800" dirty="0">
                <a:latin typeface="華康中圓體" pitchFamily="49" charset="-120"/>
                <a:ea typeface="華康中圓體" pitchFamily="49" charset="-120"/>
              </a:rPr>
              <a:t>是</a:t>
            </a:r>
            <a:r>
              <a:rPr lang="zh-TW" altLang="en-US" sz="2800" dirty="0">
                <a:solidFill>
                  <a:srgbClr val="FFFF00"/>
                </a:solidFill>
                <a:latin typeface="華康中圓體" pitchFamily="49" charset="-120"/>
                <a:ea typeface="華康中圓體" pitchFamily="49" charset="-120"/>
              </a:rPr>
              <a:t>全球性</a:t>
            </a:r>
            <a:r>
              <a:rPr lang="zh-TW" altLang="en-US" sz="2800" dirty="0">
                <a:latin typeface="華康中圓體" pitchFamily="49" charset="-120"/>
                <a:ea typeface="華康中圓體" pitchFamily="49" charset="-120"/>
              </a:rPr>
              <a:t>的訴求。 </a:t>
            </a:r>
          </a:p>
          <a:p>
            <a:pPr marL="514350" indent="-514350">
              <a:buAutoNum type="arabicPeriod" startAt="3"/>
            </a:pPr>
            <a:r>
              <a:rPr lang="zh-TW" altLang="en-US" sz="2800" dirty="0" smtClean="0">
                <a:latin typeface="華康中圓體" pitchFamily="49" charset="-120"/>
                <a:ea typeface="華康中圓體" pitchFamily="49" charset="-120"/>
              </a:rPr>
              <a:t>它</a:t>
            </a:r>
            <a:r>
              <a:rPr lang="zh-TW" altLang="en-US" sz="2800" dirty="0">
                <a:latin typeface="華康中圓體" pitchFamily="49" charset="-120"/>
                <a:ea typeface="華康中圓體" pitchFamily="49" charset="-120"/>
              </a:rPr>
              <a:t>擁有極為</a:t>
            </a:r>
            <a:r>
              <a:rPr lang="zh-TW" altLang="en-US" sz="2800" dirty="0">
                <a:solidFill>
                  <a:srgbClr val="FFFF00"/>
                </a:solidFill>
                <a:latin typeface="華康中圓體" pitchFamily="49" charset="-120"/>
                <a:ea typeface="華康中圓體" pitchFamily="49" charset="-120"/>
              </a:rPr>
              <a:t>廣大的義工組織</a:t>
            </a:r>
            <a:r>
              <a:rPr lang="zh-TW" altLang="en-US" sz="2800" dirty="0">
                <a:latin typeface="華康中圓體" pitchFamily="49" charset="-120"/>
                <a:ea typeface="華康中圓體" pitchFamily="49" charset="-120"/>
              </a:rPr>
              <a:t>委員會，包括許多全國性行銷者想觸及的地方零售商。假使你的機構也是被企業決策者所認可和尊敬的，那麼理由相關行銷行銷合作對你而言，將是一個很好的募款策略。</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54174"/>
            <a:ext cx="13906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73887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談成</a:t>
            </a:r>
            <a:r>
              <a:rPr lang="zh-TW" altLang="en-US" dirty="0" smtClean="0">
                <a:solidFill>
                  <a:schemeClr val="bg1"/>
                </a:solidFill>
                <a:latin typeface="華康中圓體" panose="020F0509000000000000" pitchFamily="49" charset="-120"/>
                <a:ea typeface="華康中圓體" panose="020F0509000000000000" pitchFamily="49" charset="-120"/>
              </a:rPr>
              <a:t>交易</a:t>
            </a:r>
            <a:r>
              <a:rPr lang="en-US" altLang="zh-TW" dirty="0" smtClean="0">
                <a:solidFill>
                  <a:schemeClr val="bg1"/>
                </a:solidFill>
                <a:latin typeface="華康中圓體" panose="020F0509000000000000" pitchFamily="49" charset="-120"/>
                <a:ea typeface="華康中圓體" panose="020F0509000000000000" pitchFamily="49" charset="-120"/>
              </a:rPr>
              <a:t>-1</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611560" y="2216070"/>
            <a:ext cx="8280920" cy="5509200"/>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pPr marL="742950" indent="-742950">
              <a:buAutoNum type="arabicPeriod"/>
            </a:pPr>
            <a:r>
              <a:rPr lang="zh-TW" altLang="zh-TW" dirty="0" smtClean="0"/>
              <a:t>你</a:t>
            </a:r>
            <a:r>
              <a:rPr lang="zh-TW" altLang="zh-TW" dirty="0"/>
              <a:t>需要知道如何使用</a:t>
            </a:r>
            <a:r>
              <a:rPr lang="zh-TW" altLang="zh-TW" dirty="0">
                <a:solidFill>
                  <a:srgbClr val="FFFF00"/>
                </a:solidFill>
              </a:rPr>
              <a:t>專業術語</a:t>
            </a:r>
            <a:r>
              <a:rPr lang="zh-TW" altLang="zh-TW" dirty="0"/>
              <a:t>，聘僱一些積極的</a:t>
            </a:r>
            <a:r>
              <a:rPr lang="zh-TW" altLang="zh-TW" dirty="0">
                <a:solidFill>
                  <a:srgbClr val="FFFF00"/>
                </a:solidFill>
              </a:rPr>
              <a:t>行銷專家</a:t>
            </a:r>
            <a:r>
              <a:rPr lang="zh-TW" altLang="zh-TW" dirty="0"/>
              <a:t>作為你的</a:t>
            </a:r>
            <a:r>
              <a:rPr lang="zh-TW" altLang="zh-TW" dirty="0">
                <a:solidFill>
                  <a:srgbClr val="FFFF00"/>
                </a:solidFill>
              </a:rPr>
              <a:t>顧問</a:t>
            </a:r>
            <a:r>
              <a:rPr lang="zh-TW" altLang="zh-TW" dirty="0" smtClean="0"/>
              <a:t>。</a:t>
            </a:r>
            <a:endParaRPr lang="en-US" altLang="zh-TW" dirty="0" smtClean="0"/>
          </a:p>
          <a:p>
            <a:pPr marL="742950" indent="-742950">
              <a:buFontTx/>
              <a:buAutoNum type="arabicPeriod"/>
            </a:pPr>
            <a:r>
              <a:rPr lang="zh-TW" altLang="zh-TW" dirty="0"/>
              <a:t>你要</a:t>
            </a:r>
            <a:r>
              <a:rPr lang="zh-TW" altLang="zh-TW" dirty="0">
                <a:solidFill>
                  <a:srgbClr val="FFFF00"/>
                </a:solidFill>
              </a:rPr>
              <a:t>誠實地</a:t>
            </a:r>
            <a:r>
              <a:rPr lang="zh-TW" altLang="zh-TW" dirty="0"/>
              <a:t>、合乎</a:t>
            </a:r>
            <a:r>
              <a:rPr lang="zh-TW" altLang="zh-TW" dirty="0">
                <a:solidFill>
                  <a:srgbClr val="FFFF00"/>
                </a:solidFill>
              </a:rPr>
              <a:t>道德地</a:t>
            </a:r>
            <a:r>
              <a:rPr lang="zh-TW" altLang="zh-TW" dirty="0"/>
              <a:t>描述結合你的</a:t>
            </a:r>
            <a:r>
              <a:rPr lang="zh-TW" altLang="zh-TW" dirty="0">
                <a:solidFill>
                  <a:srgbClr val="FFFF00"/>
                </a:solidFill>
              </a:rPr>
              <a:t>品牌之優點及益處</a:t>
            </a:r>
            <a:r>
              <a:rPr lang="zh-TW" altLang="zh-TW" dirty="0"/>
              <a:t>，你的機構</a:t>
            </a:r>
            <a:r>
              <a:rPr lang="zh-TW" altLang="zh-TW" dirty="0">
                <a:solidFill>
                  <a:srgbClr val="FFFF00"/>
                </a:solidFill>
              </a:rPr>
              <a:t>明確和隱含的價值</a:t>
            </a:r>
            <a:r>
              <a:rPr lang="zh-TW" altLang="zh-TW" dirty="0"/>
              <a:t>。</a:t>
            </a:r>
          </a:p>
          <a:p>
            <a:pPr marL="742950" indent="-742950">
              <a:buAutoNum type="arabicPeriod"/>
            </a:pPr>
            <a:endParaRPr lang="en-US" altLang="zh-TW" dirty="0" smtClean="0"/>
          </a:p>
          <a:p>
            <a:endParaRPr lang="zh-TW" altLang="zh-TW" dirty="0"/>
          </a:p>
        </p:txBody>
      </p:sp>
    </p:spTree>
    <p:extLst>
      <p:ext uri="{BB962C8B-B14F-4D97-AF65-F5344CB8AC3E}">
        <p14:creationId xmlns:p14="http://schemas.microsoft.com/office/powerpoint/2010/main" val="26179395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談成</a:t>
            </a:r>
            <a:r>
              <a:rPr lang="zh-TW" altLang="en-US" dirty="0" smtClean="0">
                <a:solidFill>
                  <a:schemeClr val="bg1"/>
                </a:solidFill>
                <a:latin typeface="華康中圓體" panose="020F0509000000000000" pitchFamily="49" charset="-120"/>
                <a:ea typeface="華康中圓體" panose="020F0509000000000000" pitchFamily="49" charset="-120"/>
              </a:rPr>
              <a:t>交易</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611560" y="1844824"/>
            <a:ext cx="8280920" cy="4832092"/>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pPr marL="742950" indent="-742950">
              <a:buFont typeface="+mj-lt"/>
              <a:buAutoNum type="arabicPeriod" startAt="3"/>
            </a:pPr>
            <a:r>
              <a:rPr lang="zh-TW" altLang="en-US" dirty="0"/>
              <a:t>改變你的引言，從「我們需求」到「</a:t>
            </a:r>
            <a:r>
              <a:rPr lang="zh-TW" altLang="en-US" dirty="0">
                <a:solidFill>
                  <a:srgbClr val="FFFF00"/>
                </a:solidFill>
              </a:rPr>
              <a:t>你可以獲得</a:t>
            </a:r>
            <a:r>
              <a:rPr lang="zh-TW" altLang="en-US" dirty="0"/>
              <a:t>」。</a:t>
            </a:r>
          </a:p>
          <a:p>
            <a:pPr marL="742950" indent="-742950">
              <a:buAutoNum type="arabicPeriod" startAt="3"/>
            </a:pPr>
            <a:r>
              <a:rPr lang="zh-TW" altLang="en-US" dirty="0"/>
              <a:t>紅十字會的史帝夫德爾芬警告：「公益團體必須自問：</a:t>
            </a:r>
            <a:r>
              <a:rPr lang="en-US" altLang="zh-TW" dirty="0"/>
              <a:t>『 </a:t>
            </a:r>
            <a:r>
              <a:rPr lang="zh-TW" altLang="en-US" dirty="0"/>
              <a:t>我們要拿什麼東西上桌，才能</a:t>
            </a:r>
            <a:r>
              <a:rPr lang="zh-TW" altLang="en-US" dirty="0">
                <a:solidFill>
                  <a:srgbClr val="FFFF00"/>
                </a:solidFill>
              </a:rPr>
              <a:t>幫助這個公司賣更多的產品</a:t>
            </a:r>
            <a:r>
              <a:rPr lang="zh-TW" altLang="en-US" dirty="0"/>
              <a:t>？ </a:t>
            </a:r>
            <a:r>
              <a:rPr lang="en-US" altLang="zh-TW" dirty="0"/>
              <a:t>』 </a:t>
            </a:r>
            <a:r>
              <a:rPr lang="zh-TW" altLang="en-US" dirty="0"/>
              <a:t>」</a:t>
            </a:r>
          </a:p>
        </p:txBody>
      </p:sp>
    </p:spTree>
    <p:extLst>
      <p:ext uri="{BB962C8B-B14F-4D97-AF65-F5344CB8AC3E}">
        <p14:creationId xmlns:p14="http://schemas.microsoft.com/office/powerpoint/2010/main" val="251585369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談成</a:t>
            </a:r>
            <a:r>
              <a:rPr lang="zh-TW" altLang="en-US" dirty="0" smtClean="0">
                <a:solidFill>
                  <a:schemeClr val="bg1"/>
                </a:solidFill>
                <a:latin typeface="華康中圓體" panose="020F0509000000000000" pitchFamily="49" charset="-120"/>
                <a:ea typeface="華康中圓體" panose="020F0509000000000000" pitchFamily="49" charset="-120"/>
              </a:rPr>
              <a:t>交易</a:t>
            </a:r>
            <a:r>
              <a:rPr lang="en-US" altLang="zh-TW" dirty="0" smtClean="0">
                <a:solidFill>
                  <a:schemeClr val="bg1"/>
                </a:solidFill>
                <a:latin typeface="華康中圓體" panose="020F0509000000000000" pitchFamily="49" charset="-120"/>
                <a:ea typeface="華康中圓體" panose="020F0509000000000000" pitchFamily="49" charset="-120"/>
              </a:rPr>
              <a:t>-3</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611560" y="1844824"/>
            <a:ext cx="8280920" cy="4832092"/>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pPr marL="742950" indent="-742950">
              <a:buFont typeface="+mj-lt"/>
              <a:buAutoNum type="arabicPeriod" startAt="5"/>
            </a:pPr>
            <a:r>
              <a:rPr lang="zh-TW" altLang="en-US" dirty="0"/>
              <a:t>為了談成這項合作案，可以</a:t>
            </a:r>
            <a:r>
              <a:rPr lang="zh-TW" altLang="en-US" dirty="0">
                <a:solidFill>
                  <a:srgbClr val="FFFF00"/>
                </a:solidFill>
              </a:rPr>
              <a:t>定下一個期限</a:t>
            </a:r>
            <a:r>
              <a:rPr lang="zh-TW" altLang="en-US" dirty="0"/>
              <a:t>將宣傳結合貴機構的</a:t>
            </a:r>
            <a:r>
              <a:rPr lang="zh-TW" altLang="en-US" dirty="0">
                <a:solidFill>
                  <a:srgbClr val="FFFF00"/>
                </a:solidFill>
              </a:rPr>
              <a:t>公益目標</a:t>
            </a:r>
            <a:r>
              <a:rPr lang="zh-TW" altLang="en-US" dirty="0"/>
              <a:t>，像是心之月（</a:t>
            </a:r>
            <a:r>
              <a:rPr lang="en-US" altLang="zh-TW" dirty="0"/>
              <a:t>Heart Month</a:t>
            </a:r>
            <a:r>
              <a:rPr lang="zh-TW" altLang="en-US" dirty="0"/>
              <a:t>）的二月或是黑色歷史月（</a:t>
            </a:r>
            <a:r>
              <a:rPr lang="en-US" altLang="zh-TW" dirty="0"/>
              <a:t>Black History Month</a:t>
            </a:r>
            <a:r>
              <a:rPr lang="zh-TW" altLang="en-US" dirty="0"/>
              <a:t>），或是</a:t>
            </a:r>
            <a:r>
              <a:rPr lang="zh-TW" altLang="en-US" dirty="0">
                <a:solidFill>
                  <a:srgbClr val="FFFF00"/>
                </a:solidFill>
              </a:rPr>
              <a:t>結合</a:t>
            </a:r>
            <a:r>
              <a:rPr lang="zh-TW" altLang="en-US" dirty="0"/>
              <a:t>貴</a:t>
            </a:r>
            <a:r>
              <a:rPr lang="zh-TW" altLang="en-US" dirty="0">
                <a:solidFill>
                  <a:srgbClr val="FFFF00"/>
                </a:solidFill>
              </a:rPr>
              <a:t>機構對社區意義重大</a:t>
            </a:r>
            <a:r>
              <a:rPr lang="zh-TW" altLang="en-US" dirty="0"/>
              <a:t>的</a:t>
            </a:r>
            <a:r>
              <a:rPr lang="zh-TW" altLang="en-US" dirty="0">
                <a:solidFill>
                  <a:srgbClr val="FFFF00"/>
                </a:solidFill>
              </a:rPr>
              <a:t>特別活動</a:t>
            </a:r>
            <a:r>
              <a:rPr lang="zh-TW" altLang="en-US" dirty="0"/>
              <a:t>。</a:t>
            </a:r>
          </a:p>
        </p:txBody>
      </p:sp>
    </p:spTree>
    <p:extLst>
      <p:ext uri="{BB962C8B-B14F-4D97-AF65-F5344CB8AC3E}">
        <p14:creationId xmlns:p14="http://schemas.microsoft.com/office/powerpoint/2010/main" val="46383923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如何尋找企業</a:t>
            </a:r>
            <a:r>
              <a:rPr lang="zh-TW" altLang="en-US" dirty="0" smtClean="0">
                <a:solidFill>
                  <a:schemeClr val="bg1"/>
                </a:solidFill>
                <a:latin typeface="華康中圓體" panose="020F0509000000000000" pitchFamily="49" charset="-120"/>
                <a:ea typeface="華康中圓體" panose="020F0509000000000000" pitchFamily="49" charset="-120"/>
              </a:rPr>
              <a:t>夥伴</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539552" y="1700808"/>
            <a:ext cx="8280920" cy="5201424"/>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pPr marL="742950" indent="-742950">
              <a:buFont typeface="+mj-lt"/>
              <a:buAutoNum type="arabicPeriod"/>
            </a:pPr>
            <a:r>
              <a:rPr lang="zh-TW" altLang="en-US" sz="4000" dirty="0"/>
              <a:t>就你所認識的會員、贊助人和盟友中，哪一個企業</a:t>
            </a:r>
            <a:r>
              <a:rPr lang="zh-TW" altLang="en-US" sz="4000" dirty="0">
                <a:solidFill>
                  <a:srgbClr val="FFFF00"/>
                </a:solidFill>
              </a:rPr>
              <a:t>想要接觸</a:t>
            </a:r>
            <a:r>
              <a:rPr lang="zh-TW" altLang="en-US" sz="4000" dirty="0"/>
              <a:t>特殊的市場</a:t>
            </a:r>
            <a:r>
              <a:rPr lang="zh-TW" altLang="en-US" sz="4000" dirty="0" smtClean="0"/>
              <a:t>？</a:t>
            </a:r>
            <a:endParaRPr lang="en-US" altLang="zh-TW" sz="4000" dirty="0" smtClean="0"/>
          </a:p>
          <a:p>
            <a:pPr marL="742950" indent="-742950">
              <a:buFont typeface="+mj-lt"/>
              <a:buAutoNum type="arabicPeriod"/>
            </a:pPr>
            <a:r>
              <a:rPr lang="zh-TW" altLang="zh-TW" sz="4000" dirty="0"/>
              <a:t>企業的</a:t>
            </a:r>
            <a:r>
              <a:rPr lang="zh-TW" altLang="zh-TW" sz="4000" dirty="0">
                <a:solidFill>
                  <a:srgbClr val="FFFF00"/>
                </a:solidFill>
              </a:rPr>
              <a:t>需求</a:t>
            </a:r>
            <a:r>
              <a:rPr lang="zh-TW" altLang="zh-TW" sz="4000" dirty="0"/>
              <a:t>為何？而你的</a:t>
            </a:r>
            <a:r>
              <a:rPr lang="zh-TW" altLang="zh-TW" sz="4000" dirty="0">
                <a:solidFill>
                  <a:srgbClr val="FFFF00"/>
                </a:solidFill>
              </a:rPr>
              <a:t>特別專長</a:t>
            </a:r>
            <a:r>
              <a:rPr lang="zh-TW" altLang="zh-TW" sz="4000" dirty="0"/>
              <a:t>和</a:t>
            </a:r>
            <a:r>
              <a:rPr lang="zh-TW" altLang="zh-TW" sz="4000" dirty="0">
                <a:solidFill>
                  <a:srgbClr val="FFFF00"/>
                </a:solidFill>
              </a:rPr>
              <a:t>曝光率</a:t>
            </a:r>
            <a:r>
              <a:rPr lang="zh-TW" altLang="zh-TW" sz="4000" dirty="0"/>
              <a:t>又為何</a:t>
            </a:r>
            <a:r>
              <a:rPr lang="zh-TW" altLang="zh-TW" sz="4000" dirty="0" smtClean="0"/>
              <a:t>？</a:t>
            </a:r>
            <a:endParaRPr lang="en-US" altLang="zh-TW" sz="4000" dirty="0" smtClean="0"/>
          </a:p>
          <a:p>
            <a:pPr marL="742950" indent="-742950">
              <a:buFont typeface="+mj-lt"/>
              <a:buAutoNum type="arabicPeriod"/>
            </a:pPr>
            <a:r>
              <a:rPr lang="zh-TW" altLang="zh-TW" sz="4000" dirty="0"/>
              <a:t>貴機構的職工和主管也可以推薦機構的</a:t>
            </a:r>
            <a:r>
              <a:rPr lang="zh-TW" altLang="zh-TW" sz="4000" dirty="0">
                <a:solidFill>
                  <a:srgbClr val="FFFF00"/>
                </a:solidFill>
              </a:rPr>
              <a:t>專業技術</a:t>
            </a:r>
            <a:r>
              <a:rPr lang="zh-TW" altLang="zh-TW" sz="4000" dirty="0"/>
              <a:t>給</a:t>
            </a:r>
            <a:r>
              <a:rPr lang="zh-TW" altLang="zh-TW" sz="4000" dirty="0">
                <a:solidFill>
                  <a:srgbClr val="FFFF00"/>
                </a:solidFill>
              </a:rPr>
              <a:t>需要的企業</a:t>
            </a:r>
            <a:r>
              <a:rPr lang="zh-TW" altLang="zh-TW" sz="4000" dirty="0"/>
              <a:t>，或是</a:t>
            </a:r>
            <a:r>
              <a:rPr lang="zh-TW" altLang="zh-TW" sz="4000" dirty="0">
                <a:solidFill>
                  <a:srgbClr val="FFFF00"/>
                </a:solidFill>
              </a:rPr>
              <a:t>分享使命日標</a:t>
            </a:r>
            <a:r>
              <a:rPr lang="zh-TW" altLang="zh-TW" sz="4000" dirty="0"/>
              <a:t>。</a:t>
            </a:r>
            <a:endParaRPr lang="zh-TW" altLang="en-US" sz="4000" dirty="0"/>
          </a:p>
        </p:txBody>
      </p:sp>
    </p:spTree>
    <p:extLst>
      <p:ext uri="{BB962C8B-B14F-4D97-AF65-F5344CB8AC3E}">
        <p14:creationId xmlns:p14="http://schemas.microsoft.com/office/powerpoint/2010/main" val="13997727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廣告贊助</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539552" y="1700808"/>
            <a:ext cx="8280920" cy="5016758"/>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sz="4000" dirty="0"/>
              <a:t>透過在某些</a:t>
            </a:r>
            <a:r>
              <a:rPr lang="zh-TW" altLang="zh-TW" sz="4000" dirty="0">
                <a:solidFill>
                  <a:srgbClr val="FFFF00"/>
                </a:solidFill>
              </a:rPr>
              <a:t>特定媒體</a:t>
            </a:r>
            <a:r>
              <a:rPr lang="zh-TW" altLang="zh-TW" sz="4000" dirty="0"/>
              <a:t>的</a:t>
            </a:r>
            <a:r>
              <a:rPr lang="zh-TW" altLang="zh-TW" sz="4000" dirty="0">
                <a:solidFill>
                  <a:srgbClr val="FFFF00"/>
                </a:solidFill>
              </a:rPr>
              <a:t>廣告刊登</a:t>
            </a:r>
            <a:r>
              <a:rPr lang="zh-TW" altLang="zh-TW" sz="4000" dirty="0"/>
              <a:t>，或是贊助特定的專案，達到</a:t>
            </a:r>
            <a:r>
              <a:rPr lang="zh-TW" altLang="zh-TW" sz="4000" dirty="0">
                <a:solidFill>
                  <a:srgbClr val="FFFF00"/>
                </a:solidFill>
              </a:rPr>
              <a:t>企業想要接觸的客戶群</a:t>
            </a:r>
            <a:r>
              <a:rPr lang="zh-TW" altLang="zh-TW" sz="4000" dirty="0" smtClean="0"/>
              <a:t>。</a:t>
            </a:r>
            <a:endParaRPr lang="en-US" altLang="zh-TW" sz="4000" dirty="0" smtClean="0"/>
          </a:p>
          <a:p>
            <a:r>
              <a:rPr lang="zh-TW" altLang="zh-TW" sz="4000" dirty="0"/>
              <a:t>舉例而言，美孚公司（</a:t>
            </a:r>
            <a:r>
              <a:rPr lang="en-US" altLang="zh-TW" sz="2400" dirty="0"/>
              <a:t>Mobil Corporation</a:t>
            </a:r>
            <a:r>
              <a:rPr lang="zh-TW" altLang="zh-TW" sz="4000" dirty="0"/>
              <a:t>）贊助美國公共電視「經典劇院」的放映，這個古典英國電視節目吸引了</a:t>
            </a:r>
            <a:r>
              <a:rPr lang="zh-TW" altLang="zh-TW" sz="4000" dirty="0">
                <a:solidFill>
                  <a:srgbClr val="FFFF00"/>
                </a:solidFill>
              </a:rPr>
              <a:t>受過高等教育、具影響力的閱聽眾觀看</a:t>
            </a:r>
            <a:r>
              <a:rPr lang="zh-TW" altLang="zh-TW" sz="4000" dirty="0"/>
              <a:t>。</a:t>
            </a:r>
            <a:endParaRPr lang="zh-TW" altLang="en-US" sz="4000" dirty="0"/>
          </a:p>
        </p:txBody>
      </p:sp>
    </p:spTree>
    <p:extLst>
      <p:ext uri="{BB962C8B-B14F-4D97-AF65-F5344CB8AC3E}">
        <p14:creationId xmlns:p14="http://schemas.microsoft.com/office/powerpoint/2010/main" val="214085681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以書面方式呈現合作的</a:t>
            </a:r>
            <a:r>
              <a:rPr lang="zh-TW" altLang="en-US" dirty="0" smtClean="0">
                <a:solidFill>
                  <a:schemeClr val="bg1"/>
                </a:solidFill>
                <a:latin typeface="華康中圓體" panose="020F0509000000000000" pitchFamily="49" charset="-120"/>
                <a:ea typeface="華康中圓體" panose="020F0509000000000000" pitchFamily="49" charset="-120"/>
              </a:rPr>
              <a:t>原則</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539552" y="1700808"/>
            <a:ext cx="8280920" cy="3170099"/>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sz="4000" dirty="0"/>
              <a:t>一份因</a:t>
            </a:r>
            <a:r>
              <a:rPr lang="zh-TW" altLang="zh-TW" sz="4000" dirty="0">
                <a:solidFill>
                  <a:srgbClr val="FFFF00"/>
                </a:solidFill>
              </a:rPr>
              <a:t>公益目標</a:t>
            </a:r>
            <a:r>
              <a:rPr lang="zh-TW" altLang="zh-TW" sz="4000" dirty="0"/>
              <a:t>而書寫成文的合作原則，將使組織較</a:t>
            </a:r>
            <a:r>
              <a:rPr lang="zh-TW" altLang="zh-TW" sz="4000" dirty="0">
                <a:solidFill>
                  <a:srgbClr val="FFFF00"/>
                </a:solidFill>
              </a:rPr>
              <a:t>易於堅持原則</a:t>
            </a:r>
            <a:r>
              <a:rPr lang="zh-TW" altLang="zh-TW" sz="4000" dirty="0"/>
              <a:t>。假使機構</a:t>
            </a:r>
            <a:r>
              <a:rPr lang="zh-TW" altLang="zh-TW" sz="4000" dirty="0">
                <a:solidFill>
                  <a:srgbClr val="FFFF00"/>
                </a:solidFill>
              </a:rPr>
              <a:t>形象良好</a:t>
            </a:r>
            <a:r>
              <a:rPr lang="zh-TW" altLang="zh-TW" sz="4000" dirty="0"/>
              <a:t>廣受推崇，企業界將樂於與你的</a:t>
            </a:r>
            <a:r>
              <a:rPr lang="zh-TW" altLang="zh-TW" sz="4000" dirty="0">
                <a:solidFill>
                  <a:srgbClr val="FFFF00"/>
                </a:solidFill>
              </a:rPr>
              <a:t>形象結合</a:t>
            </a:r>
            <a:r>
              <a:rPr lang="zh-TW" altLang="zh-TW" sz="4000" dirty="0"/>
              <a:t>，或是</a:t>
            </a:r>
            <a:r>
              <a:rPr lang="zh-TW" altLang="zh-TW" sz="4000" dirty="0">
                <a:solidFill>
                  <a:srgbClr val="FFFF00"/>
                </a:solidFill>
              </a:rPr>
              <a:t>組織會員</a:t>
            </a:r>
            <a:r>
              <a:rPr lang="zh-TW" altLang="zh-TW" sz="4000" dirty="0"/>
              <a:t>將是他們市場的</a:t>
            </a:r>
            <a:r>
              <a:rPr lang="zh-TW" altLang="zh-TW" sz="4000" dirty="0">
                <a:solidFill>
                  <a:srgbClr val="FFFF00"/>
                </a:solidFill>
              </a:rPr>
              <a:t>目標顧客</a:t>
            </a:r>
            <a:r>
              <a:rPr lang="zh-TW" altLang="zh-TW" sz="4000" dirty="0"/>
              <a:t>。</a:t>
            </a:r>
            <a:endParaRPr lang="zh-TW" altLang="en-US" sz="4000" dirty="0"/>
          </a:p>
        </p:txBody>
      </p:sp>
    </p:spTree>
    <p:extLst>
      <p:ext uri="{BB962C8B-B14F-4D97-AF65-F5344CB8AC3E}">
        <p14:creationId xmlns:p14="http://schemas.microsoft.com/office/powerpoint/2010/main" val="12093048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如何尋找企業慈善捐助贊助</a:t>
            </a:r>
          </a:p>
        </p:txBody>
      </p:sp>
      <p:sp>
        <p:nvSpPr>
          <p:cNvPr id="7" name="文字方塊 6"/>
          <p:cNvSpPr txBox="1"/>
          <p:nvPr/>
        </p:nvSpPr>
        <p:spPr>
          <a:xfrm>
            <a:off x="755576" y="2070090"/>
            <a:ext cx="7920880" cy="2308324"/>
          </a:xfrm>
          <a:prstGeom prst="rect">
            <a:avLst/>
          </a:prstGeom>
          <a:noFill/>
        </p:spPr>
        <p:txBody>
          <a:bodyPr wrap="square" rtlCol="0">
            <a:spAutoFit/>
          </a:bodyPr>
          <a:lstStyle/>
          <a:p>
            <a:pPr marL="1143000" lvl="0" indent="-1143000">
              <a:buFont typeface="+mj-lt"/>
              <a:buAutoNum type="arabicPeriod"/>
            </a:pPr>
            <a:r>
              <a:rPr lang="zh-TW" altLang="zh-TW" sz="4800" dirty="0" smtClean="0">
                <a:solidFill>
                  <a:srgbClr val="FFFF00"/>
                </a:solidFill>
                <a:latin typeface="華康中圓體" pitchFamily="49" charset="-120"/>
                <a:ea typeface="華康中圓體" pitchFamily="49" charset="-120"/>
              </a:rPr>
              <a:t>金錢</a:t>
            </a:r>
            <a:r>
              <a:rPr lang="zh-TW" altLang="zh-TW" sz="4800" dirty="0">
                <a:latin typeface="華康中圓體" pitchFamily="49" charset="-120"/>
                <a:ea typeface="華康中圓體" pitchFamily="49" charset="-120"/>
              </a:rPr>
              <a:t>贊助</a:t>
            </a:r>
          </a:p>
          <a:p>
            <a:pPr marL="1143000" lvl="0" indent="-1143000">
              <a:buFont typeface="+mj-lt"/>
              <a:buAutoNum type="arabicPeriod"/>
            </a:pPr>
            <a:r>
              <a:rPr lang="zh-TW" altLang="zh-TW" sz="4800" dirty="0">
                <a:latin typeface="華康中圓體" pitchFamily="49" charset="-120"/>
                <a:ea typeface="華康中圓體" pitchFamily="49" charset="-120"/>
              </a:rPr>
              <a:t>提供</a:t>
            </a:r>
            <a:r>
              <a:rPr lang="zh-TW" altLang="zh-TW" sz="4800" dirty="0">
                <a:solidFill>
                  <a:srgbClr val="FFFF00"/>
                </a:solidFill>
                <a:latin typeface="華康中圓體" pitchFamily="49" charset="-120"/>
                <a:ea typeface="華康中圓體" pitchFamily="49" charset="-120"/>
              </a:rPr>
              <a:t>服務</a:t>
            </a:r>
          </a:p>
          <a:p>
            <a:pPr marL="1143000" lvl="0" indent="-1143000">
              <a:buFont typeface="+mj-lt"/>
              <a:buAutoNum type="arabicPeriod"/>
            </a:pPr>
            <a:r>
              <a:rPr lang="zh-TW" altLang="zh-TW" sz="4800" dirty="0">
                <a:solidFill>
                  <a:srgbClr val="FFFF00"/>
                </a:solidFill>
                <a:latin typeface="華康中圓體" pitchFamily="49" charset="-120"/>
                <a:ea typeface="華康中圓體" pitchFamily="49" charset="-120"/>
              </a:rPr>
              <a:t>人力</a:t>
            </a:r>
            <a:r>
              <a:rPr lang="zh-TW" altLang="zh-TW" sz="4800" dirty="0">
                <a:latin typeface="華康中圓體" pitchFamily="49" charset="-120"/>
                <a:ea typeface="華康中圓體" pitchFamily="49" charset="-120"/>
              </a:rPr>
              <a:t>協助</a:t>
            </a:r>
          </a:p>
        </p:txBody>
      </p:sp>
      <p:pic>
        <p:nvPicPr>
          <p:cNvPr id="5122" name="Picture 2" descr="https://www.ticketriver.com.au/images/articles/raffle-managem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70090"/>
            <a:ext cx="3571875" cy="3038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171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109999" y="404664"/>
            <a:ext cx="8856983" cy="769441"/>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a:t>「美國少男少女俱樂部</a:t>
            </a:r>
            <a:r>
              <a:rPr lang="zh-TW" altLang="zh-TW" dirty="0" smtClean="0"/>
              <a:t>」書面原則</a:t>
            </a:r>
            <a:endParaRPr lang="zh-TW" altLang="en-US" dirty="0"/>
          </a:p>
        </p:txBody>
      </p:sp>
      <p:sp>
        <p:nvSpPr>
          <p:cNvPr id="4" name="文字方塊 3"/>
          <p:cNvSpPr txBox="1"/>
          <p:nvPr/>
        </p:nvSpPr>
        <p:spPr>
          <a:xfrm>
            <a:off x="539552" y="1340768"/>
            <a:ext cx="8280920" cy="5078313"/>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pPr marL="742950" indent="-742950">
              <a:buAutoNum type="arabicPeriod"/>
            </a:pPr>
            <a:r>
              <a:rPr lang="zh-TW" altLang="zh-TW" sz="3600" dirty="0" smtClean="0"/>
              <a:t>我們</a:t>
            </a:r>
            <a:r>
              <a:rPr lang="zh-TW" altLang="zh-TW" sz="3600" dirty="0">
                <a:solidFill>
                  <a:srgbClr val="FFFF00"/>
                </a:solidFill>
              </a:rPr>
              <a:t>不為產品背書</a:t>
            </a:r>
            <a:r>
              <a:rPr lang="zh-TW" altLang="zh-TW" sz="3600" dirty="0"/>
              <a:t>，也不為</a:t>
            </a:r>
            <a:r>
              <a:rPr lang="zh-TW" altLang="zh-TW" sz="3600" dirty="0">
                <a:solidFill>
                  <a:srgbClr val="FFFF00"/>
                </a:solidFill>
              </a:rPr>
              <a:t>商業產品宣傳</a:t>
            </a:r>
            <a:r>
              <a:rPr lang="zh-TW" altLang="zh-TW" sz="3600" dirty="0"/>
              <a:t>，我們不給予正式的或獨家的型態為任何一間公司、商品或廠牌買賣任何商品，全國性的組織</a:t>
            </a:r>
            <a:r>
              <a:rPr lang="zh-TW" altLang="zh-TW" sz="3600" dirty="0">
                <a:solidFill>
                  <a:srgbClr val="FFFF00"/>
                </a:solidFill>
              </a:rPr>
              <a:t>不直接或透過會員推銷商品</a:t>
            </a:r>
            <a:r>
              <a:rPr lang="zh-TW" altLang="zh-TW" sz="3600" dirty="0" smtClean="0"/>
              <a:t>。</a:t>
            </a:r>
            <a:endParaRPr lang="en-US" altLang="zh-TW" sz="3600" dirty="0" smtClean="0"/>
          </a:p>
          <a:p>
            <a:pPr marL="742950" indent="-742950">
              <a:buAutoNum type="arabicPeriod"/>
            </a:pPr>
            <a:r>
              <a:rPr lang="zh-TW" altLang="zh-TW" sz="3600" dirty="0" smtClean="0"/>
              <a:t>為了</a:t>
            </a:r>
            <a:r>
              <a:rPr lang="zh-TW" altLang="zh-TW" sz="3600" dirty="0"/>
              <a:t>公益的目標，我們</a:t>
            </a:r>
            <a:r>
              <a:rPr lang="zh-TW" altLang="zh-TW" sz="3600" dirty="0">
                <a:solidFill>
                  <a:srgbClr val="FFFF00"/>
                </a:solidFill>
              </a:rPr>
              <a:t>尋求合作關係</a:t>
            </a:r>
            <a:r>
              <a:rPr lang="zh-TW" altLang="zh-TW" sz="3600" dirty="0"/>
              <a:t>，如果對方產品和我們目標相吻合的話，藉由支持「美國少男少女俱樂部」，企業可以</a:t>
            </a:r>
            <a:r>
              <a:rPr lang="zh-TW" altLang="zh-TW" sz="3600" dirty="0">
                <a:solidFill>
                  <a:srgbClr val="FFFF00"/>
                </a:solidFill>
              </a:rPr>
              <a:t>善盡他們的社會責任</a:t>
            </a:r>
            <a:r>
              <a:rPr lang="zh-TW" altLang="zh-TW" sz="3600" dirty="0" smtClean="0"/>
              <a:t>。</a:t>
            </a:r>
            <a:endParaRPr lang="zh-TW" altLang="zh-TW" sz="3600" dirty="0"/>
          </a:p>
        </p:txBody>
      </p:sp>
    </p:spTree>
    <p:extLst>
      <p:ext uri="{BB962C8B-B14F-4D97-AF65-F5344CB8AC3E}">
        <p14:creationId xmlns:p14="http://schemas.microsoft.com/office/powerpoint/2010/main" val="360903405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109999" y="404664"/>
            <a:ext cx="8856983" cy="769441"/>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r>
              <a:rPr lang="zh-TW" altLang="zh-TW" dirty="0"/>
              <a:t>「美國少男少女俱樂部</a:t>
            </a:r>
            <a:r>
              <a:rPr lang="zh-TW" altLang="zh-TW" dirty="0" smtClean="0"/>
              <a:t>」書面原則</a:t>
            </a:r>
            <a:endParaRPr lang="zh-TW" altLang="en-US" dirty="0"/>
          </a:p>
        </p:txBody>
      </p:sp>
      <p:sp>
        <p:nvSpPr>
          <p:cNvPr id="4" name="文字方塊 3"/>
          <p:cNvSpPr txBox="1"/>
          <p:nvPr/>
        </p:nvSpPr>
        <p:spPr>
          <a:xfrm>
            <a:off x="539552" y="1340768"/>
            <a:ext cx="8280920" cy="2862322"/>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pPr marL="742950" indent="-742950">
              <a:buFont typeface="+mj-lt"/>
              <a:buAutoNum type="arabicPeriod" startAt="3"/>
            </a:pPr>
            <a:r>
              <a:rPr lang="zh-TW" altLang="zh-TW" sz="3600" dirty="0" smtClean="0"/>
              <a:t>除</a:t>
            </a:r>
            <a:r>
              <a:rPr lang="zh-TW" altLang="zh-TW" sz="3600" dirty="0"/>
              <a:t>上述之外，所有關係必須</a:t>
            </a:r>
            <a:r>
              <a:rPr lang="zh-TW" altLang="zh-TW" sz="3600" dirty="0">
                <a:solidFill>
                  <a:srgbClr val="FFFF00"/>
                </a:solidFill>
              </a:rPr>
              <a:t>強化且從不危及我們的聲譽</a:t>
            </a:r>
            <a:r>
              <a:rPr lang="zh-TW" altLang="zh-TW" sz="3600" dirty="0"/>
              <a:t>。你可以擬定一個類似的原則來引導募款人，調整適合機構的募款工作原則</a:t>
            </a:r>
            <a:r>
              <a:rPr lang="zh-TW" altLang="zh-TW" sz="3600" dirty="0" smtClean="0"/>
              <a:t>。</a:t>
            </a:r>
            <a:endParaRPr lang="en-US" altLang="zh-TW" sz="3600" dirty="0" smtClean="0"/>
          </a:p>
          <a:p>
            <a:endParaRPr lang="zh-TW" altLang="zh-TW" sz="3600" dirty="0"/>
          </a:p>
        </p:txBody>
      </p:sp>
    </p:spTree>
    <p:extLst>
      <p:ext uri="{BB962C8B-B14F-4D97-AF65-F5344CB8AC3E}">
        <p14:creationId xmlns:p14="http://schemas.microsoft.com/office/powerpoint/2010/main" val="369209499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sz="4800" dirty="0">
                <a:solidFill>
                  <a:schemeClr val="bg1"/>
                </a:solidFill>
                <a:latin typeface="華康中圓體" panose="020F0509000000000000" pitchFamily="49" charset="-120"/>
                <a:ea typeface="華康中圓體" panose="020F0509000000000000" pitchFamily="49" charset="-120"/>
              </a:rPr>
              <a:t>公益慈善募款結合產品</a:t>
            </a:r>
            <a:r>
              <a:rPr lang="zh-TW" altLang="en-US" sz="4800" dirty="0" smtClean="0">
                <a:solidFill>
                  <a:schemeClr val="bg1"/>
                </a:solidFill>
                <a:latin typeface="華康中圓體" panose="020F0509000000000000" pitchFamily="49" charset="-120"/>
                <a:ea typeface="華康中圓體" panose="020F0509000000000000" pitchFamily="49" charset="-120"/>
              </a:rPr>
              <a:t>行銷優缺點</a:t>
            </a:r>
            <a:endParaRPr lang="zh-TW" altLang="en-US" sz="4800"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323527" y="1700808"/>
            <a:ext cx="8809113" cy="5016758"/>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pPr marL="742950" indent="-742950">
              <a:buAutoNum type="arabicPeriod"/>
            </a:pPr>
            <a:r>
              <a:rPr lang="zh-TW" altLang="zh-TW" sz="4000" dirty="0" smtClean="0"/>
              <a:t>有些</a:t>
            </a:r>
            <a:r>
              <a:rPr lang="zh-TW" altLang="zh-TW" sz="4000" dirty="0"/>
              <a:t>募款者相信，公益事業</a:t>
            </a:r>
            <a:r>
              <a:rPr lang="zh-TW" altLang="zh-TW" sz="4000" dirty="0">
                <a:solidFill>
                  <a:srgbClr val="FFFF00"/>
                </a:solidFill>
              </a:rPr>
              <a:t>不能涉入和廣告或市場行銷的宣傳</a:t>
            </a:r>
            <a:r>
              <a:rPr lang="zh-TW" altLang="zh-TW" sz="4000" dirty="0"/>
              <a:t>，只能向企業募款，這種想法就是</a:t>
            </a:r>
            <a:r>
              <a:rPr lang="zh-TW" altLang="zh-TW" sz="4000" dirty="0">
                <a:solidFill>
                  <a:srgbClr val="FFFF00"/>
                </a:solidFill>
              </a:rPr>
              <a:t>單純以公益為出發點</a:t>
            </a:r>
            <a:r>
              <a:rPr lang="zh-TW" altLang="zh-TW" sz="4000" dirty="0"/>
              <a:t>，非營利機構接受金錢贊助</a:t>
            </a:r>
            <a:r>
              <a:rPr lang="zh-TW" altLang="zh-TW" sz="4000" dirty="0" smtClean="0"/>
              <a:t>。</a:t>
            </a:r>
            <a:endParaRPr lang="en-US" altLang="zh-TW" sz="4000" dirty="0" smtClean="0"/>
          </a:p>
          <a:p>
            <a:pPr marL="742950" indent="-742950">
              <a:buAutoNum type="arabicPeriod"/>
            </a:pPr>
            <a:r>
              <a:rPr lang="zh-TW" altLang="en-US" sz="4000" dirty="0" smtClean="0"/>
              <a:t>作者認為</a:t>
            </a:r>
            <a:r>
              <a:rPr lang="zh-TW" altLang="zh-TW" sz="4000" dirty="0">
                <a:solidFill>
                  <a:srgbClr val="FFFF00"/>
                </a:solidFill>
              </a:rPr>
              <a:t>個人</a:t>
            </a:r>
            <a:r>
              <a:rPr lang="zh-TW" altLang="zh-TW" sz="4000" dirty="0">
                <a:solidFill>
                  <a:srgbClr val="FFFF00"/>
                </a:solidFill>
              </a:rPr>
              <a:t>捐助</a:t>
            </a:r>
            <a:r>
              <a:rPr lang="zh-TW" altLang="zh-TW" sz="4000" dirty="0"/>
              <a:t>是</a:t>
            </a:r>
            <a:r>
              <a:rPr lang="zh-TW" altLang="zh-TW" sz="4000" dirty="0" smtClean="0"/>
              <a:t>因他們</a:t>
            </a:r>
            <a:r>
              <a:rPr lang="zh-TW" altLang="zh-TW" sz="4000" dirty="0">
                <a:solidFill>
                  <a:srgbClr val="FFFF00"/>
                </a:solidFill>
              </a:rPr>
              <a:t>想要聲譽</a:t>
            </a:r>
            <a:r>
              <a:rPr lang="zh-TW" altLang="zh-TW" sz="4000" dirty="0"/>
              <a:t>地位、權勢和刻印在禮堂上的名字，這</a:t>
            </a:r>
            <a:r>
              <a:rPr lang="zh-TW" altLang="zh-TW" sz="4000" dirty="0" smtClean="0"/>
              <a:t>代表</a:t>
            </a:r>
            <a:r>
              <a:rPr lang="zh-TW" altLang="zh-TW" sz="4000" dirty="0">
                <a:solidFill>
                  <a:srgbClr val="FFFF00"/>
                </a:solidFill>
              </a:rPr>
              <a:t>美德</a:t>
            </a:r>
            <a:r>
              <a:rPr lang="zh-TW" altLang="zh-TW" sz="4000" dirty="0">
                <a:solidFill>
                  <a:srgbClr val="FFFF00"/>
                </a:solidFill>
              </a:rPr>
              <a:t>、真理和正義</a:t>
            </a:r>
            <a:r>
              <a:rPr lang="zh-TW" altLang="zh-TW" sz="4000" dirty="0"/>
              <a:t>。</a:t>
            </a:r>
            <a:endParaRPr lang="zh-TW" altLang="en-US" sz="4000" dirty="0"/>
          </a:p>
        </p:txBody>
      </p:sp>
    </p:spTree>
    <p:extLst>
      <p:ext uri="{BB962C8B-B14F-4D97-AF65-F5344CB8AC3E}">
        <p14:creationId xmlns:p14="http://schemas.microsoft.com/office/powerpoint/2010/main" val="79024625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sz="4800" dirty="0">
                <a:solidFill>
                  <a:schemeClr val="bg1"/>
                </a:solidFill>
                <a:latin typeface="華康中圓體" panose="020F0509000000000000" pitchFamily="49" charset="-120"/>
                <a:ea typeface="華康中圓體" panose="020F0509000000000000" pitchFamily="49" charset="-120"/>
              </a:rPr>
              <a:t>結論</a:t>
            </a:r>
            <a:endParaRPr lang="zh-TW" altLang="en-US" sz="4800"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323527" y="1700808"/>
            <a:ext cx="8640961" cy="4524315"/>
          </a:xfrm>
          <a:prstGeom prst="rect">
            <a:avLst/>
          </a:prstGeom>
          <a:noFill/>
        </p:spPr>
        <p:txBody>
          <a:bodyPr wrap="square" rtlCol="0">
            <a:spAutoFit/>
          </a:bodyPr>
          <a:lstStyle>
            <a:defPPr>
              <a:defRPr lang="en-US"/>
            </a:defPPr>
            <a:lvl1pPr lvl="0" indent="0">
              <a:buNone/>
              <a:defRPr sz="4400">
                <a:latin typeface="華康中圓體" pitchFamily="49" charset="-120"/>
                <a:ea typeface="華康中圓體" pitchFamily="49" charset="-120"/>
              </a:defRPr>
            </a:lvl1pPr>
          </a:lstStyle>
          <a:p>
            <a:pPr marL="742950" indent="-742950">
              <a:buFont typeface="+mj-lt"/>
              <a:buAutoNum type="arabicPeriod"/>
            </a:pPr>
            <a:r>
              <a:rPr lang="zh-TW" altLang="zh-TW" sz="3600" dirty="0"/>
              <a:t>和企業合作有許多益處，你的組織可以</a:t>
            </a:r>
            <a:r>
              <a:rPr lang="zh-TW" altLang="zh-TW" sz="3600" dirty="0">
                <a:solidFill>
                  <a:srgbClr val="FFFF00"/>
                </a:solidFill>
              </a:rPr>
              <a:t>將力量擴大</a:t>
            </a:r>
            <a:r>
              <a:rPr lang="zh-TW" altLang="zh-TW" sz="3600" dirty="0"/>
              <a:t>，延伸到現有成員以外，</a:t>
            </a:r>
            <a:r>
              <a:rPr lang="zh-TW" altLang="zh-TW" sz="3600" dirty="0">
                <a:solidFill>
                  <a:srgbClr val="FFFF00"/>
                </a:solidFill>
              </a:rPr>
              <a:t>接觸</a:t>
            </a:r>
            <a:r>
              <a:rPr lang="zh-TW" altLang="zh-TW" sz="3600" dirty="0"/>
              <a:t>每一個參與消費</a:t>
            </a:r>
            <a:r>
              <a:rPr lang="zh-TW" altLang="zh-TW" sz="3600" dirty="0">
                <a:solidFill>
                  <a:srgbClr val="FFFF00"/>
                </a:solidFill>
              </a:rPr>
              <a:t>社會的</a:t>
            </a:r>
            <a:r>
              <a:rPr lang="zh-TW" altLang="zh-TW" sz="3600" dirty="0">
                <a:solidFill>
                  <a:srgbClr val="FFFF00"/>
                </a:solidFill>
              </a:rPr>
              <a:t>大眾</a:t>
            </a:r>
            <a:r>
              <a:rPr lang="zh-TW" altLang="en-US" sz="3600" dirty="0" smtClean="0"/>
              <a:t>。</a:t>
            </a:r>
            <a:endParaRPr lang="en-US" altLang="zh-TW" sz="3600" dirty="0" smtClean="0"/>
          </a:p>
          <a:p>
            <a:pPr marL="742950" indent="-742950">
              <a:buFont typeface="+mj-lt"/>
              <a:buAutoNum type="arabicPeriod"/>
            </a:pPr>
            <a:r>
              <a:rPr lang="zh-TW" altLang="zh-TW" sz="3600" dirty="0" smtClean="0"/>
              <a:t>此外</a:t>
            </a:r>
            <a:r>
              <a:rPr lang="zh-TW" altLang="zh-TW" sz="3600" dirty="0"/>
              <a:t>，在營利事業裡賺取利潤需要良好的</a:t>
            </a:r>
            <a:r>
              <a:rPr lang="zh-TW" altLang="zh-TW" sz="3600" dirty="0">
                <a:solidFill>
                  <a:srgbClr val="FFFF00"/>
                </a:solidFill>
              </a:rPr>
              <a:t>經營能力</a:t>
            </a:r>
            <a:r>
              <a:rPr lang="zh-TW" altLang="zh-TW" sz="3600" dirty="0"/>
              <a:t>、</a:t>
            </a:r>
            <a:r>
              <a:rPr lang="zh-TW" altLang="zh-TW" sz="3600" dirty="0">
                <a:solidFill>
                  <a:srgbClr val="FFFF00"/>
                </a:solidFill>
              </a:rPr>
              <a:t>風險管理的能力</a:t>
            </a:r>
            <a:r>
              <a:rPr lang="zh-TW" altLang="zh-TW" sz="3600" dirty="0"/>
              <a:t>、</a:t>
            </a:r>
            <a:r>
              <a:rPr lang="zh-TW" altLang="zh-TW" sz="3600" dirty="0">
                <a:solidFill>
                  <a:srgbClr val="FFFF00"/>
                </a:solidFill>
              </a:rPr>
              <a:t>懷抱偉大構想的心胸等天賦</a:t>
            </a:r>
            <a:r>
              <a:rPr lang="zh-TW" altLang="zh-TW" sz="3600" dirty="0">
                <a:solidFill>
                  <a:srgbClr val="FFFF00"/>
                </a:solidFill>
              </a:rPr>
              <a:t>。</a:t>
            </a:r>
            <a:endParaRPr lang="en-US" altLang="zh-TW" sz="3600" dirty="0">
              <a:solidFill>
                <a:srgbClr val="FFFF00"/>
              </a:solidFill>
            </a:endParaRPr>
          </a:p>
          <a:p>
            <a:pPr marL="742950" indent="-742950">
              <a:buFont typeface="+mj-lt"/>
              <a:buAutoNum type="arabicPeriod"/>
            </a:pPr>
            <a:r>
              <a:rPr lang="zh-TW" altLang="zh-TW" sz="3600" dirty="0" smtClean="0"/>
              <a:t>這些</a:t>
            </a:r>
            <a:r>
              <a:rPr lang="zh-TW" altLang="zh-TW" sz="3600" dirty="0">
                <a:solidFill>
                  <a:srgbClr val="FFFF00"/>
                </a:solidFill>
              </a:rPr>
              <a:t>天賦</a:t>
            </a:r>
            <a:r>
              <a:rPr lang="zh-TW" altLang="zh-TW" sz="3600" dirty="0"/>
              <a:t>也是你身為一個募款工作者所需要的</a:t>
            </a:r>
            <a:r>
              <a:rPr lang="zh-TW" altLang="zh-TW" sz="3600" dirty="0">
                <a:solidFill>
                  <a:srgbClr val="FFFF00"/>
                </a:solidFill>
              </a:rPr>
              <a:t>成功要素</a:t>
            </a:r>
            <a:r>
              <a:rPr lang="zh-TW" altLang="zh-TW" sz="3600" dirty="0"/>
              <a:t>。</a:t>
            </a:r>
            <a:endParaRPr lang="zh-TW" altLang="en-US" sz="3600" dirty="0"/>
          </a:p>
        </p:txBody>
      </p:sp>
    </p:spTree>
    <p:extLst>
      <p:ext uri="{BB962C8B-B14F-4D97-AF65-F5344CB8AC3E}">
        <p14:creationId xmlns:p14="http://schemas.microsoft.com/office/powerpoint/2010/main" val="363250161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7544" y="548680"/>
            <a:ext cx="7690114" cy="1384994"/>
          </a:xfrm>
        </p:spPr>
        <p:txBody>
          <a:bodyPr/>
          <a:lstStyle/>
          <a:p>
            <a:r>
              <a:rPr lang="en-US" altLang="zh-TW" i="0" dirty="0" smtClean="0"/>
              <a:t>The </a:t>
            </a:r>
            <a:r>
              <a:rPr lang="en-US" altLang="zh-TW" i="0" dirty="0" smtClean="0"/>
              <a:t>end.</a:t>
            </a:r>
          </a:p>
          <a:p>
            <a:r>
              <a:rPr lang="en-US" i="0" dirty="0" smtClean="0"/>
              <a:t>Thank you…</a:t>
            </a:r>
            <a:endParaRPr lang="en-US" i="0" dirty="0"/>
          </a:p>
        </p:txBody>
      </p:sp>
      <p:pic>
        <p:nvPicPr>
          <p:cNvPr id="13314" name="Picture 2" descr="http://www.bidpal.com/wordpress/wp-content/uploads/2015/03/Blog_volunteer_ha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01008"/>
            <a:ext cx="7272808" cy="3238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向企業尋求贊助的</a:t>
            </a:r>
            <a:r>
              <a:rPr lang="zh-TW" altLang="en-US" dirty="0" smtClean="0">
                <a:solidFill>
                  <a:schemeClr val="bg1"/>
                </a:solidFill>
                <a:latin typeface="華康中圓體" panose="020F0509000000000000" pitchFamily="49" charset="-120"/>
                <a:ea typeface="華康中圓體" panose="020F0509000000000000" pitchFamily="49" charset="-120"/>
              </a:rPr>
              <a:t>對象</a:t>
            </a:r>
            <a:r>
              <a:rPr lang="en-US" altLang="zh-TW" dirty="0" smtClean="0">
                <a:solidFill>
                  <a:schemeClr val="bg1"/>
                </a:solidFill>
                <a:latin typeface="華康中圓體" panose="020F0509000000000000" pitchFamily="49" charset="-120"/>
                <a:ea typeface="華康中圓體" panose="020F0509000000000000" pitchFamily="49" charset="-120"/>
              </a:rPr>
              <a:t>-1</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2070090"/>
            <a:ext cx="7920880" cy="3785652"/>
          </a:xfrm>
          <a:prstGeom prst="rect">
            <a:avLst/>
          </a:prstGeom>
          <a:noFill/>
        </p:spPr>
        <p:txBody>
          <a:bodyPr wrap="square" rtlCol="0">
            <a:spAutoFit/>
          </a:bodyPr>
          <a:lstStyle/>
          <a:p>
            <a:pPr marL="914400" lvl="0" indent="-914400">
              <a:buAutoNum type="arabicPeriod"/>
            </a:pPr>
            <a:r>
              <a:rPr lang="zh-TW" altLang="en-US" sz="4800" dirty="0">
                <a:latin typeface="華康中圓體" pitchFamily="49" charset="-120"/>
                <a:ea typeface="華康中圓體" pitchFamily="49" charset="-120"/>
              </a:rPr>
              <a:t>美國</a:t>
            </a:r>
            <a:r>
              <a:rPr lang="en-US" altLang="zh-TW" sz="4800" dirty="0">
                <a:latin typeface="華康中圓體" pitchFamily="49" charset="-120"/>
                <a:ea typeface="華康中圓體" pitchFamily="49" charset="-120"/>
              </a:rPr>
              <a:t>99%</a:t>
            </a:r>
            <a:r>
              <a:rPr lang="zh-TW" altLang="en-US" sz="4800" dirty="0">
                <a:latin typeface="華康中圓體" pitchFamily="49" charset="-120"/>
                <a:ea typeface="華康中圓體" pitchFamily="49" charset="-120"/>
              </a:rPr>
              <a:t>企業雇用人數</a:t>
            </a:r>
            <a:r>
              <a:rPr lang="zh-TW" altLang="en-US" sz="4800" dirty="0">
                <a:solidFill>
                  <a:srgbClr val="FFFF00"/>
                </a:solidFill>
                <a:latin typeface="華康中圓體" pitchFamily="49" charset="-120"/>
                <a:ea typeface="華康中圓體" pitchFamily="49" charset="-120"/>
              </a:rPr>
              <a:t>少於</a:t>
            </a:r>
            <a:r>
              <a:rPr lang="en-US" altLang="zh-TW" sz="4800" dirty="0" smtClean="0">
                <a:solidFill>
                  <a:srgbClr val="FFFF00"/>
                </a:solidFill>
                <a:latin typeface="華康中圓體" pitchFamily="49" charset="-120"/>
                <a:ea typeface="華康中圓體" pitchFamily="49" charset="-120"/>
              </a:rPr>
              <a:t>500</a:t>
            </a:r>
            <a:r>
              <a:rPr lang="zh-TW" altLang="en-US" sz="4800" dirty="0" smtClean="0">
                <a:solidFill>
                  <a:srgbClr val="FFFF00"/>
                </a:solidFill>
                <a:latin typeface="華康中圓體" pitchFamily="49" charset="-120"/>
                <a:ea typeface="華康中圓體" pitchFamily="49" charset="-120"/>
              </a:rPr>
              <a:t>位</a:t>
            </a:r>
            <a:r>
              <a:rPr lang="zh-TW" altLang="en-US" sz="4800" dirty="0" smtClean="0">
                <a:latin typeface="華康中圓體" pitchFamily="49" charset="-120"/>
                <a:ea typeface="華康中圓體" pitchFamily="49" charset="-120"/>
              </a:rPr>
              <a:t>員工</a:t>
            </a:r>
            <a:endParaRPr lang="en-US" altLang="zh-TW" sz="4800" dirty="0">
              <a:latin typeface="華康中圓體" pitchFamily="49" charset="-120"/>
              <a:ea typeface="華康中圓體" pitchFamily="49" charset="-120"/>
            </a:endParaRPr>
          </a:p>
          <a:p>
            <a:pPr marL="914400" lvl="0" indent="-914400">
              <a:buAutoNum type="arabicPeriod"/>
            </a:pPr>
            <a:r>
              <a:rPr lang="en-US" altLang="zh-TW" sz="4800" dirty="0">
                <a:latin typeface="華康中圓體" pitchFamily="49" charset="-120"/>
                <a:ea typeface="華康中圓體" pitchFamily="49" charset="-120"/>
              </a:rPr>
              <a:t>80</a:t>
            </a:r>
            <a:r>
              <a:rPr lang="en-US" altLang="zh-TW" sz="4800" dirty="0">
                <a:latin typeface="華康中圓體" pitchFamily="49" charset="-120"/>
                <a:ea typeface="華康中圓體" pitchFamily="49" charset="-120"/>
              </a:rPr>
              <a:t>%</a:t>
            </a:r>
            <a:r>
              <a:rPr lang="zh-TW" altLang="en-US" sz="4800" dirty="0">
                <a:latin typeface="華康中圓體" pitchFamily="49" charset="-120"/>
                <a:ea typeface="華康中圓體" pitchFamily="49" charset="-120"/>
              </a:rPr>
              <a:t>的雇用人數</a:t>
            </a:r>
            <a:r>
              <a:rPr lang="zh-TW" altLang="en-US" sz="4800" dirty="0">
                <a:solidFill>
                  <a:srgbClr val="FFFF00"/>
                </a:solidFill>
                <a:latin typeface="華康中圓體" pitchFamily="49" charset="-120"/>
                <a:ea typeface="華康中圓體" pitchFamily="49" charset="-120"/>
              </a:rPr>
              <a:t>未達</a:t>
            </a:r>
            <a:r>
              <a:rPr lang="en-US" altLang="zh-TW" sz="4800" dirty="0" smtClean="0">
                <a:solidFill>
                  <a:srgbClr val="FFFF00"/>
                </a:solidFill>
                <a:latin typeface="華康中圓體" pitchFamily="49" charset="-120"/>
                <a:ea typeface="華康中圓體" pitchFamily="49" charset="-120"/>
              </a:rPr>
              <a:t>20</a:t>
            </a:r>
            <a:r>
              <a:rPr lang="zh-TW" altLang="en-US" sz="4800" dirty="0">
                <a:solidFill>
                  <a:srgbClr val="FFFF00"/>
                </a:solidFill>
                <a:latin typeface="華康中圓體" pitchFamily="49" charset="-120"/>
                <a:ea typeface="華康中圓體" pitchFamily="49" charset="-120"/>
              </a:rPr>
              <a:t>位</a:t>
            </a:r>
            <a:r>
              <a:rPr lang="zh-TW" altLang="en-US" sz="4800" dirty="0" smtClean="0">
                <a:latin typeface="華康中圓體" pitchFamily="49" charset="-120"/>
                <a:ea typeface="華康中圓體" pitchFamily="49" charset="-120"/>
              </a:rPr>
              <a:t>員工</a:t>
            </a:r>
            <a:endParaRPr lang="zh-TW" altLang="en-US" sz="4800" dirty="0">
              <a:latin typeface="華康中圓體" pitchFamily="49" charset="-120"/>
              <a:ea typeface="華康中圓體" pitchFamily="49" charset="-120"/>
            </a:endParaRPr>
          </a:p>
          <a:p>
            <a:pPr lvl="0"/>
            <a:endParaRPr lang="zh-TW" altLang="en-US" sz="4800" b="1" dirty="0"/>
          </a:p>
        </p:txBody>
      </p:sp>
    </p:spTree>
    <p:extLst>
      <p:ext uri="{BB962C8B-B14F-4D97-AF65-F5344CB8AC3E}">
        <p14:creationId xmlns:p14="http://schemas.microsoft.com/office/powerpoint/2010/main" val="28802529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向企業尋求贊助的</a:t>
            </a:r>
            <a:r>
              <a:rPr lang="zh-TW" altLang="en-US" dirty="0" smtClean="0">
                <a:solidFill>
                  <a:schemeClr val="bg1"/>
                </a:solidFill>
                <a:latin typeface="華康中圓體" panose="020F0509000000000000" pitchFamily="49" charset="-120"/>
                <a:ea typeface="華康中圓體" panose="020F0509000000000000" pitchFamily="49" charset="-120"/>
              </a:rPr>
              <a:t>對象</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2070090"/>
            <a:ext cx="7920880"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a:buFont typeface="+mj-lt"/>
              <a:buAutoNum type="arabicPeriod" startAt="3"/>
            </a:pPr>
            <a:r>
              <a:rPr lang="zh-TW" altLang="en-US" dirty="0" smtClean="0"/>
              <a:t>即使</a:t>
            </a:r>
            <a:r>
              <a:rPr lang="zh-TW" altLang="en-US" dirty="0"/>
              <a:t>你居住的城市沒有大企業，仍然可向</a:t>
            </a:r>
            <a:r>
              <a:rPr lang="zh-TW" altLang="en-US" dirty="0">
                <a:solidFill>
                  <a:srgbClr val="FFFF00"/>
                </a:solidFill>
              </a:rPr>
              <a:t>地方企業</a:t>
            </a:r>
            <a:r>
              <a:rPr lang="zh-TW" altLang="en-US" dirty="0"/>
              <a:t>尋求贊助，例如：藥房、電腦公司、汽車公司、加油站和餐廳。</a:t>
            </a:r>
          </a:p>
        </p:txBody>
      </p:sp>
    </p:spTree>
    <p:extLst>
      <p:ext uri="{BB962C8B-B14F-4D97-AF65-F5344CB8AC3E}">
        <p14:creationId xmlns:p14="http://schemas.microsoft.com/office/powerpoint/2010/main" val="214129126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smtClean="0">
                <a:solidFill>
                  <a:schemeClr val="bg1"/>
                </a:solidFill>
                <a:latin typeface="華康中圓體" panose="020F0509000000000000" pitchFamily="49" charset="-120"/>
                <a:ea typeface="華康中圓體" panose="020F0509000000000000" pitchFamily="49" charset="-120"/>
              </a:rPr>
              <a:t>企業贊助對</a:t>
            </a:r>
            <a:r>
              <a:rPr lang="zh-TW" altLang="en-US" dirty="0">
                <a:solidFill>
                  <a:schemeClr val="bg1"/>
                </a:solidFill>
                <a:latin typeface="華康中圓體" panose="020F0509000000000000" pitchFamily="49" charset="-120"/>
                <a:ea typeface="華康中圓體" panose="020F0509000000000000" pitchFamily="49" charset="-120"/>
              </a:rPr>
              <a:t>非營利</a:t>
            </a:r>
            <a:r>
              <a:rPr lang="zh-TW" altLang="en-US" dirty="0" smtClean="0">
                <a:solidFill>
                  <a:schemeClr val="bg1"/>
                </a:solidFill>
                <a:latin typeface="華康中圓體" panose="020F0509000000000000" pitchFamily="49" charset="-120"/>
                <a:ea typeface="華康中圓體" panose="020F0509000000000000" pitchFamily="49" charset="-120"/>
              </a:rPr>
              <a:t>機構好處</a:t>
            </a:r>
            <a:r>
              <a:rPr lang="en-US" altLang="zh-TW" dirty="0" smtClean="0">
                <a:solidFill>
                  <a:schemeClr val="bg1"/>
                </a:solidFill>
                <a:latin typeface="華康中圓體" panose="020F0509000000000000" pitchFamily="49" charset="-120"/>
                <a:ea typeface="華康中圓體" panose="020F0509000000000000" pitchFamily="49" charset="-120"/>
              </a:rPr>
              <a:t>-1</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2070090"/>
            <a:ext cx="7920880"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r>
              <a:rPr lang="zh-TW" altLang="zh-TW" dirty="0" smtClean="0"/>
              <a:t>企業</a:t>
            </a:r>
            <a:r>
              <a:rPr lang="zh-TW" altLang="zh-TW" dirty="0"/>
              <a:t>有豐沛的資金來源</a:t>
            </a:r>
          </a:p>
          <a:p>
            <a:pPr lvl="0"/>
            <a:r>
              <a:rPr lang="en-US" altLang="zh-TW" dirty="0"/>
              <a:t>1998</a:t>
            </a:r>
            <a:r>
              <a:rPr lang="zh-TW" altLang="zh-TW" dirty="0"/>
              <a:t>年，企業贊助非營利機構</a:t>
            </a:r>
            <a:r>
              <a:rPr lang="en-US" altLang="zh-TW" dirty="0">
                <a:solidFill>
                  <a:srgbClr val="FFFF00"/>
                </a:solidFill>
              </a:rPr>
              <a:t>90</a:t>
            </a:r>
            <a:r>
              <a:rPr lang="zh-TW" altLang="zh-TW" dirty="0">
                <a:solidFill>
                  <a:srgbClr val="FFFF00"/>
                </a:solidFill>
              </a:rPr>
              <a:t>億美元</a:t>
            </a:r>
          </a:p>
          <a:p>
            <a:pPr lvl="0"/>
            <a:r>
              <a:rPr lang="zh-TW" altLang="zh-TW" dirty="0"/>
              <a:t>藉由贊助所享有的</a:t>
            </a:r>
            <a:r>
              <a:rPr lang="zh-TW" altLang="zh-TW" dirty="0">
                <a:solidFill>
                  <a:srgbClr val="FFFF00"/>
                </a:solidFill>
              </a:rPr>
              <a:t>減稅額度，比製造成本還</a:t>
            </a:r>
            <a:r>
              <a:rPr lang="zh-TW" altLang="zh-TW" dirty="0" smtClean="0">
                <a:solidFill>
                  <a:srgbClr val="FFFF00"/>
                </a:solidFill>
              </a:rPr>
              <a:t>高</a:t>
            </a:r>
            <a:endParaRPr lang="zh-TW" altLang="zh-TW" dirty="0">
              <a:solidFill>
                <a:srgbClr val="FFFF00"/>
              </a:solidFill>
            </a:endParaRPr>
          </a:p>
        </p:txBody>
      </p:sp>
    </p:spTree>
    <p:extLst>
      <p:ext uri="{BB962C8B-B14F-4D97-AF65-F5344CB8AC3E}">
        <p14:creationId xmlns:p14="http://schemas.microsoft.com/office/powerpoint/2010/main" val="33178251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企業贊助對非營利機構好處</a:t>
            </a:r>
            <a:r>
              <a:rPr lang="en-US" altLang="zh-TW" dirty="0" smtClean="0">
                <a:solidFill>
                  <a:schemeClr val="bg1"/>
                </a:solidFill>
                <a:latin typeface="華康中圓體" panose="020F0509000000000000" pitchFamily="49" charset="-120"/>
                <a:ea typeface="華康中圓體" panose="020F0509000000000000" pitchFamily="49" charset="-120"/>
              </a:rPr>
              <a:t>-2</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2070090"/>
            <a:ext cx="7920880" cy="1569660"/>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buFont typeface="+mj-lt"/>
              <a:buAutoNum type="arabicPeriod" startAt="4"/>
            </a:pPr>
            <a:r>
              <a:rPr lang="zh-TW" altLang="zh-TW" dirty="0" smtClean="0"/>
              <a:t>企業</a:t>
            </a:r>
            <a:r>
              <a:rPr lang="zh-TW" altLang="zh-TW" dirty="0"/>
              <a:t>真正的贊助</a:t>
            </a:r>
            <a:r>
              <a:rPr lang="zh-TW" altLang="zh-TW" dirty="0">
                <a:solidFill>
                  <a:srgbClr val="FFFF00"/>
                </a:solidFill>
              </a:rPr>
              <a:t>價值</a:t>
            </a:r>
            <a:r>
              <a:rPr lang="zh-TW" altLang="zh-TW" dirty="0"/>
              <a:t>往往</a:t>
            </a:r>
            <a:r>
              <a:rPr lang="zh-TW" altLang="zh-TW" dirty="0">
                <a:solidFill>
                  <a:srgbClr val="FFFF00"/>
                </a:solidFill>
              </a:rPr>
              <a:t>高於</a:t>
            </a:r>
            <a:r>
              <a:rPr lang="zh-TW" altLang="zh-TW" dirty="0"/>
              <a:t>所公佈數字的</a:t>
            </a:r>
            <a:r>
              <a:rPr lang="en-US" altLang="zh-TW" dirty="0">
                <a:solidFill>
                  <a:srgbClr val="FFFF00"/>
                </a:solidFill>
              </a:rPr>
              <a:t>3-5</a:t>
            </a:r>
            <a:r>
              <a:rPr lang="zh-TW" altLang="zh-TW" dirty="0">
                <a:solidFill>
                  <a:srgbClr val="FFFF00"/>
                </a:solidFill>
              </a:rPr>
              <a:t>倍</a:t>
            </a:r>
          </a:p>
        </p:txBody>
      </p:sp>
    </p:spTree>
    <p:extLst>
      <p:ext uri="{BB962C8B-B14F-4D97-AF65-F5344CB8AC3E}">
        <p14:creationId xmlns:p14="http://schemas.microsoft.com/office/powerpoint/2010/main" val="27893497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hlinkClick r:id="rId2" action="ppaction://hlinkfile"/>
          </p:cNvPr>
          <p:cNvSpPr txBox="1">
            <a:spLocks/>
          </p:cNvSpPr>
          <p:nvPr/>
        </p:nvSpPr>
        <p:spPr>
          <a:xfrm>
            <a:off x="-11359" y="332656"/>
            <a:ext cx="9144000" cy="1224136"/>
          </a:xfrm>
          <a:prstGeom prst="rect">
            <a:avLst/>
          </a:prstGeom>
          <a:solidFill>
            <a:schemeClr val="tx2">
              <a:lumMod val="75000"/>
            </a:schemeClr>
          </a:solidFill>
          <a:ln>
            <a:solidFill>
              <a:schemeClr val="tx2">
                <a:lumMod val="75000"/>
              </a:schemeClr>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zh-TW" altLang="en-US" dirty="0">
                <a:solidFill>
                  <a:schemeClr val="bg1"/>
                </a:solidFill>
                <a:latin typeface="華康中圓體" panose="020F0509000000000000" pitchFamily="49" charset="-120"/>
                <a:ea typeface="華康中圓體" panose="020F0509000000000000" pitchFamily="49" charset="-120"/>
              </a:rPr>
              <a:t>企業贊助的</a:t>
            </a:r>
            <a:r>
              <a:rPr lang="zh-TW" altLang="en-US" dirty="0" smtClean="0">
                <a:solidFill>
                  <a:schemeClr val="bg1"/>
                </a:solidFill>
                <a:latin typeface="華康中圓體" panose="020F0509000000000000" pitchFamily="49" charset="-120"/>
                <a:ea typeface="華康中圓體" panose="020F0509000000000000" pitchFamily="49" charset="-120"/>
              </a:rPr>
              <a:t>動機</a:t>
            </a:r>
            <a:r>
              <a:rPr lang="en-US" altLang="zh-TW" dirty="0" smtClean="0">
                <a:solidFill>
                  <a:schemeClr val="bg1"/>
                </a:solidFill>
                <a:latin typeface="華康中圓體" panose="020F0509000000000000" pitchFamily="49" charset="-120"/>
                <a:ea typeface="華康中圓體" panose="020F0509000000000000" pitchFamily="49" charset="-120"/>
              </a:rPr>
              <a:t>-1</a:t>
            </a:r>
            <a:endParaRPr lang="zh-TW" altLang="en-US" dirty="0">
              <a:solidFill>
                <a:schemeClr val="bg1"/>
              </a:solidFill>
              <a:latin typeface="華康中圓體" panose="020F0509000000000000" pitchFamily="49" charset="-120"/>
              <a:ea typeface="華康中圓體" panose="020F0509000000000000" pitchFamily="49" charset="-120"/>
            </a:endParaRPr>
          </a:p>
        </p:txBody>
      </p:sp>
      <p:sp>
        <p:nvSpPr>
          <p:cNvPr id="7" name="文字方塊 6"/>
          <p:cNvSpPr txBox="1"/>
          <p:nvPr/>
        </p:nvSpPr>
        <p:spPr>
          <a:xfrm>
            <a:off x="755576" y="2070090"/>
            <a:ext cx="7920880" cy="3785652"/>
          </a:xfrm>
          <a:prstGeom prst="rect">
            <a:avLst/>
          </a:prstGeom>
          <a:noFill/>
        </p:spPr>
        <p:txBody>
          <a:bodyPr wrap="square" rtlCol="0">
            <a:spAutoFit/>
          </a:bodyPr>
          <a:lstStyle>
            <a:defPPr>
              <a:defRPr lang="en-US"/>
            </a:defPPr>
            <a:lvl1pPr marL="914400" lvl="0" indent="-914400">
              <a:buAutoNum type="arabicPeriod"/>
              <a:defRPr sz="4800">
                <a:latin typeface="華康中圓體" pitchFamily="49" charset="-120"/>
                <a:ea typeface="華康中圓體" pitchFamily="49" charset="-120"/>
              </a:defRPr>
            </a:lvl1pPr>
          </a:lstStyle>
          <a:p>
            <a:pPr lvl="0"/>
            <a:r>
              <a:rPr lang="zh-TW" altLang="zh-TW" dirty="0" smtClean="0"/>
              <a:t>從中</a:t>
            </a:r>
            <a:r>
              <a:rPr lang="zh-TW" altLang="zh-TW" dirty="0"/>
              <a:t>獲得</a:t>
            </a:r>
            <a:r>
              <a:rPr lang="zh-TW" altLang="zh-TW" dirty="0">
                <a:solidFill>
                  <a:srgbClr val="FFFF00"/>
                </a:solidFill>
              </a:rPr>
              <a:t>公益形象</a:t>
            </a:r>
          </a:p>
          <a:p>
            <a:pPr lvl="0"/>
            <a:r>
              <a:rPr lang="zh-TW" altLang="zh-TW" dirty="0"/>
              <a:t>享有</a:t>
            </a:r>
            <a:r>
              <a:rPr lang="zh-TW" altLang="zh-TW" dirty="0">
                <a:solidFill>
                  <a:srgbClr val="FFFF00"/>
                </a:solidFill>
              </a:rPr>
              <a:t>減稅</a:t>
            </a:r>
            <a:r>
              <a:rPr lang="zh-TW" altLang="zh-TW" dirty="0"/>
              <a:t>的好處</a:t>
            </a:r>
          </a:p>
          <a:p>
            <a:pPr lvl="0"/>
            <a:r>
              <a:rPr lang="zh-TW" altLang="zh-TW" dirty="0"/>
              <a:t>吸引</a:t>
            </a:r>
            <a:r>
              <a:rPr lang="zh-TW" altLang="zh-TW" dirty="0">
                <a:solidFill>
                  <a:srgbClr val="FFFF00"/>
                </a:solidFill>
              </a:rPr>
              <a:t>人才</a:t>
            </a:r>
          </a:p>
          <a:p>
            <a:pPr lvl="0"/>
            <a:r>
              <a:rPr lang="zh-TW" altLang="zh-TW" dirty="0"/>
              <a:t>展現</a:t>
            </a:r>
            <a:r>
              <a:rPr lang="zh-TW" altLang="zh-TW" dirty="0">
                <a:solidFill>
                  <a:srgbClr val="FFFF00"/>
                </a:solidFill>
              </a:rPr>
              <a:t>成果</a:t>
            </a:r>
          </a:p>
          <a:p>
            <a:pPr lvl="0"/>
            <a:r>
              <a:rPr lang="zh-TW" altLang="zh-TW" dirty="0"/>
              <a:t>資源</a:t>
            </a:r>
            <a:r>
              <a:rPr lang="zh-TW" altLang="zh-TW" dirty="0" smtClean="0">
                <a:solidFill>
                  <a:srgbClr val="FFFF00"/>
                </a:solidFill>
              </a:rPr>
              <a:t>互補</a:t>
            </a:r>
            <a:endParaRPr lang="zh-TW" altLang="zh-TW" dirty="0">
              <a:solidFill>
                <a:srgbClr val="FFFF00"/>
              </a:solidFill>
            </a:endParaRPr>
          </a:p>
        </p:txBody>
      </p:sp>
    </p:spTree>
    <p:extLst>
      <p:ext uri="{BB962C8B-B14F-4D97-AF65-F5344CB8AC3E}">
        <p14:creationId xmlns:p14="http://schemas.microsoft.com/office/powerpoint/2010/main" val="16641204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3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EC7C90-7BB0-49AA-ACF4-E23FD560F3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TS010286730</Template>
  <TotalTime>1239</TotalTime>
  <Words>2114</Words>
  <Application>Microsoft Office PowerPoint</Application>
  <PresentationFormat>如螢幕大小 (4:3)</PresentationFormat>
  <Paragraphs>162</Paragraphs>
  <Slides>44</Slides>
  <Notes>1</Notes>
  <HiddenSlides>0</HiddenSlides>
  <MMClips>0</MMClips>
  <ScaleCrop>false</ScaleCrop>
  <HeadingPairs>
    <vt:vector size="4" baseType="variant">
      <vt:variant>
        <vt:lpstr>佈景主題</vt:lpstr>
      </vt:variant>
      <vt:variant>
        <vt:i4>2</vt:i4>
      </vt:variant>
      <vt:variant>
        <vt:lpstr>投影片標題</vt:lpstr>
      </vt:variant>
      <vt:variant>
        <vt:i4>44</vt:i4>
      </vt:variant>
    </vt:vector>
  </HeadingPairs>
  <TitlesOfParts>
    <vt:vector size="46" baseType="lpstr">
      <vt:lpstr>TS010286730</vt:lpstr>
      <vt:lpstr>White with Courier font for code slides</vt:lpstr>
      <vt:lpstr>募款成功 企業贊助(CH11)  行銷合作伙伴(CH12)</vt:lpstr>
      <vt:lpstr>   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USER</dc:creator>
  <cp:lastModifiedBy>stephen wang</cp:lastModifiedBy>
  <cp:revision>96</cp:revision>
  <dcterms:created xsi:type="dcterms:W3CDTF">2015-04-02T09:34:42Z</dcterms:created>
  <dcterms:modified xsi:type="dcterms:W3CDTF">2015-06-26T18:32:56Z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TC102867309990</vt:lpwstr>
  </property>
</Properties>
</file>