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58" r:id="rId12"/>
    <p:sldId id="268" r:id="rId13"/>
    <p:sldId id="269" r:id="rId14"/>
    <p:sldId id="271" r:id="rId15"/>
    <p:sldId id="274" r:id="rId16"/>
    <p:sldId id="275" r:id="rId17"/>
    <p:sldId id="276" r:id="rId18"/>
    <p:sldId id="277" r:id="rId1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標題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2" name="副標題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38525C-4C31-4F6A-994B-DD1B7EB4D867}" type="datetimeFigureOut">
              <a:rPr lang="zh-TW" altLang="en-US" smtClean="0"/>
              <a:pPr/>
              <a:t>2015/6/10</a:t>
            </a:fld>
            <a:endParaRPr lang="zh-TW" altLang="en-US"/>
          </a:p>
        </p:txBody>
      </p:sp>
      <p:sp>
        <p:nvSpPr>
          <p:cNvPr id="20" name="頁尾版面配置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9ACAB6-2643-4132-8916-418245BCA8C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38525C-4C31-4F6A-994B-DD1B7EB4D867}" type="datetimeFigureOut">
              <a:rPr lang="zh-TW" altLang="en-US" smtClean="0"/>
              <a:pPr/>
              <a:t>2015/6/10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9ACAB6-2643-4132-8916-418245BCA8C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38525C-4C31-4F6A-994B-DD1B7EB4D867}" type="datetimeFigureOut">
              <a:rPr lang="zh-TW" altLang="en-US" smtClean="0"/>
              <a:pPr/>
              <a:t>2015/6/10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9ACAB6-2643-4132-8916-418245BCA8C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38525C-4C31-4F6A-994B-DD1B7EB4D867}" type="datetimeFigureOut">
              <a:rPr lang="zh-TW" altLang="en-US" smtClean="0"/>
              <a:pPr/>
              <a:t>2015/6/10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9ACAB6-2643-4132-8916-418245BCA8C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38525C-4C31-4F6A-994B-DD1B7EB4D867}" type="datetimeFigureOut">
              <a:rPr lang="zh-TW" altLang="en-US" smtClean="0"/>
              <a:pPr/>
              <a:t>2015/6/10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9ACAB6-2643-4132-8916-418245BCA8C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38525C-4C31-4F6A-994B-DD1B7EB4D867}" type="datetimeFigureOut">
              <a:rPr lang="zh-TW" altLang="en-US" smtClean="0"/>
              <a:pPr/>
              <a:t>2015/6/10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9ACAB6-2643-4132-8916-418245BCA8C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38525C-4C31-4F6A-994B-DD1B7EB4D867}" type="datetimeFigureOut">
              <a:rPr lang="zh-TW" altLang="en-US" smtClean="0"/>
              <a:pPr/>
              <a:t>2015/6/10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9ACAB6-2643-4132-8916-418245BCA8C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38525C-4C31-4F6A-994B-DD1B7EB4D867}" type="datetimeFigureOut">
              <a:rPr lang="zh-TW" altLang="en-US" smtClean="0"/>
              <a:pPr/>
              <a:t>2015/6/10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9ACAB6-2643-4132-8916-418245BCA8C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38525C-4C31-4F6A-994B-DD1B7EB4D867}" type="datetimeFigureOut">
              <a:rPr lang="zh-TW" altLang="en-US" smtClean="0"/>
              <a:pPr/>
              <a:t>2015/6/10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9ACAB6-2643-4132-8916-418245BCA8C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38525C-4C31-4F6A-994B-DD1B7EB4D867}" type="datetimeFigureOut">
              <a:rPr lang="zh-TW" altLang="en-US" smtClean="0"/>
              <a:pPr/>
              <a:t>2015/6/10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9ACAB6-2643-4132-8916-418245BCA8C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38525C-4C31-4F6A-994B-DD1B7EB4D867}" type="datetimeFigureOut">
              <a:rPr lang="zh-TW" altLang="en-US" smtClean="0"/>
              <a:pPr/>
              <a:t>2015/6/10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9ACAB6-2643-4132-8916-418245BCA8C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9" name="流程圖: 程序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流程圖: 程序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形圖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甜甜圈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238525C-4C31-4F6A-994B-DD1B7EB4D867}" type="datetimeFigureOut">
              <a:rPr lang="zh-TW" altLang="en-US" smtClean="0"/>
              <a:pPr/>
              <a:t>2015/6/10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09ACAB6-2643-4132-8916-418245BCA8C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691680" y="620688"/>
            <a:ext cx="6336704" cy="1894362"/>
          </a:xfrm>
        </p:spPr>
        <p:txBody>
          <a:bodyPr>
            <a:normAutofit/>
          </a:bodyPr>
          <a:lstStyle/>
          <a:p>
            <a:pPr algn="ctr"/>
            <a:r>
              <a:rPr lang="zh-TW" altLang="en-US" sz="8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社會行銷</a:t>
            </a:r>
            <a:endParaRPr lang="zh-TW" altLang="en-US" sz="8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987824" y="3140968"/>
            <a:ext cx="4104456" cy="1371600"/>
          </a:xfrm>
        </p:spPr>
        <p:txBody>
          <a:bodyPr>
            <a:normAutofit/>
          </a:bodyPr>
          <a:lstStyle/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14-15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章介紹</a:t>
            </a:r>
            <a:endParaRPr lang="zh-TW" altLang="en-US" sz="4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5364088" y="4869160"/>
            <a:ext cx="3420888" cy="9361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zh-TW" altLang="en-US" sz="3200" b="1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報告人：楊祥鈺</a:t>
            </a:r>
            <a:endParaRPr kumimoji="0" lang="zh-TW" altLang="en-US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979712" y="188640"/>
            <a:ext cx="5688632" cy="819472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四、特別應注意的事項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79512" y="1268760"/>
            <a:ext cx="8964488" cy="5805264"/>
          </a:xfrm>
        </p:spPr>
        <p:txBody>
          <a:bodyPr>
            <a:normAutofit/>
          </a:bodyPr>
          <a:lstStyle/>
          <a:p>
            <a:pPr>
              <a:lnSpc>
                <a:spcPts val="3500"/>
              </a:lnSpc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2800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sz="2800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800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澄清需要使用的資訊與需要者：  </a:t>
            </a:r>
            <a:endParaRPr lang="en-US" altLang="zh-TW" sz="2800" b="1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3500"/>
              </a:lnSpc>
            </a:pPr>
            <a:r>
              <a:rPr lang="zh-TW" altLang="en-US" sz="2800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2800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2800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與主要贊助者討論</a:t>
            </a:r>
            <a:r>
              <a:rPr lang="en-US" altLang="zh-TW" sz="2800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~</a:t>
            </a:r>
            <a:r>
              <a:rPr lang="zh-TW" altLang="en-US" sz="2800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需要使用哪些資訊、這些資訊</a:t>
            </a:r>
            <a:endParaRPr lang="en-US" altLang="zh-TW" sz="2800" b="1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3500"/>
              </a:lnSpc>
            </a:pPr>
            <a:r>
              <a:rPr lang="zh-TW" altLang="en-US" sz="2800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對下次的行動是否更有幫助 </a:t>
            </a:r>
            <a:endParaRPr lang="en-US" altLang="zh-TW" sz="2800" b="1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3500"/>
              </a:lnSpc>
            </a:pPr>
            <a:r>
              <a:rPr lang="en-US" altLang="zh-TW" sz="2800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2.</a:t>
            </a:r>
            <a:r>
              <a:rPr lang="zh-TW" altLang="en-US" sz="2800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闡釋結果時最好準備一下，以便讓觀點更周全，</a:t>
            </a:r>
            <a:endParaRPr lang="en-US" altLang="zh-TW" sz="2800" b="1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3500"/>
              </a:lnSpc>
            </a:pPr>
            <a:r>
              <a:rPr lang="zh-TW" altLang="en-US" sz="2800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目標是否達成需包括許多計畫元素的執行與決策  </a:t>
            </a:r>
            <a:endParaRPr lang="en-US" altLang="zh-TW" sz="2800" b="1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3500"/>
              </a:lnSpc>
            </a:pPr>
            <a:r>
              <a:rPr lang="zh-TW" altLang="en-US" sz="2800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的回顧，包含</a:t>
            </a:r>
            <a:r>
              <a:rPr lang="en-US" altLang="zh-TW" sz="2800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~</a:t>
            </a:r>
            <a:r>
              <a:rPr lang="zh-TW" altLang="en-US" sz="2800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選定目標市場、目標、產業平台、</a:t>
            </a:r>
            <a:endParaRPr lang="en-US" altLang="zh-TW" sz="2800" b="1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3500"/>
              </a:lnSpc>
            </a:pPr>
            <a:r>
              <a:rPr lang="zh-TW" altLang="en-US" sz="2800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價格、通路、推廣訊息、推廣通道、直型活動</a:t>
            </a:r>
            <a:endParaRPr lang="en-US" altLang="zh-TW" sz="2800" b="1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3500"/>
              </a:lnSpc>
            </a:pPr>
            <a:r>
              <a:rPr lang="zh-TW" altLang="en-US" sz="2800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2800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2800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獲得主要贊助者對於評估技術、報告形式、對象  </a:t>
            </a:r>
            <a:endParaRPr lang="en-US" altLang="zh-TW" sz="2800" b="1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3500"/>
              </a:lnSpc>
            </a:pPr>
            <a:r>
              <a:rPr lang="zh-TW" altLang="en-US" sz="2800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與時間點的共識</a:t>
            </a:r>
            <a:endParaRPr lang="en-US" altLang="zh-TW" sz="2800" b="1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3500"/>
              </a:lnSpc>
            </a:pPr>
            <a:r>
              <a:rPr lang="zh-TW" altLang="en-US" sz="2800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2800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sz="2800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800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聽聽其他專家的意見</a:t>
            </a:r>
            <a:endParaRPr lang="en-US" altLang="zh-TW" sz="2800" b="1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4000"/>
              </a:lnSpc>
            </a:pPr>
            <a:endParaRPr lang="zh-TW" altLang="en-US" sz="2800" b="1" dirty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15616" y="548680"/>
            <a:ext cx="7956376" cy="1872208"/>
          </a:xfrm>
        </p:spPr>
        <p:txBody>
          <a:bodyPr>
            <a:normAutofit/>
          </a:bodyPr>
          <a:lstStyle/>
          <a:p>
            <a:r>
              <a:rPr lang="en-US" altLang="zh-TW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Part5</a:t>
            </a:r>
            <a:r>
              <a:rPr lang="zh-TW" altLang="en-US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管理社會行銷計畫</a:t>
            </a:r>
            <a:endParaRPr lang="zh-TW" altLang="en-US" sz="4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259632" y="2996952"/>
            <a:ext cx="7740352" cy="1371600"/>
          </a:xfrm>
        </p:spPr>
        <p:txBody>
          <a:bodyPr>
            <a:normAutofit/>
          </a:bodyPr>
          <a:lstStyle/>
          <a:p>
            <a:pPr algn="ctr"/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15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章</a:t>
            </a:r>
            <a:endParaRPr lang="en-US" altLang="zh-TW" sz="4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建立預算與籌募基金來源</a:t>
            </a:r>
            <a:endParaRPr lang="zh-TW" altLang="en-US" sz="4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692696"/>
            <a:ext cx="9684568" cy="403244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●社會行銷者經常碰到有關預算的挑戰：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400" dirty="0" smtClean="0">
                <a:solidFill>
                  <a:srgbClr val="0099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◆</a:t>
            </a:r>
            <a:r>
              <a:rPr lang="zh-TW" altLang="en-US" sz="34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如果預算超出經費，我該怎麼做</a:t>
            </a:r>
            <a:r>
              <a:rPr lang="en-US" altLang="zh-TW" sz="34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br>
              <a:rPr lang="en-US" altLang="zh-TW" sz="34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400" dirty="0" smtClean="0">
                <a:solidFill>
                  <a:srgbClr val="0099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◆</a:t>
            </a:r>
            <a:r>
              <a:rPr lang="zh-TW" altLang="en-US" sz="34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我如何尋找其他資金或資源來贊助計畫</a:t>
            </a:r>
            <a:r>
              <a:rPr lang="en-US" altLang="zh-TW" sz="34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br>
              <a:rPr lang="en-US" altLang="zh-TW" sz="34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4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r>
              <a:rPr lang="zh-TW" altLang="en-US" sz="3400" dirty="0" smtClean="0">
                <a:solidFill>
                  <a:srgbClr val="0099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◆</a:t>
            </a:r>
            <a:r>
              <a:rPr lang="zh-TW" altLang="en-US" sz="34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我如何吸引金主願意贊助資金</a:t>
            </a:r>
            <a:r>
              <a:rPr lang="en-US" altLang="zh-TW" sz="34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br>
              <a:rPr lang="en-US" altLang="zh-TW" sz="34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400" b="1" dirty="0">
              <a:solidFill>
                <a:schemeClr val="accent2">
                  <a:lumMod val="50000"/>
                </a:schemeClr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843808" y="0"/>
            <a:ext cx="3816424" cy="819472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一、決定預算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755576" y="836712"/>
            <a:ext cx="8388424" cy="6336704"/>
          </a:xfrm>
        </p:spPr>
        <p:txBody>
          <a:bodyPr>
            <a:normAutofit/>
          </a:bodyPr>
          <a:lstStyle/>
          <a:p>
            <a:pPr>
              <a:lnSpc>
                <a:spcPts val="3000"/>
              </a:lnSpc>
            </a:pPr>
            <a:r>
              <a:rPr lang="zh-TW" altLang="en-US" sz="4000" b="1" dirty="0" smtClean="0">
                <a:solidFill>
                  <a:schemeClr val="accent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b="1" dirty="0" smtClean="0">
                <a:solidFill>
                  <a:schemeClr val="accent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◆</a:t>
            </a:r>
            <a:r>
              <a:rPr lang="zh-TW" altLang="en-US" b="1" u="sng" dirty="0" smtClean="0">
                <a:solidFill>
                  <a:schemeClr val="accent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預算編列方法</a:t>
            </a:r>
            <a:endParaRPr lang="en-US" altLang="zh-TW" b="1" u="sng" dirty="0" smtClean="0">
              <a:solidFill>
                <a:schemeClr val="accent2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000"/>
              </a:lnSpc>
            </a:pPr>
            <a:r>
              <a:rPr lang="zh-TW" altLang="en-US" b="1" dirty="0" smtClean="0">
                <a:solidFill>
                  <a:schemeClr val="accent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一</a:t>
            </a:r>
            <a:r>
              <a:rPr lang="en-US" altLang="zh-TW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可負擔法：據組織年度可用經費進行預算編列  </a:t>
            </a:r>
            <a:endParaRPr lang="en-US" altLang="zh-TW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000"/>
              </a:lnSpc>
            </a:pPr>
            <a:r>
              <a:rPr lang="zh-TW" altLang="en-US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二</a:t>
            </a:r>
            <a:r>
              <a:rPr lang="en-US" altLang="zh-TW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競爭對抗法：按照競爭對手的經費預算作為預算</a:t>
            </a:r>
            <a:endParaRPr lang="en-US" altLang="zh-TW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000"/>
              </a:lnSpc>
            </a:pPr>
            <a:r>
              <a:rPr lang="zh-TW" altLang="en-US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     編列的基礎      </a:t>
            </a:r>
            <a:endParaRPr lang="en-US" altLang="zh-TW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000"/>
              </a:lnSpc>
            </a:pPr>
            <a:r>
              <a:rPr lang="zh-TW" altLang="en-US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三</a:t>
            </a:r>
            <a:r>
              <a:rPr lang="en-US" altLang="zh-TW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目的任務法</a:t>
            </a:r>
            <a:r>
              <a:rPr lang="en-US" altLang="zh-TW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最符合邏輯的方法</a:t>
            </a:r>
            <a:r>
              <a:rPr lang="en-US" altLang="zh-TW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：評估完成任務</a:t>
            </a:r>
            <a:endParaRPr lang="en-US" altLang="zh-TW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000"/>
              </a:lnSpc>
            </a:pPr>
            <a:r>
              <a:rPr lang="zh-TW" altLang="en-US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     所需的成本</a:t>
            </a:r>
            <a:endParaRPr lang="en-US" altLang="zh-TW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000"/>
              </a:lnSpc>
            </a:pPr>
            <a:r>
              <a:rPr lang="zh-TW" altLang="en-US" b="1" dirty="0" smtClean="0">
                <a:solidFill>
                  <a:schemeClr val="accent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 ◆</a:t>
            </a:r>
            <a:r>
              <a:rPr lang="zh-TW" altLang="en-US" b="1" u="sng" dirty="0" smtClean="0">
                <a:solidFill>
                  <a:schemeClr val="accent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當初估預算與現有經費大致吻合時，仍需進一步檢視</a:t>
            </a:r>
            <a:endParaRPr lang="en-US" altLang="zh-TW" b="1" u="sng" dirty="0" smtClean="0">
              <a:solidFill>
                <a:schemeClr val="accent2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000"/>
              </a:lnSpc>
            </a:pPr>
            <a:r>
              <a:rPr lang="zh-TW" altLang="en-US" b="1" dirty="0" smtClean="0">
                <a:solidFill>
                  <a:schemeClr val="accent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b="1" u="sng" dirty="0" smtClean="0">
                <a:solidFill>
                  <a:schemeClr val="accent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確認</a:t>
            </a:r>
            <a:endParaRPr lang="en-US" altLang="zh-TW" b="1" u="sng" dirty="0" smtClean="0">
              <a:solidFill>
                <a:schemeClr val="accent2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000"/>
              </a:lnSpc>
            </a:pPr>
            <a:r>
              <a:rPr lang="zh-TW" altLang="en-US" b="1" dirty="0" smtClean="0">
                <a:solidFill>
                  <a:schemeClr val="accent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A.</a:t>
            </a:r>
            <a:r>
              <a:rPr lang="zh-TW" altLang="en-US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使用這些經費確實可達成活動目標與目的</a:t>
            </a:r>
            <a:endParaRPr lang="en-US" altLang="zh-TW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000"/>
              </a:lnSpc>
            </a:pPr>
            <a:r>
              <a:rPr lang="zh-TW" altLang="en-US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B.</a:t>
            </a:r>
            <a:r>
              <a:rPr lang="zh-TW" altLang="en-US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這些經費確實花在刀口上</a:t>
            </a:r>
            <a:endParaRPr lang="en-US" altLang="zh-TW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000"/>
              </a:lnSpc>
            </a:pPr>
            <a:r>
              <a:rPr lang="zh-TW" altLang="en-US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C.</a:t>
            </a:r>
            <a:r>
              <a:rPr lang="zh-TW" altLang="en-US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預定執行的任務是具有成本效率</a:t>
            </a:r>
            <a:endParaRPr lang="zh-TW" altLang="en-US" dirty="0" smtClean="0">
              <a:solidFill>
                <a:srgbClr val="7030A0"/>
              </a:solidFill>
            </a:endParaRPr>
          </a:p>
          <a:p>
            <a:pPr>
              <a:lnSpc>
                <a:spcPts val="3000"/>
              </a:lnSpc>
            </a:pPr>
            <a:endParaRPr lang="en-US" altLang="zh-TW" b="1" dirty="0" smtClean="0">
              <a:solidFill>
                <a:schemeClr val="accent2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000"/>
              </a:lnSpc>
            </a:pPr>
            <a:endParaRPr lang="en-US" altLang="zh-TW" b="1" dirty="0" smtClean="0">
              <a:solidFill>
                <a:schemeClr val="accent2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627784" y="0"/>
            <a:ext cx="3816424" cy="819472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一、決定預算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39552" y="764704"/>
            <a:ext cx="8604448" cy="6336704"/>
          </a:xfrm>
        </p:spPr>
        <p:txBody>
          <a:bodyPr>
            <a:normAutofit lnSpcReduction="10000"/>
          </a:bodyPr>
          <a:lstStyle/>
          <a:p>
            <a:pPr>
              <a:lnSpc>
                <a:spcPts val="4200"/>
              </a:lnSpc>
            </a:pPr>
            <a:r>
              <a:rPr lang="zh-TW" altLang="en-US" sz="4000" b="1" dirty="0" smtClean="0">
                <a:solidFill>
                  <a:schemeClr val="accent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2800" b="1" u="sng" dirty="0" smtClean="0">
                <a:solidFill>
                  <a:schemeClr val="accent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執行行銷計畫時通常會產生的成本預算：</a:t>
            </a:r>
            <a:endParaRPr lang="en-US" altLang="zh-TW" sz="2800" b="1" u="sng" dirty="0" smtClean="0">
              <a:solidFill>
                <a:schemeClr val="accent2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b="1" dirty="0" smtClean="0">
                <a:solidFill>
                  <a:schemeClr val="accent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en-US" altLang="zh-TW" sz="2800" b="1" dirty="0" smtClean="0">
                <a:solidFill>
                  <a:schemeClr val="accent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a.</a:t>
            </a:r>
            <a:r>
              <a:rPr lang="zh-TW" altLang="en-US" sz="2800" b="1" dirty="0" smtClean="0">
                <a:solidFill>
                  <a:schemeClr val="accent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與產品有關的成本</a:t>
            </a:r>
            <a:endParaRPr lang="en-US" altLang="zh-TW" sz="2800" b="1" dirty="0" smtClean="0">
              <a:solidFill>
                <a:schemeClr val="accent2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b="1" dirty="0" smtClean="0">
                <a:solidFill>
                  <a:schemeClr val="accent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24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支援行動改變的可接觸實體與服務，組織有必要界定清楚所</a:t>
            </a:r>
            <a:endParaRPr lang="en-US" altLang="zh-TW" sz="2400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 有可能產生的費用</a:t>
            </a:r>
            <a:endParaRPr lang="en-US" altLang="zh-TW" sz="2400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solidFill>
                  <a:schemeClr val="accent4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en-US" altLang="zh-TW" sz="2800" b="1" dirty="0" smtClean="0">
                <a:solidFill>
                  <a:schemeClr val="accent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b.</a:t>
            </a:r>
            <a:r>
              <a:rPr lang="zh-TW" altLang="en-US" sz="2800" b="1" dirty="0" smtClean="0">
                <a:solidFill>
                  <a:schemeClr val="accent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與價格有關的成本</a:t>
            </a:r>
            <a:endParaRPr lang="en-US" altLang="zh-TW" sz="2800" b="1" dirty="0" smtClean="0">
              <a:solidFill>
                <a:schemeClr val="accent2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b="1" dirty="0" smtClean="0">
                <a:solidFill>
                  <a:schemeClr val="accent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24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與價格有關的成本發生於刺激行為改變的利誘、使目標對象</a:t>
            </a:r>
            <a:endParaRPr lang="en-US" altLang="zh-TW" sz="2400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24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認知策變行為的成本及執行策變行為的回饋</a:t>
            </a:r>
            <a:endParaRPr lang="en-US" altLang="zh-TW" sz="2400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b="1" dirty="0" smtClean="0">
                <a:solidFill>
                  <a:schemeClr val="accent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en-US" altLang="zh-TW" sz="2800" b="1" dirty="0" smtClean="0">
                <a:solidFill>
                  <a:schemeClr val="accent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c.</a:t>
            </a:r>
            <a:r>
              <a:rPr lang="zh-TW" altLang="en-US" sz="2800" b="1" dirty="0" smtClean="0">
                <a:solidFill>
                  <a:schemeClr val="accent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與通路有關的成本</a:t>
            </a:r>
            <a:endParaRPr lang="en-US" altLang="zh-TW" sz="2800" b="1" dirty="0" smtClean="0">
              <a:solidFill>
                <a:schemeClr val="accent2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b="1" dirty="0" smtClean="0">
                <a:solidFill>
                  <a:schemeClr val="accent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24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新增的管道或改變原有的遞送管道所導致的成本</a:t>
            </a:r>
            <a:endParaRPr lang="en-US" altLang="zh-TW" sz="2400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b="1" dirty="0" smtClean="0">
                <a:solidFill>
                  <a:schemeClr val="accent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en-US" altLang="zh-TW" sz="2800" b="1" dirty="0" smtClean="0">
                <a:solidFill>
                  <a:schemeClr val="accent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d.</a:t>
            </a:r>
            <a:r>
              <a:rPr lang="zh-TW" altLang="en-US" sz="2800" b="1" dirty="0" smtClean="0">
                <a:solidFill>
                  <a:schemeClr val="accent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與推廣有關的成本</a:t>
            </a:r>
            <a:endParaRPr lang="en-US" altLang="zh-TW" sz="2800" b="1" dirty="0" smtClean="0">
              <a:solidFill>
                <a:schemeClr val="accent2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b="1" dirty="0" smtClean="0">
                <a:solidFill>
                  <a:schemeClr val="accent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24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指發展、創造籍執行訊息所產生的成本</a:t>
            </a:r>
            <a:endParaRPr lang="en-US" altLang="zh-TW" sz="2400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b="1" dirty="0" smtClean="0">
                <a:solidFill>
                  <a:schemeClr val="accent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en-US" altLang="zh-TW" sz="2800" b="1" dirty="0" smtClean="0">
                <a:solidFill>
                  <a:schemeClr val="accent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e.</a:t>
            </a:r>
            <a:r>
              <a:rPr lang="zh-TW" altLang="en-US" sz="2800" b="1" dirty="0" smtClean="0">
                <a:solidFill>
                  <a:schemeClr val="accent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與評估有關的成本</a:t>
            </a:r>
            <a:endParaRPr lang="en-US" altLang="zh-TW" sz="2800" b="1" dirty="0" smtClean="0">
              <a:solidFill>
                <a:schemeClr val="accent2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b="1" dirty="0" smtClean="0">
                <a:solidFill>
                  <a:schemeClr val="accent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24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執行效果的所有測量與調查費用</a:t>
            </a:r>
            <a:endParaRPr lang="en-US" altLang="zh-TW" sz="2400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71600" y="0"/>
            <a:ext cx="8172400" cy="630832"/>
          </a:xfrm>
        </p:spPr>
        <p:txBody>
          <a:bodyPr>
            <a:normAutofit/>
          </a:bodyPr>
          <a:lstStyle/>
          <a:p>
            <a:pPr algn="ctr"/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、社會行銷工作者可以從何處募集資金</a:t>
            </a:r>
            <a:endParaRPr lang="zh-TW" altLang="en-US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39552" y="764704"/>
            <a:ext cx="8604448" cy="6336704"/>
          </a:xfrm>
        </p:spPr>
        <p:txBody>
          <a:bodyPr>
            <a:normAutofit/>
          </a:bodyPr>
          <a:lstStyle/>
          <a:p>
            <a:pPr>
              <a:lnSpc>
                <a:spcPts val="3500"/>
              </a:lnSpc>
            </a:pPr>
            <a:r>
              <a:rPr lang="zh-TW" altLang="en-US" sz="4000" b="1" dirty="0" smtClean="0">
                <a:solidFill>
                  <a:schemeClr val="accent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2800" b="1" dirty="0" smtClean="0">
                <a:solidFill>
                  <a:schemeClr val="accent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800" b="1" dirty="0" smtClean="0">
                <a:solidFill>
                  <a:schemeClr val="accent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基金會及其奉獻</a:t>
            </a:r>
            <a:endParaRPr lang="en-US" altLang="zh-TW" sz="2800" b="1" dirty="0" smtClean="0">
              <a:solidFill>
                <a:schemeClr val="accent2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500"/>
              </a:lnSpc>
            </a:pPr>
            <a:r>
              <a:rPr lang="zh-TW" altLang="en-US" sz="2400" b="1" dirty="0" smtClean="0">
                <a:solidFill>
                  <a:schemeClr val="accent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en-US" altLang="zh-TW" sz="24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a.</a:t>
            </a:r>
            <a:r>
              <a:rPr lang="zh-TW" altLang="en-US" sz="24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家庭型基金會：創辦基金來自某特定家族的贊助</a:t>
            </a:r>
            <a:endParaRPr lang="en-US" altLang="zh-TW" sz="2400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500"/>
              </a:lnSpc>
            </a:pPr>
            <a:r>
              <a:rPr lang="zh-TW" altLang="en-US" sz="24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en-US" altLang="zh-TW" sz="24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b.</a:t>
            </a:r>
            <a:r>
              <a:rPr lang="zh-TW" altLang="en-US" sz="24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一般型基金會：創辦基金來自某專業人士贊助基金</a:t>
            </a:r>
            <a:endParaRPr lang="en-US" altLang="zh-TW" sz="2400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500"/>
              </a:lnSpc>
            </a:pPr>
            <a:r>
              <a:rPr lang="zh-TW" altLang="en-US" sz="24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en-US" altLang="zh-TW" sz="24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c.</a:t>
            </a:r>
            <a:r>
              <a:rPr lang="zh-TW" altLang="en-US" sz="24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企業型基金會：資產來自營利企業的捐贈</a:t>
            </a:r>
            <a:endParaRPr lang="en-US" altLang="zh-TW" sz="2400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500"/>
              </a:lnSpc>
            </a:pPr>
            <a:r>
              <a:rPr lang="zh-TW" altLang="en-US" sz="24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en-US" altLang="zh-TW" sz="24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d.</a:t>
            </a:r>
            <a:r>
              <a:rPr lang="zh-TW" altLang="en-US" sz="24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社區型基金會：成立目的為某社區或宗教的慈善事業服務</a:t>
            </a:r>
            <a:endParaRPr lang="en-US" altLang="zh-TW" sz="2400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500"/>
              </a:lnSpc>
            </a:pPr>
            <a:r>
              <a:rPr lang="en-US" altLang="zh-TW" sz="2800" dirty="0" smtClean="0">
                <a:solidFill>
                  <a:schemeClr val="accent4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en-US" altLang="zh-TW" sz="2800" b="1" dirty="0" smtClean="0">
                <a:solidFill>
                  <a:schemeClr val="accent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800" b="1" dirty="0" smtClean="0">
                <a:solidFill>
                  <a:schemeClr val="accent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企業與關係機構的奉獻</a:t>
            </a:r>
            <a:endParaRPr lang="en-US" altLang="zh-TW" sz="2800" b="1" dirty="0" smtClean="0">
              <a:solidFill>
                <a:schemeClr val="accent2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500"/>
              </a:lnSpc>
            </a:pPr>
            <a:r>
              <a:rPr lang="zh-TW" altLang="en-US" sz="2400" b="1" dirty="0" smtClean="0">
                <a:solidFill>
                  <a:schemeClr val="accent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2400" b="1" u="sng" dirty="0" smtClean="0">
                <a:solidFill>
                  <a:schemeClr val="accent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企業給予社會行銷工作者三種服務的機會</a:t>
            </a:r>
            <a:endParaRPr lang="en-US" altLang="zh-TW" sz="2400" u="sng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500"/>
              </a:lnSpc>
            </a:pPr>
            <a:r>
              <a:rPr lang="zh-TW" altLang="en-US" sz="2400" b="1" dirty="0" smtClean="0">
                <a:solidFill>
                  <a:schemeClr val="accent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en-US" altLang="zh-TW" sz="24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a.</a:t>
            </a:r>
            <a:r>
              <a:rPr lang="zh-TW" altLang="en-US" sz="24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公益</a:t>
            </a:r>
            <a:r>
              <a:rPr lang="zh-TW" altLang="en-US" sz="24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行銷：</a:t>
            </a:r>
            <a:r>
              <a:rPr lang="zh-TW" altLang="en-US" sz="24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企業在銷售商品中捐贈一定比例的</a:t>
            </a:r>
            <a:r>
              <a:rPr lang="zh-TW" altLang="en-US" sz="24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金額給非營  </a:t>
            </a:r>
            <a:endParaRPr lang="en-US" altLang="zh-TW" sz="2400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500"/>
              </a:lnSpc>
            </a:pPr>
            <a:r>
              <a:rPr lang="zh-TW" altLang="en-US" sz="24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4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   利</a:t>
            </a:r>
            <a:r>
              <a:rPr lang="zh-TW" altLang="en-US" sz="24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機構，企業亦可從中增加社會議題的曝光度</a:t>
            </a:r>
            <a:endParaRPr lang="en-US" altLang="zh-TW" sz="2400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500"/>
              </a:lnSpc>
            </a:pPr>
            <a:r>
              <a:rPr lang="en-US" altLang="zh-TW" sz="24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  b.</a:t>
            </a:r>
            <a:r>
              <a:rPr lang="zh-TW" altLang="en-US" sz="24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代酬捐助：提供執行計畫所需設備或可使用的資源</a:t>
            </a:r>
            <a:endParaRPr lang="en-US" altLang="zh-TW" sz="2400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500"/>
              </a:lnSpc>
            </a:pPr>
            <a:r>
              <a:rPr lang="zh-TW" altLang="en-US" sz="24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4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24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c.</a:t>
            </a:r>
            <a:r>
              <a:rPr lang="zh-TW" altLang="en-US" sz="24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現金捐款：企業透過捐款希望能獲得民眾的注目及營造公</a:t>
            </a:r>
            <a:endParaRPr lang="en-US" altLang="zh-TW" sz="2400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500"/>
              </a:lnSpc>
            </a:pPr>
            <a:r>
              <a:rPr lang="zh-TW" altLang="en-US" sz="24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4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   益形象</a:t>
            </a:r>
            <a:endParaRPr lang="en-US" altLang="zh-TW" sz="2400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500"/>
              </a:lnSpc>
            </a:pPr>
            <a:endParaRPr lang="en-US" altLang="zh-TW" sz="2400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71600" y="188640"/>
            <a:ext cx="8172400" cy="630832"/>
          </a:xfrm>
        </p:spPr>
        <p:txBody>
          <a:bodyPr>
            <a:normAutofit/>
          </a:bodyPr>
          <a:lstStyle/>
          <a:p>
            <a:pPr algn="ctr"/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二、社會行銷工作者可以從何處募集資金</a:t>
            </a:r>
            <a:endParaRPr lang="zh-TW" altLang="en-US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39552" y="980728"/>
            <a:ext cx="8604448" cy="6336704"/>
          </a:xfrm>
        </p:spPr>
        <p:txBody>
          <a:bodyPr>
            <a:normAutofit/>
          </a:bodyPr>
          <a:lstStyle/>
          <a:p>
            <a:pPr>
              <a:lnSpc>
                <a:spcPts val="3500"/>
              </a:lnSpc>
            </a:pPr>
            <a:r>
              <a:rPr lang="zh-TW" altLang="en-US" sz="4000" b="1" dirty="0" smtClean="0">
                <a:solidFill>
                  <a:schemeClr val="accent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2800" b="1" dirty="0" smtClean="0">
                <a:solidFill>
                  <a:schemeClr val="accent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3</a:t>
            </a:r>
            <a:r>
              <a:rPr lang="en-US" altLang="zh-TW" sz="2800" b="1" dirty="0" smtClean="0">
                <a:solidFill>
                  <a:schemeClr val="accent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2800" b="1" dirty="0" smtClean="0">
                <a:solidFill>
                  <a:schemeClr val="accent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廣告與媒體</a:t>
            </a:r>
            <a:r>
              <a:rPr lang="zh-TW" altLang="en-US" sz="2800" b="1" dirty="0" smtClean="0">
                <a:solidFill>
                  <a:schemeClr val="accent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夥伴</a:t>
            </a:r>
            <a:endParaRPr lang="en-US" altLang="zh-TW" sz="2800" b="1" dirty="0" smtClean="0">
              <a:solidFill>
                <a:schemeClr val="accent2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500"/>
              </a:lnSpc>
            </a:pPr>
            <a:r>
              <a:rPr lang="zh-TW" altLang="en-US" sz="28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sz="2800" u="sng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影響廣告代理商資助公益廣告的因素</a:t>
            </a:r>
            <a:endParaRPr lang="en-US" altLang="zh-TW" sz="2800" u="sng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500"/>
              </a:lnSpc>
            </a:pPr>
            <a:r>
              <a:rPr lang="zh-TW" altLang="en-US" sz="28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8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28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a.</a:t>
            </a:r>
            <a:r>
              <a:rPr lang="zh-TW" altLang="en-US" sz="28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能夠有效接觸到的社會議題</a:t>
            </a:r>
            <a:endParaRPr lang="en-US" altLang="zh-TW" sz="2800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500"/>
              </a:lnSpc>
            </a:pPr>
            <a:r>
              <a:rPr lang="zh-TW" altLang="en-US" sz="28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8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28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b.</a:t>
            </a:r>
            <a:r>
              <a:rPr lang="zh-TW" altLang="en-US" sz="28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可以培養資淺工作人員的經驗</a:t>
            </a:r>
            <a:endParaRPr lang="en-US" altLang="zh-TW" sz="2800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500"/>
              </a:lnSpc>
            </a:pPr>
            <a:r>
              <a:rPr lang="zh-TW" altLang="en-US" sz="28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8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28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c.</a:t>
            </a:r>
            <a:r>
              <a:rPr lang="zh-TW" altLang="en-US" sz="28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具有策略發展的主導權</a:t>
            </a:r>
            <a:endParaRPr lang="en-US" altLang="zh-TW" sz="2800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500"/>
              </a:lnSpc>
            </a:pPr>
            <a:r>
              <a:rPr lang="zh-TW" altLang="en-US" sz="28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8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28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d.</a:t>
            </a:r>
            <a:r>
              <a:rPr lang="zh-TW" altLang="en-US" sz="28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能夠創造新的商機</a:t>
            </a:r>
            <a:endParaRPr lang="en-US" altLang="zh-TW" sz="2800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500"/>
              </a:lnSpc>
            </a:pPr>
            <a:r>
              <a:rPr lang="zh-TW" altLang="en-US" sz="28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28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800" b="1" dirty="0" smtClean="0">
                <a:solidFill>
                  <a:schemeClr val="accent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sz="2800" b="1" dirty="0" smtClean="0">
                <a:solidFill>
                  <a:schemeClr val="accent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聯盟及其他</a:t>
            </a:r>
            <a:r>
              <a:rPr lang="zh-TW" altLang="en-US" sz="2800" b="1" dirty="0" smtClean="0">
                <a:solidFill>
                  <a:schemeClr val="accent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夥伴</a:t>
            </a:r>
            <a:endParaRPr lang="en-US" altLang="zh-TW" sz="2800" b="1" dirty="0" smtClean="0">
              <a:solidFill>
                <a:schemeClr val="accent2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500"/>
              </a:lnSpc>
            </a:pPr>
            <a:r>
              <a:rPr lang="zh-TW" altLang="en-US" sz="2800" b="1" dirty="0" smtClean="0">
                <a:solidFill>
                  <a:schemeClr val="accent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800" b="1" dirty="0" smtClean="0">
                <a:solidFill>
                  <a:schemeClr val="accent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28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策略聯盟的夥伴有助於支持支援行動的資源整合</a:t>
            </a:r>
            <a:endParaRPr lang="en-US" altLang="zh-TW" sz="2800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500"/>
              </a:lnSpc>
            </a:pPr>
            <a:r>
              <a:rPr lang="en-US" altLang="zh-TW" sz="28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8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2800" b="1" dirty="0" smtClean="0">
                <a:solidFill>
                  <a:schemeClr val="accent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5.</a:t>
            </a:r>
            <a:r>
              <a:rPr lang="zh-TW" altLang="en-US" sz="2800" b="1" dirty="0" smtClean="0">
                <a:solidFill>
                  <a:schemeClr val="accent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政府資助及撥款</a:t>
            </a:r>
            <a:endParaRPr lang="en-US" altLang="zh-TW" sz="2800" b="1" dirty="0" smtClean="0">
              <a:solidFill>
                <a:schemeClr val="accent2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500"/>
              </a:lnSpc>
            </a:pPr>
            <a:r>
              <a:rPr lang="en-US" altLang="zh-TW" sz="2800" b="1" dirty="0" smtClean="0">
                <a:solidFill>
                  <a:schemeClr val="accent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800" b="1" dirty="0" smtClean="0">
                <a:solidFill>
                  <a:schemeClr val="accent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28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政府是資助社會行銷計畫的重要資金來源者</a:t>
            </a:r>
            <a:endParaRPr lang="en-US" altLang="zh-TW" sz="2800" b="1" dirty="0" smtClean="0">
              <a:solidFill>
                <a:schemeClr val="accent2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500"/>
              </a:lnSpc>
            </a:pPr>
            <a:r>
              <a:rPr lang="zh-TW" altLang="en-US" sz="2400" b="1" dirty="0" smtClean="0">
                <a:solidFill>
                  <a:schemeClr val="accent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   </a:t>
            </a:r>
            <a:endParaRPr lang="en-US" altLang="zh-TW" sz="2400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500"/>
              </a:lnSpc>
            </a:pPr>
            <a:r>
              <a:rPr lang="en-US" altLang="zh-TW" sz="2800" dirty="0" smtClean="0">
                <a:solidFill>
                  <a:schemeClr val="accent4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   </a:t>
            </a:r>
            <a:endParaRPr lang="en-US" altLang="zh-TW" sz="2400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500"/>
              </a:lnSpc>
            </a:pPr>
            <a:endParaRPr lang="en-US" altLang="zh-TW" sz="2400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71600" y="0"/>
            <a:ext cx="8172400" cy="630832"/>
          </a:xfrm>
        </p:spPr>
        <p:txBody>
          <a:bodyPr>
            <a:normAutofit/>
          </a:bodyPr>
          <a:lstStyle/>
          <a:p>
            <a:pPr algn="ctr"/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三、如何說服贊助者</a:t>
            </a:r>
            <a:endParaRPr lang="zh-TW" altLang="en-US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39552" y="620688"/>
            <a:ext cx="8604448" cy="6408712"/>
          </a:xfrm>
        </p:spPr>
        <p:txBody>
          <a:bodyPr>
            <a:normAutofit/>
          </a:bodyPr>
          <a:lstStyle/>
          <a:p>
            <a:pPr>
              <a:lnSpc>
                <a:spcPts val="3500"/>
              </a:lnSpc>
            </a:pPr>
            <a:r>
              <a:rPr lang="zh-TW" altLang="en-US" sz="4000" b="1" dirty="0" smtClean="0">
                <a:solidFill>
                  <a:schemeClr val="accent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2800" b="1" u="sng" dirty="0" smtClean="0">
                <a:solidFill>
                  <a:schemeClr val="accent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能吸引目標對象的原則，同樣也是用於吸引贊助者</a:t>
            </a:r>
            <a:endParaRPr lang="en-US" altLang="zh-TW" sz="2800" b="1" u="sng" dirty="0" smtClean="0">
              <a:solidFill>
                <a:schemeClr val="accent2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500"/>
              </a:lnSpc>
            </a:pPr>
            <a:r>
              <a:rPr lang="zh-TW" altLang="en-US" sz="28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8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 顧客導向的作法如下</a:t>
            </a:r>
            <a:r>
              <a:rPr lang="en-US" altLang="zh-TW" sz="28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:</a:t>
            </a:r>
            <a:endParaRPr lang="en-US" altLang="zh-TW" sz="2800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500"/>
              </a:lnSpc>
            </a:pPr>
            <a:r>
              <a:rPr lang="en-US" altLang="zh-TW" sz="28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en-US" altLang="zh-TW" sz="28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8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先界定幾個比較有可能贊助經費的組織</a:t>
            </a:r>
            <a:endParaRPr lang="en-US" altLang="zh-TW" sz="2800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500"/>
              </a:lnSpc>
            </a:pPr>
            <a:r>
              <a:rPr lang="zh-TW" altLang="en-US" sz="28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8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28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8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請求是否清楚且明確</a:t>
            </a:r>
            <a:endParaRPr lang="en-US" altLang="zh-TW" sz="2800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500"/>
              </a:lnSpc>
            </a:pPr>
            <a:r>
              <a:rPr lang="zh-TW" altLang="en-US" sz="28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8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28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28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是否花時間深入了解贊助者可能的</a:t>
            </a:r>
            <a:r>
              <a:rPr lang="zh-TW" altLang="en-US" sz="28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需求</a:t>
            </a:r>
            <a:r>
              <a:rPr lang="zh-TW" altLang="en-US" sz="28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8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欲望及</a:t>
            </a:r>
            <a:endParaRPr lang="en-US" altLang="zh-TW" sz="2800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500"/>
              </a:lnSpc>
            </a:pPr>
            <a:r>
              <a:rPr lang="zh-TW" altLang="en-US" sz="28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8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   願景</a:t>
            </a:r>
            <a:endParaRPr lang="en-US" altLang="zh-TW" sz="2800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500"/>
              </a:lnSpc>
            </a:pPr>
            <a:r>
              <a:rPr lang="zh-TW" altLang="en-US" sz="28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8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28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sz="28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透過上述的檢視，修正我們的請求</a:t>
            </a:r>
            <a:endParaRPr lang="en-US" altLang="zh-TW" sz="2800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500"/>
              </a:lnSpc>
            </a:pPr>
            <a:r>
              <a:rPr lang="zh-TW" altLang="en-US" sz="28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8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28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5.</a:t>
            </a:r>
            <a:r>
              <a:rPr lang="zh-TW" altLang="en-US" sz="28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使用行銷組合的元素來發展策略，使提案具有</a:t>
            </a:r>
            <a:r>
              <a:rPr lang="en-US" altLang="zh-TW" sz="28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~</a:t>
            </a:r>
          </a:p>
          <a:p>
            <a:pPr>
              <a:lnSpc>
                <a:spcPts val="3500"/>
              </a:lnSpc>
            </a:pPr>
            <a:r>
              <a:rPr lang="zh-TW" altLang="en-US" sz="22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2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2200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a.</a:t>
            </a:r>
            <a:r>
              <a:rPr lang="zh-TW" altLang="en-US" sz="2200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對贊助者而言具有清楚價值，對目標對象而言具有明確的利益</a:t>
            </a:r>
            <a:endParaRPr lang="en-US" altLang="zh-TW" sz="2200" dirty="0" smtClean="0">
              <a:solidFill>
                <a:schemeClr val="accent6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500"/>
              </a:lnSpc>
            </a:pPr>
            <a:r>
              <a:rPr lang="zh-TW" altLang="en-US" sz="2200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200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2200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b.</a:t>
            </a:r>
            <a:r>
              <a:rPr lang="zh-TW" altLang="en-US" sz="2200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明確表現重視焦點與障礙</a:t>
            </a:r>
            <a:endParaRPr lang="en-US" altLang="zh-TW" sz="2200" dirty="0" smtClean="0">
              <a:solidFill>
                <a:schemeClr val="accent6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500"/>
              </a:lnSpc>
            </a:pPr>
            <a:r>
              <a:rPr lang="zh-TW" altLang="en-US" sz="2200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200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2200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c.</a:t>
            </a:r>
            <a:r>
              <a:rPr lang="zh-TW" altLang="en-US" sz="2200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確保計畫流程的管理是負責且流暢的</a:t>
            </a:r>
            <a:endParaRPr lang="en-US" altLang="zh-TW" sz="2200" dirty="0" smtClean="0">
              <a:solidFill>
                <a:schemeClr val="accent6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500"/>
              </a:lnSpc>
            </a:pPr>
            <a:r>
              <a:rPr lang="zh-TW" altLang="en-US" sz="2200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200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2200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d.</a:t>
            </a:r>
            <a:r>
              <a:rPr lang="zh-TW" altLang="en-US" sz="2200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提供評估成效的保證</a:t>
            </a:r>
            <a:endParaRPr lang="en-US" altLang="zh-TW" sz="2200" dirty="0" smtClean="0">
              <a:solidFill>
                <a:schemeClr val="accent6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500"/>
              </a:lnSpc>
            </a:pPr>
            <a:endParaRPr lang="en-US" altLang="zh-TW" sz="2400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71600" y="0"/>
            <a:ext cx="8172400" cy="630832"/>
          </a:xfrm>
        </p:spPr>
        <p:txBody>
          <a:bodyPr>
            <a:normAutofit/>
          </a:bodyPr>
          <a:lstStyle/>
          <a:p>
            <a:pPr algn="ctr"/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、草案的修正</a:t>
            </a:r>
            <a:endParaRPr lang="zh-TW" altLang="en-US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39552" y="764704"/>
            <a:ext cx="8604448" cy="6408712"/>
          </a:xfrm>
        </p:spPr>
        <p:txBody>
          <a:bodyPr>
            <a:normAutofit/>
          </a:bodyPr>
          <a:lstStyle/>
          <a:p>
            <a:pPr>
              <a:lnSpc>
                <a:spcPts val="3500"/>
              </a:lnSpc>
            </a:pPr>
            <a:r>
              <a:rPr lang="zh-TW" altLang="en-US" sz="2800" b="1" dirty="0" smtClean="0">
                <a:solidFill>
                  <a:schemeClr val="accent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  募款後經費仍不足以支付活動所需經費，社會行銷  </a:t>
            </a:r>
            <a:endParaRPr lang="en-US" altLang="zh-TW" sz="2800" b="1" dirty="0" smtClean="0">
              <a:solidFill>
                <a:schemeClr val="accent2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500"/>
              </a:lnSpc>
            </a:pPr>
            <a:r>
              <a:rPr lang="zh-TW" altLang="en-US" sz="2800" b="1" dirty="0" smtClean="0">
                <a:solidFill>
                  <a:schemeClr val="accent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800" b="1" dirty="0" smtClean="0">
                <a:solidFill>
                  <a:schemeClr val="accent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800" b="1" dirty="0" smtClean="0">
                <a:solidFill>
                  <a:schemeClr val="accent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計畫者必須根據情況，考慮採取三個方式修正草案</a:t>
            </a:r>
            <a:endParaRPr lang="en-US" altLang="zh-TW" sz="2800" b="1" u="sng" dirty="0" smtClean="0">
              <a:solidFill>
                <a:schemeClr val="accent2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500"/>
              </a:lnSpc>
            </a:pPr>
            <a:r>
              <a:rPr lang="zh-TW" altLang="en-US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u="sng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發展活動的階段</a:t>
            </a:r>
            <a:r>
              <a:rPr lang="en-US" altLang="zh-TW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~</a:t>
            </a:r>
            <a:r>
              <a:rPr lang="zh-TW" altLang="en-US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透過較長的執行期間將成本分攤</a:t>
            </a:r>
            <a:r>
              <a:rPr lang="zh-TW" altLang="en-US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、</a:t>
            </a:r>
            <a:endParaRPr lang="en-US" altLang="zh-TW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500"/>
              </a:lnSpc>
            </a:pPr>
            <a:r>
              <a:rPr lang="zh-TW" altLang="en-US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   允許分階段應用經費或僅使用於部分目標市場</a:t>
            </a:r>
            <a:endParaRPr lang="en-US" altLang="zh-TW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500"/>
              </a:lnSpc>
            </a:pPr>
            <a:r>
              <a:rPr lang="zh-TW" altLang="en-US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u="sng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策略性降低成本</a:t>
            </a:r>
            <a:r>
              <a:rPr lang="en-US" altLang="zh-TW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~</a:t>
            </a:r>
            <a:r>
              <a:rPr lang="zh-TW" altLang="en-US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削減有發生潛在負面影響機率的任</a:t>
            </a:r>
            <a:endParaRPr lang="en-US" altLang="zh-TW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500"/>
              </a:lnSpc>
            </a:pPr>
            <a:r>
              <a:rPr lang="zh-TW" altLang="en-US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   務預算，對非重點的支出採取較經濟的作法</a:t>
            </a:r>
            <a:endParaRPr lang="en-US" altLang="zh-TW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500"/>
              </a:lnSpc>
            </a:pPr>
            <a:r>
              <a:rPr lang="zh-TW" altLang="en-US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en-US" altLang="zh-TW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u="sng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調整目標</a:t>
            </a:r>
            <a:r>
              <a:rPr lang="en-US" altLang="zh-TW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~</a:t>
            </a:r>
            <a:r>
              <a:rPr lang="zh-TW" altLang="en-US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若採取發展活動階段的作法，將導致所有</a:t>
            </a:r>
            <a:endParaRPr lang="en-US" altLang="zh-TW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500"/>
              </a:lnSpc>
            </a:pPr>
            <a:r>
              <a:rPr lang="zh-TW" altLang="en-US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    活動目標必須重新調整以反應時間結構。</a:t>
            </a:r>
            <a:r>
              <a:rPr lang="zh-TW" altLang="en-US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計畫者</a:t>
            </a:r>
            <a:r>
              <a:rPr lang="zh-TW" altLang="en-US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被</a:t>
            </a:r>
            <a:endParaRPr lang="en-US" altLang="zh-TW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500"/>
              </a:lnSpc>
            </a:pPr>
            <a:r>
              <a:rPr lang="zh-TW" altLang="en-US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    鼓勵</a:t>
            </a:r>
            <a:r>
              <a:rPr lang="zh-TW" altLang="en-US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應勇於與計畫管理者</a:t>
            </a:r>
            <a:r>
              <a:rPr lang="zh-TW" altLang="en-US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、同儕，開誠佈公的討論</a:t>
            </a:r>
            <a:endParaRPr lang="en-US" altLang="zh-TW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500"/>
              </a:lnSpc>
            </a:pPr>
            <a:r>
              <a:rPr lang="zh-TW" altLang="en-US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    這些修正目標的需求，以便忠實且實際的進行承諾</a:t>
            </a:r>
            <a:endParaRPr lang="en-US" altLang="zh-TW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15616" y="476672"/>
            <a:ext cx="7956376" cy="1872208"/>
          </a:xfrm>
        </p:spPr>
        <p:txBody>
          <a:bodyPr>
            <a:normAutofit/>
          </a:bodyPr>
          <a:lstStyle/>
          <a:p>
            <a:r>
              <a:rPr lang="en-US" altLang="zh-TW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Part5</a:t>
            </a:r>
            <a:r>
              <a:rPr lang="zh-TW" altLang="en-US" sz="7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管理社會行銷計畫</a:t>
            </a:r>
            <a:endParaRPr lang="zh-TW" altLang="en-US" sz="4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91680" y="3212976"/>
            <a:ext cx="7056784" cy="1371600"/>
          </a:xfrm>
        </p:spPr>
        <p:txBody>
          <a:bodyPr>
            <a:normAutofit/>
          </a:bodyPr>
          <a:lstStyle/>
          <a:p>
            <a:pPr algn="ctr"/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14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章 </a:t>
            </a:r>
            <a:endParaRPr lang="en-US" altLang="zh-TW" sz="4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發展評估與監測的計畫</a:t>
            </a:r>
            <a:endParaRPr lang="zh-TW" altLang="en-US" sz="4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-540568" y="188640"/>
            <a:ext cx="9684568" cy="5976664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■評鑑：通常指計畫的最後一個獨立的考核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■監測：計畫結果的行進間測量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■評鑑與監測的過程如何被定義：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solidFill>
                  <a:srgbClr val="0099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32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○</a:t>
            </a:r>
            <a:r>
              <a:rPr lang="zh-TW" altLang="en-US" sz="32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需要衡量甚麼</a:t>
            </a:r>
            <a:r>
              <a:rPr lang="en-US" altLang="zh-TW" sz="32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br>
              <a:rPr lang="en-US" altLang="zh-TW" sz="32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     </a:t>
            </a:r>
            <a:r>
              <a:rPr lang="en-US" altLang="zh-TW" sz="32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○</a:t>
            </a:r>
            <a:r>
              <a:rPr lang="zh-TW" altLang="en-US" sz="32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測量應該如何進行</a:t>
            </a:r>
            <a:r>
              <a:rPr lang="en-US" altLang="zh-TW" sz="32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br>
              <a:rPr lang="en-US" altLang="zh-TW" sz="32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     </a:t>
            </a:r>
            <a:r>
              <a:rPr lang="en-US" altLang="zh-TW" sz="32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○</a:t>
            </a:r>
            <a:r>
              <a:rPr lang="zh-TW" altLang="en-US" sz="32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何時需要衡量</a:t>
            </a:r>
            <a:r>
              <a:rPr lang="en-US" altLang="zh-TW" sz="32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br>
              <a:rPr lang="en-US" altLang="zh-TW" sz="32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     </a:t>
            </a:r>
            <a:r>
              <a:rPr lang="en-US" altLang="zh-TW" sz="32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○</a:t>
            </a:r>
            <a:r>
              <a:rPr lang="zh-TW" altLang="en-US" sz="32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結果應如何呈現及近一步應用</a:t>
            </a:r>
            <a:r>
              <a:rPr lang="en-US" altLang="zh-TW" sz="32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zh-TW" altLang="en-US" sz="3200" b="1" dirty="0">
              <a:solidFill>
                <a:schemeClr val="accent2">
                  <a:lumMod val="50000"/>
                </a:schemeClr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0"/>
            <a:ext cx="7560840" cy="819472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一、需要衡量甚麼： 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itchFamily="2" charset="2"/>
              </a:rPr>
              <a:t>(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itchFamily="2" charset="2"/>
              </a:rPr>
              <a:t>一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itchFamily="2" charset="2"/>
              </a:rPr>
              <a:t>)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結果測量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396536" cy="6336704"/>
          </a:xfrm>
        </p:spPr>
        <p:txBody>
          <a:bodyPr>
            <a:normAutofit fontScale="92500"/>
          </a:bodyPr>
          <a:lstStyle/>
          <a:p>
            <a:pPr algn="l">
              <a:lnSpc>
                <a:spcPts val="4500"/>
              </a:lnSpc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3600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我們希望計畫可達到的特定結果</a:t>
            </a:r>
            <a:endParaRPr lang="en-US" altLang="zh-TW" sz="3600" b="1" u="sng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>
              <a:lnSpc>
                <a:spcPts val="4500"/>
              </a:lnSpc>
            </a:pP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主要用於結果測量的標準包括：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>
              <a:lnSpc>
                <a:spcPts val="3500"/>
              </a:lnSpc>
            </a:pPr>
            <a:r>
              <a:rPr lang="zh-TW" altLang="en-US" sz="2600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●行為的改變：改變或增加的百分比、改變的數量</a:t>
            </a:r>
            <a:endParaRPr lang="en-US" altLang="zh-TW" sz="2600" b="1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>
              <a:lnSpc>
                <a:spcPts val="3500"/>
              </a:lnSpc>
            </a:pPr>
            <a:r>
              <a:rPr lang="zh-TW" altLang="en-US" sz="2600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●行為意向的改變：策變行為的採用意向衡量計畫成果</a:t>
            </a:r>
            <a:endParaRPr lang="en-US" altLang="zh-TW" sz="2600" b="1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3500"/>
              </a:lnSpc>
            </a:pPr>
            <a:r>
              <a:rPr lang="zh-TW" altLang="en-US" sz="2600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●知識的改變：對重要</a:t>
            </a:r>
            <a:r>
              <a:rPr lang="zh-TW" altLang="en-US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事實、資訊或</a:t>
            </a:r>
            <a:r>
              <a:rPr lang="zh-TW" altLang="en-US" sz="2600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建議的覺醒</a:t>
            </a:r>
            <a:endParaRPr lang="en-US" altLang="zh-TW" sz="2600" b="1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>
              <a:lnSpc>
                <a:spcPts val="3500"/>
              </a:lnSpc>
            </a:pPr>
            <a:r>
              <a:rPr lang="zh-TW" altLang="en-US" sz="2600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●信念的改變：態度、想法與價值觀的改變</a:t>
            </a:r>
            <a:endParaRPr lang="en-US" altLang="zh-TW" sz="2600" b="1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>
              <a:lnSpc>
                <a:spcPts val="3500"/>
              </a:lnSpc>
            </a:pPr>
            <a:r>
              <a:rPr lang="zh-TW" altLang="en-US" sz="2600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●對活動元素的反應：透過人們對活動元素的反應加以評估  </a:t>
            </a:r>
            <a:endParaRPr lang="en-US" altLang="zh-TW" sz="2600" b="1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>
              <a:lnSpc>
                <a:spcPts val="3500"/>
              </a:lnSpc>
            </a:pPr>
            <a:r>
              <a:rPr lang="zh-TW" altLang="en-US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r>
              <a:rPr lang="zh-TW" altLang="en-US" sz="2600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●對活動意識的覺醒：了解人們對行動元素的覺醒程度可提</a:t>
            </a:r>
            <a:endParaRPr lang="en-US" altLang="zh-TW" sz="2600" b="1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>
              <a:lnSpc>
                <a:spcPts val="3500"/>
              </a:lnSpc>
            </a:pPr>
            <a:r>
              <a:rPr lang="zh-TW" altLang="en-US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</a:t>
            </a:r>
            <a:r>
              <a:rPr lang="zh-TW" altLang="en-US" sz="2600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供一些回饋意見</a:t>
            </a:r>
            <a:endParaRPr lang="en-US" altLang="zh-TW" sz="2600" b="1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>
              <a:lnSpc>
                <a:spcPts val="3500"/>
              </a:lnSpc>
            </a:pPr>
            <a:r>
              <a:rPr lang="zh-TW" altLang="en-US" sz="2600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●顧客滿意的層次：服務的滿意層度是分析計畫成果與改善</a:t>
            </a:r>
            <a:endParaRPr lang="en-US" altLang="zh-TW" sz="2600" b="1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>
              <a:lnSpc>
                <a:spcPts val="3500"/>
              </a:lnSpc>
            </a:pPr>
            <a:r>
              <a:rPr lang="zh-TW" altLang="en-US" sz="2600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計畫的重要回饋意見</a:t>
            </a:r>
            <a:endParaRPr lang="en-US" altLang="zh-TW" sz="2600" b="1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>
              <a:lnSpc>
                <a:spcPts val="3500"/>
              </a:lnSpc>
            </a:pPr>
            <a:endParaRPr lang="en-US" altLang="zh-TW" sz="4000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403648" y="0"/>
            <a:ext cx="7272808" cy="819472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一、需要衡量甚麼： 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itchFamily="2" charset="2"/>
              </a:rPr>
              <a:t>(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itchFamily="2" charset="2"/>
              </a:rPr>
              <a:t>一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itchFamily="2" charset="2"/>
              </a:rPr>
              <a:t>)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結果測量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908720"/>
            <a:ext cx="9144000" cy="6336704"/>
          </a:xfrm>
        </p:spPr>
        <p:txBody>
          <a:bodyPr>
            <a:normAutofit/>
          </a:bodyPr>
          <a:lstStyle/>
          <a:p>
            <a:pPr algn="l">
              <a:lnSpc>
                <a:spcPts val="4500"/>
              </a:lnSpc>
            </a:pP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未預期的結果：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</a:t>
            </a:r>
            <a:r>
              <a:rPr lang="zh-TW" altLang="en-US" sz="2800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行動評估的回報也包含未預期成果的測量結果，不</a:t>
            </a:r>
            <a:endParaRPr lang="en-US" altLang="zh-TW" sz="2800" b="1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2800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論是正面還是負面的意見，例如環保回收數量透過</a:t>
            </a:r>
            <a:endParaRPr lang="en-US" altLang="zh-TW" sz="2800" b="1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2800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鼓勵明顯增加，正面而言代表宣導成效佳，但民眾</a:t>
            </a:r>
            <a:endParaRPr lang="en-US" altLang="zh-TW" sz="2800" b="1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2800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的意見卻證實了隱憂「可以放心購買瓶裝水，因為</a:t>
            </a:r>
            <a:endParaRPr lang="en-US" altLang="zh-TW" sz="2800" b="1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2800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瓶子可以被資源回收」，結果的產生，使得環保人</a:t>
            </a:r>
            <a:endParaRPr lang="en-US" altLang="zh-TW" sz="2800" b="1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2800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士為他們所倡導的策變行為增加了「減少使用」或</a:t>
            </a:r>
            <a:endParaRPr lang="en-US" altLang="zh-TW" sz="2800" b="1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2800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「重複使用」的宣導說明。</a:t>
            </a:r>
            <a:endParaRPr lang="en-US" altLang="zh-TW" sz="2800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0"/>
            <a:ext cx="8100392" cy="819472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一、需要衡量甚麼： 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itchFamily="2" charset="2"/>
              </a:rPr>
              <a:t>(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itchFamily="2" charset="2"/>
              </a:rPr>
              <a:t>二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itchFamily="2" charset="2"/>
              </a:rPr>
              <a:t>)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itchFamily="2" charset="2"/>
              </a:rPr>
              <a:t>過程的衡量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324528" cy="6336704"/>
          </a:xfrm>
        </p:spPr>
        <p:txBody>
          <a:bodyPr>
            <a:normAutofit/>
          </a:bodyPr>
          <a:lstStyle/>
          <a:p>
            <a:pPr algn="l">
              <a:lnSpc>
                <a:spcPts val="4500"/>
              </a:lnSpc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3600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計畫活動與執行元素的評估</a:t>
            </a:r>
            <a:endParaRPr lang="en-US" altLang="zh-TW" sz="3200" b="1" u="sng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>
              <a:lnSpc>
                <a:spcPts val="4500"/>
              </a:lnSpc>
            </a:pP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主要用於結果測量的標準包括：</a:t>
            </a:r>
            <a:endParaRPr lang="en-US" altLang="zh-TW" sz="3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3500"/>
              </a:lnSpc>
            </a:pPr>
            <a:r>
              <a:rPr lang="zh-TW" altLang="en-US" sz="2400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●政策與硬體的改變：計畫能否引起一些有助於行為改變的</a:t>
            </a:r>
            <a:endParaRPr lang="en-US" altLang="zh-TW" sz="2400" b="1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3500"/>
              </a:lnSpc>
            </a:pPr>
            <a:r>
              <a:rPr lang="zh-TW" altLang="en-US" sz="2400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政策或硬體結構的變化</a:t>
            </a:r>
            <a:endParaRPr lang="en-US" altLang="zh-TW" sz="2400" b="1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3500"/>
              </a:lnSpc>
            </a:pPr>
            <a:r>
              <a:rPr lang="zh-TW" altLang="en-US" sz="2400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●傳遞與頻率：測量重點在於人們是否能獲得行動的資訊及</a:t>
            </a:r>
            <a:endParaRPr lang="en-US" altLang="zh-TW" sz="2400" b="1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3500"/>
              </a:lnSpc>
            </a:pPr>
            <a:r>
              <a:rPr lang="zh-TW" altLang="en-US" sz="2400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獲得資訊的頻率</a:t>
            </a:r>
            <a:endParaRPr lang="en-US" altLang="zh-TW" sz="2400" b="1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3500"/>
              </a:lnSpc>
            </a:pPr>
            <a:r>
              <a:rPr lang="zh-TW" altLang="en-US" sz="2400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●媒體首頁：行動可以獲得多少媒體青睞報導</a:t>
            </a:r>
            <a:endParaRPr lang="en-US" altLang="zh-TW" sz="2400" b="1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3500"/>
              </a:lnSpc>
            </a:pPr>
            <a:r>
              <a:rPr lang="zh-TW" altLang="en-US" sz="2400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●整體印象</a:t>
            </a:r>
            <a:r>
              <a:rPr lang="en-US" altLang="zh-TW" sz="2400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2400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每個印象的單位成本：測量方式含括數種資訊類 </a:t>
            </a:r>
            <a:endParaRPr lang="en-US" altLang="zh-TW" sz="2400" b="1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3500"/>
              </a:lnSpc>
            </a:pPr>
            <a:r>
              <a:rPr lang="zh-TW" altLang="en-US" sz="2400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型，如接觸率、媒體曝光率籍宣導品收到次數，透過整合型</a:t>
            </a:r>
            <a:endParaRPr lang="en-US" altLang="zh-TW" sz="2400" b="1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3500"/>
              </a:lnSpc>
            </a:pPr>
            <a:r>
              <a:rPr lang="zh-TW" altLang="en-US" sz="2400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的數據評估行動元素的宣導效果，並將數據近一步的單位印   </a:t>
            </a:r>
            <a:endParaRPr lang="en-US" altLang="zh-TW" sz="2400" b="1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3500"/>
              </a:lnSpc>
            </a:pPr>
            <a:r>
              <a:rPr lang="zh-TW" altLang="en-US" sz="2400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象成本分析</a:t>
            </a:r>
            <a:endParaRPr lang="en-US" altLang="zh-TW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0"/>
            <a:ext cx="8100392" cy="819472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一、需要衡量甚麼： 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itchFamily="2" charset="2"/>
              </a:rPr>
              <a:t>(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itchFamily="2" charset="2"/>
              </a:rPr>
              <a:t>二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itchFamily="2" charset="2"/>
              </a:rPr>
              <a:t>)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itchFamily="2" charset="2"/>
              </a:rPr>
              <a:t>過程的衡量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1520" y="1052736"/>
            <a:ext cx="8892480" cy="6336704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zh-TW" altLang="en-US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●宣傳品的發放：實際而又能發生直接接觸關係</a:t>
            </a:r>
            <a:endParaRPr lang="en-US" altLang="zh-TW" b="1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4000"/>
              </a:lnSpc>
            </a:pPr>
            <a:r>
              <a:rPr lang="zh-TW" altLang="en-US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●外部資源的餐與率與貢獻度：評估項目包括志工參</a:t>
            </a:r>
            <a:endParaRPr lang="en-US" altLang="zh-TW" b="1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4000"/>
              </a:lnSpc>
            </a:pPr>
            <a:r>
              <a:rPr lang="zh-TW" altLang="en-US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與服務、從媒體或商業機構所收到的捐款或贊助金</a:t>
            </a:r>
            <a:endParaRPr lang="en-US" altLang="zh-TW" b="1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4000"/>
              </a:lnSpc>
            </a:pPr>
            <a:r>
              <a:rPr lang="zh-TW" altLang="en-US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額總額</a:t>
            </a:r>
            <a:endParaRPr lang="en-US" altLang="zh-TW" b="1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4000"/>
              </a:lnSpc>
            </a:pPr>
            <a:r>
              <a:rPr lang="zh-TW" altLang="en-US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●行動計畫的執行評估：社會行銷的計畫是透過瑣碎</a:t>
            </a:r>
            <a:endParaRPr lang="en-US" altLang="zh-TW" b="1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4000"/>
              </a:lnSpc>
            </a:pPr>
            <a:r>
              <a:rPr lang="zh-TW" altLang="en-US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的細部計畫執行戰略與活動，稽核主要的執行活動</a:t>
            </a:r>
            <a:endParaRPr lang="en-US" altLang="zh-TW" b="1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4000"/>
              </a:lnSpc>
            </a:pPr>
            <a:r>
              <a:rPr lang="zh-TW" altLang="en-US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可能使計畫結果更出色，主要評估包含詢問我們自己</a:t>
            </a:r>
            <a:endParaRPr lang="en-US" altLang="zh-TW" b="1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4000"/>
              </a:lnSpc>
            </a:pPr>
            <a:r>
              <a:rPr lang="zh-TW" altLang="en-US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幾個問題</a:t>
            </a:r>
            <a:endParaRPr lang="en-US" altLang="zh-TW" b="1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979712" y="188640"/>
            <a:ext cx="5688632" cy="819472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二、測量應該如何進行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79512" y="1196752"/>
            <a:ext cx="8964488" cy="5400600"/>
          </a:xfrm>
        </p:spPr>
        <p:txBody>
          <a:bodyPr>
            <a:normAutofit/>
          </a:bodyPr>
          <a:lstStyle/>
          <a:p>
            <a:pPr>
              <a:lnSpc>
                <a:spcPts val="3500"/>
              </a:lnSpc>
            </a:pPr>
            <a:r>
              <a:rPr lang="zh-TW" altLang="en-US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量化技術：資料評估時需要值得信賴的數據加以</a:t>
            </a:r>
            <a:endParaRPr lang="en-US" altLang="zh-TW" b="1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3500"/>
              </a:lnSpc>
            </a:pPr>
            <a:r>
              <a:rPr lang="zh-TW" altLang="en-US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說明，但可能有些機關有此需求故持續蒐集</a:t>
            </a:r>
            <a:endParaRPr lang="en-US" altLang="zh-TW" b="1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3500"/>
              </a:lnSpc>
            </a:pPr>
            <a:r>
              <a:rPr lang="zh-TW" altLang="en-US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質化技術：評估計畫僅需要少部分佐證資料或僅是</a:t>
            </a:r>
            <a:endParaRPr lang="en-US" altLang="zh-TW" b="1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3500"/>
              </a:lnSpc>
            </a:pPr>
            <a:r>
              <a:rPr lang="zh-TW" altLang="en-US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要了解客體屬性即可使用質化技術，包含焦點</a:t>
            </a:r>
            <a:endParaRPr lang="en-US" altLang="zh-TW" b="1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3500"/>
              </a:lnSpc>
            </a:pPr>
            <a:r>
              <a:rPr lang="zh-TW" altLang="en-US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團體、非正式晤談等</a:t>
            </a:r>
            <a:endParaRPr lang="en-US" altLang="zh-TW" b="1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3500"/>
              </a:lnSpc>
            </a:pPr>
            <a:r>
              <a:rPr lang="zh-TW" altLang="en-US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en-US" altLang="zh-TW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觀察研究：是了解行為現象的最好方法</a:t>
            </a:r>
            <a:endParaRPr lang="en-US" altLang="zh-TW" b="1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3500"/>
              </a:lnSpc>
            </a:pPr>
            <a:r>
              <a:rPr lang="zh-TW" altLang="en-US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en-US" altLang="zh-TW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控制團體：是整合質化與量化研究的理想方法，可</a:t>
            </a:r>
            <a:endParaRPr lang="en-US" altLang="zh-TW" b="1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3500"/>
              </a:lnSpc>
            </a:pPr>
            <a:r>
              <a:rPr lang="zh-TW" altLang="en-US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用以確保行為結果是否達到預期目標</a:t>
            </a:r>
            <a:endParaRPr lang="en-US" altLang="zh-TW" b="1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3500"/>
              </a:lnSpc>
            </a:pPr>
            <a:r>
              <a:rPr lang="zh-TW" altLang="en-US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en-US" altLang="zh-TW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記錄與資料庫：對許多評估指標都有幫助，特別是</a:t>
            </a:r>
            <a:endParaRPr lang="en-US" altLang="zh-TW" b="1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3500"/>
              </a:lnSpc>
            </a:pPr>
            <a:r>
              <a:rPr lang="zh-TW" altLang="en-US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需要表現行動元素效果的民眾回應</a:t>
            </a:r>
            <a:endParaRPr lang="zh-TW" altLang="en-US" b="1" dirty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979712" y="188640"/>
            <a:ext cx="5688632" cy="819472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二、何時需要測量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79512" y="1196752"/>
            <a:ext cx="8784976" cy="5400600"/>
          </a:xfrm>
        </p:spPr>
        <p:txBody>
          <a:bodyPr>
            <a:normAutofit fontScale="92500"/>
          </a:bodyPr>
          <a:lstStyle/>
          <a:p>
            <a:pPr>
              <a:lnSpc>
                <a:spcPts val="4000"/>
              </a:lnSpc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2800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sz="2800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800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基礎測量：計畫發動前的測量</a:t>
            </a:r>
            <a:endParaRPr lang="en-US" altLang="zh-TW" sz="2800" b="1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2800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2800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sz="2800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800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追蹤測量：指計畫執行中的測量</a:t>
            </a:r>
            <a:endParaRPr lang="en-US" altLang="zh-TW" sz="2800" b="1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2800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2800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en-US" altLang="zh-TW" sz="2800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800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行動後的評估：只當所有行動元素都已經完成</a:t>
            </a:r>
            <a:endParaRPr lang="en-US" altLang="zh-TW" sz="2800" b="1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2800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後的測量</a:t>
            </a:r>
            <a:endParaRPr lang="en-US" altLang="zh-TW" sz="2800" b="1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200000"/>
              </a:lnSpc>
            </a:pPr>
            <a:r>
              <a:rPr lang="zh-TW" altLang="en-US" sz="2800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◆當計畫有特定目標需要達成，則需基礎測量的資</a:t>
            </a:r>
            <a:endParaRPr lang="en-US" altLang="zh-TW" sz="2800" b="1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2800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料作為評估基準，還需要行動後的評估數據來作</a:t>
            </a:r>
            <a:endParaRPr lang="en-US" altLang="zh-TW" sz="2800" b="1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2800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比較，甚至需要期的評量來追蹤行動改變的過程</a:t>
            </a:r>
            <a:endParaRPr lang="en-US" altLang="zh-TW" sz="2800" b="1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2800" b="1" dirty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Dragon</Template>
  <TotalTime>208</TotalTime>
  <Words>1788</Words>
  <Application>Microsoft Office PowerPoint</Application>
  <PresentationFormat>如螢幕大小 (4:3)</PresentationFormat>
  <Paragraphs>159</Paragraphs>
  <Slides>18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19" baseType="lpstr">
      <vt:lpstr>夏至</vt:lpstr>
      <vt:lpstr>社會行銷</vt:lpstr>
      <vt:lpstr>Part5 管理社會行銷計畫</vt:lpstr>
      <vt:lpstr>   ■評鑑：通常指計畫的最後一個獨立的考核    ■監測：計畫結果的行進間測量    ■評鑑與監測的過程如何被定義：       ○需要衡量甚麼?        ○測量應該如何進行?        ○何時需要衡量?        ○結果應如何呈現及近一步應用?</vt:lpstr>
      <vt:lpstr>一、需要衡量甚麼： (一)結果測量</vt:lpstr>
      <vt:lpstr>一、需要衡量甚麼： (一)結果測量</vt:lpstr>
      <vt:lpstr>一、需要衡量甚麼： (二)過程的衡量</vt:lpstr>
      <vt:lpstr>一、需要衡量甚麼： (二)過程的衡量</vt:lpstr>
      <vt:lpstr>二、測量應該如何進行</vt:lpstr>
      <vt:lpstr>二、何時需要測量</vt:lpstr>
      <vt:lpstr>四、特別應注意的事項</vt:lpstr>
      <vt:lpstr>Part5 管理社會行銷計畫</vt:lpstr>
      <vt:lpstr>    ●社會行銷者經常碰到有關預算的挑戰：      ◆如果預算超出經費，我該怎麼做?      ◆我如何尋找其他資金或資源來贊助計畫?      ◆我如何吸引金主願意贊助資金? </vt:lpstr>
      <vt:lpstr>一、決定預算</vt:lpstr>
      <vt:lpstr>一、決定預算</vt:lpstr>
      <vt:lpstr>二、社會行銷工作者可以從何處募集資金</vt:lpstr>
      <vt:lpstr>二、社會行銷工作者可以從何處募集資金</vt:lpstr>
      <vt:lpstr>三、如何說服贊助者</vt:lpstr>
      <vt:lpstr>四、草案的修正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社會行銷</dc:title>
  <dc:creator> </dc:creator>
  <cp:lastModifiedBy> </cp:lastModifiedBy>
  <cp:revision>33</cp:revision>
  <dcterms:created xsi:type="dcterms:W3CDTF">2015-05-22T15:18:53Z</dcterms:created>
  <dcterms:modified xsi:type="dcterms:W3CDTF">2015-06-10T15:38:35Z</dcterms:modified>
</cp:coreProperties>
</file>