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4" r:id="rId3"/>
    <p:sldId id="353" r:id="rId4"/>
    <p:sldId id="335"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32"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31172A6-8C38-4945-99A4-C4716FB6751F}" type="datetimeFigureOut">
              <a:rPr lang="zh-TW" altLang="en-US" smtClean="0"/>
              <a:pPr/>
              <a:t>2015/5/22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F46ED75-79E9-467D-9E05-0E07AE24DF77}" type="slidenum">
              <a:rPr lang="zh-TW" altLang="en-US" smtClean="0"/>
              <a:pPr/>
              <a:t>‹#›</a:t>
            </a:fld>
            <a:endParaRPr lang="zh-TW" altLang="en-US"/>
          </a:p>
        </p:txBody>
      </p:sp>
    </p:spTree>
    <p:extLst>
      <p:ext uri="{BB962C8B-B14F-4D97-AF65-F5344CB8AC3E}">
        <p14:creationId xmlns="" xmlns:p14="http://schemas.microsoft.com/office/powerpoint/2010/main" val="137631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31172A6-8C38-4945-99A4-C4716FB6751F}" type="datetimeFigureOut">
              <a:rPr lang="zh-TW" altLang="en-US" smtClean="0"/>
              <a:pPr/>
              <a:t>2015/5/22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F46ED75-79E9-467D-9E05-0E07AE24DF77}" type="slidenum">
              <a:rPr lang="zh-TW" altLang="en-US" smtClean="0"/>
              <a:pPr/>
              <a:t>‹#›</a:t>
            </a:fld>
            <a:endParaRPr lang="zh-TW" altLang="en-US"/>
          </a:p>
        </p:txBody>
      </p:sp>
    </p:spTree>
    <p:extLst>
      <p:ext uri="{BB962C8B-B14F-4D97-AF65-F5344CB8AC3E}">
        <p14:creationId xmlns="" xmlns:p14="http://schemas.microsoft.com/office/powerpoint/2010/main" val="284640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31172A6-8C38-4945-99A4-C4716FB6751F}" type="datetimeFigureOut">
              <a:rPr lang="zh-TW" altLang="en-US" smtClean="0"/>
              <a:pPr/>
              <a:t>2015/5/22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F46ED75-79E9-467D-9E05-0E07AE24DF77}" type="slidenum">
              <a:rPr lang="zh-TW" altLang="en-US" smtClean="0"/>
              <a:pPr/>
              <a:t>‹#›</a:t>
            </a:fld>
            <a:endParaRPr lang="zh-TW" altLang="en-US"/>
          </a:p>
        </p:txBody>
      </p:sp>
    </p:spTree>
    <p:extLst>
      <p:ext uri="{BB962C8B-B14F-4D97-AF65-F5344CB8AC3E}">
        <p14:creationId xmlns="" xmlns:p14="http://schemas.microsoft.com/office/powerpoint/2010/main" val="415366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31172A6-8C38-4945-99A4-C4716FB6751F}" type="datetimeFigureOut">
              <a:rPr lang="zh-TW" altLang="en-US" smtClean="0"/>
              <a:pPr/>
              <a:t>2015/5/22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F46ED75-79E9-467D-9E05-0E07AE24DF77}" type="slidenum">
              <a:rPr lang="zh-TW" altLang="en-US" smtClean="0"/>
              <a:pPr/>
              <a:t>‹#›</a:t>
            </a:fld>
            <a:endParaRPr lang="zh-TW" altLang="en-US"/>
          </a:p>
        </p:txBody>
      </p:sp>
    </p:spTree>
    <p:extLst>
      <p:ext uri="{BB962C8B-B14F-4D97-AF65-F5344CB8AC3E}">
        <p14:creationId xmlns="" xmlns:p14="http://schemas.microsoft.com/office/powerpoint/2010/main" val="305761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31172A6-8C38-4945-99A4-C4716FB6751F}" type="datetimeFigureOut">
              <a:rPr lang="zh-TW" altLang="en-US" smtClean="0"/>
              <a:pPr/>
              <a:t>2015/5/22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F46ED75-79E9-467D-9E05-0E07AE24DF77}" type="slidenum">
              <a:rPr lang="zh-TW" altLang="en-US" smtClean="0"/>
              <a:pPr/>
              <a:t>‹#›</a:t>
            </a:fld>
            <a:endParaRPr lang="zh-TW" altLang="en-US"/>
          </a:p>
        </p:txBody>
      </p:sp>
    </p:spTree>
    <p:extLst>
      <p:ext uri="{BB962C8B-B14F-4D97-AF65-F5344CB8AC3E}">
        <p14:creationId xmlns="" xmlns:p14="http://schemas.microsoft.com/office/powerpoint/2010/main" val="88987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31172A6-8C38-4945-99A4-C4716FB6751F}" type="datetimeFigureOut">
              <a:rPr lang="zh-TW" altLang="en-US" smtClean="0"/>
              <a:pPr/>
              <a:t>2015/5/22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F46ED75-79E9-467D-9E05-0E07AE24DF77}" type="slidenum">
              <a:rPr lang="zh-TW" altLang="en-US" smtClean="0"/>
              <a:pPr/>
              <a:t>‹#›</a:t>
            </a:fld>
            <a:endParaRPr lang="zh-TW" altLang="en-US"/>
          </a:p>
        </p:txBody>
      </p:sp>
    </p:spTree>
    <p:extLst>
      <p:ext uri="{BB962C8B-B14F-4D97-AF65-F5344CB8AC3E}">
        <p14:creationId xmlns="" xmlns:p14="http://schemas.microsoft.com/office/powerpoint/2010/main" val="397192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31172A6-8C38-4945-99A4-C4716FB6751F}" type="datetimeFigureOut">
              <a:rPr lang="zh-TW" altLang="en-US" smtClean="0"/>
              <a:pPr/>
              <a:t>2015/5/22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F46ED75-79E9-467D-9E05-0E07AE24DF77}" type="slidenum">
              <a:rPr lang="zh-TW" altLang="en-US" smtClean="0"/>
              <a:pPr/>
              <a:t>‹#›</a:t>
            </a:fld>
            <a:endParaRPr lang="zh-TW" altLang="en-US"/>
          </a:p>
        </p:txBody>
      </p:sp>
    </p:spTree>
    <p:extLst>
      <p:ext uri="{BB962C8B-B14F-4D97-AF65-F5344CB8AC3E}">
        <p14:creationId xmlns="" xmlns:p14="http://schemas.microsoft.com/office/powerpoint/2010/main" val="30190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31172A6-8C38-4945-99A4-C4716FB6751F}" type="datetimeFigureOut">
              <a:rPr lang="zh-TW" altLang="en-US" smtClean="0"/>
              <a:pPr/>
              <a:t>2015/5/22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F46ED75-79E9-467D-9E05-0E07AE24DF77}" type="slidenum">
              <a:rPr lang="zh-TW" altLang="en-US" smtClean="0"/>
              <a:pPr/>
              <a:t>‹#›</a:t>
            </a:fld>
            <a:endParaRPr lang="zh-TW" altLang="en-US"/>
          </a:p>
        </p:txBody>
      </p:sp>
    </p:spTree>
    <p:extLst>
      <p:ext uri="{BB962C8B-B14F-4D97-AF65-F5344CB8AC3E}">
        <p14:creationId xmlns="" xmlns:p14="http://schemas.microsoft.com/office/powerpoint/2010/main" val="2794952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31172A6-8C38-4945-99A4-C4716FB6751F}" type="datetimeFigureOut">
              <a:rPr lang="zh-TW" altLang="en-US" smtClean="0"/>
              <a:pPr/>
              <a:t>2015/5/22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F46ED75-79E9-467D-9E05-0E07AE24DF77}" type="slidenum">
              <a:rPr lang="zh-TW" altLang="en-US" smtClean="0"/>
              <a:pPr/>
              <a:t>‹#›</a:t>
            </a:fld>
            <a:endParaRPr lang="zh-TW" altLang="en-US"/>
          </a:p>
        </p:txBody>
      </p:sp>
    </p:spTree>
    <p:extLst>
      <p:ext uri="{BB962C8B-B14F-4D97-AF65-F5344CB8AC3E}">
        <p14:creationId xmlns="" xmlns:p14="http://schemas.microsoft.com/office/powerpoint/2010/main" val="80680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31172A6-8C38-4945-99A4-C4716FB6751F}" type="datetimeFigureOut">
              <a:rPr lang="zh-TW" altLang="en-US" smtClean="0"/>
              <a:pPr/>
              <a:t>2015/5/22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F46ED75-79E9-467D-9E05-0E07AE24DF77}" type="slidenum">
              <a:rPr lang="zh-TW" altLang="en-US" smtClean="0"/>
              <a:pPr/>
              <a:t>‹#›</a:t>
            </a:fld>
            <a:endParaRPr lang="zh-TW" altLang="en-US"/>
          </a:p>
        </p:txBody>
      </p:sp>
    </p:spTree>
    <p:extLst>
      <p:ext uri="{BB962C8B-B14F-4D97-AF65-F5344CB8AC3E}">
        <p14:creationId xmlns="" xmlns:p14="http://schemas.microsoft.com/office/powerpoint/2010/main" val="421604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31172A6-8C38-4945-99A4-C4716FB6751F}" type="datetimeFigureOut">
              <a:rPr lang="zh-TW" altLang="en-US" smtClean="0"/>
              <a:pPr/>
              <a:t>2015/5/22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F46ED75-79E9-467D-9E05-0E07AE24DF77}" type="slidenum">
              <a:rPr lang="zh-TW" altLang="en-US" smtClean="0"/>
              <a:pPr/>
              <a:t>‹#›</a:t>
            </a:fld>
            <a:endParaRPr lang="zh-TW" altLang="en-US"/>
          </a:p>
        </p:txBody>
      </p:sp>
    </p:spTree>
    <p:extLst>
      <p:ext uri="{BB962C8B-B14F-4D97-AF65-F5344CB8AC3E}">
        <p14:creationId xmlns="" xmlns:p14="http://schemas.microsoft.com/office/powerpoint/2010/main" val="387675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172A6-8C38-4945-99A4-C4716FB6751F}" type="datetimeFigureOut">
              <a:rPr lang="zh-TW" altLang="en-US" smtClean="0"/>
              <a:pPr/>
              <a:t>2015/5/22</a:t>
            </a:fld>
            <a:endParaRPr lang="zh-TW" altLang="en-US"/>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ED75-79E9-467D-9E05-0E07AE24DF77}" type="slidenum">
              <a:rPr lang="zh-TW" altLang="en-US" smtClean="0"/>
              <a:pPr/>
              <a:t>‹#›</a:t>
            </a:fld>
            <a:endParaRPr lang="zh-TW" altLang="en-US"/>
          </a:p>
        </p:txBody>
      </p:sp>
    </p:spTree>
    <p:extLst>
      <p:ext uri="{BB962C8B-B14F-4D97-AF65-F5344CB8AC3E}">
        <p14:creationId xmlns="" xmlns:p14="http://schemas.microsoft.com/office/powerpoint/2010/main" val="801798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32654;&#24863;&#34892;&#37559;%20&#34701;&#20837;&#29983;&#27963;.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youtube.com/watch?v=vR6R8gTSa7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2.jpg" TargetMode="External"/><Relationship Id="rId4" Type="http://schemas.openxmlformats.org/officeDocument/2006/relationships/hyperlink" Target="https://www.youtube.com/watch?v=vR6R8gTSa7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6" name="圖片 5"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827584" y="404664"/>
            <a:ext cx="7772400" cy="2376264"/>
          </a:xfrm>
        </p:spPr>
        <p:txBody>
          <a:bodyPr>
            <a:normAutofit/>
          </a:bodyPr>
          <a:lstStyle/>
          <a:p>
            <a:r>
              <a:rPr lang="zh-TW" altLang="en-US" b="1" dirty="0" smtClean="0">
                <a:solidFill>
                  <a:srgbClr val="0070C0"/>
                </a:solidFill>
                <a:latin typeface="微軟正黑體" pitchFamily="34" charset="-120"/>
                <a:ea typeface="微軟正黑體" pitchFamily="34" charset="-120"/>
              </a:rPr>
              <a:t>募款</a:t>
            </a:r>
            <a:r>
              <a:rPr lang="zh-TW" altLang="en-US" b="1" dirty="0" smtClean="0">
                <a:solidFill>
                  <a:srgbClr val="0070C0"/>
                </a:solidFill>
                <a:latin typeface="微軟正黑體" pitchFamily="34" charset="-120"/>
                <a:ea typeface="微軟正黑體" pitchFamily="34" charset="-120"/>
              </a:rPr>
              <a:t>成功      </a:t>
            </a:r>
            <a:r>
              <a:rPr lang="en-US" altLang="zh-TW" b="1" dirty="0" smtClean="0">
                <a:solidFill>
                  <a:srgbClr val="0070C0"/>
                </a:solidFill>
                <a:latin typeface="微軟正黑體" pitchFamily="34" charset="-120"/>
                <a:ea typeface="微軟正黑體" pitchFamily="34" charset="-120"/>
              </a:rPr>
              <a:t>9</a:t>
            </a:r>
            <a:r>
              <a:rPr lang="zh-TW" altLang="en-US" b="1" dirty="0" smtClean="0">
                <a:solidFill>
                  <a:srgbClr val="0070C0"/>
                </a:solidFill>
                <a:latin typeface="微軟正黑體" pitchFamily="34" charset="-120"/>
                <a:ea typeface="微軟正黑體" pitchFamily="34" charset="-120"/>
              </a:rPr>
              <a:t> </a:t>
            </a:r>
            <a:r>
              <a:rPr lang="en-US" altLang="zh-TW" b="1" dirty="0" smtClean="0">
                <a:solidFill>
                  <a:srgbClr val="0070C0"/>
                </a:solidFill>
                <a:latin typeface="微軟正黑體" pitchFamily="34" charset="-120"/>
                <a:ea typeface="微軟正黑體" pitchFamily="34" charset="-120"/>
              </a:rPr>
              <a:t>-</a:t>
            </a:r>
            <a:r>
              <a:rPr lang="zh-TW" altLang="en-US" b="1" dirty="0" smtClean="0">
                <a:solidFill>
                  <a:srgbClr val="0070C0"/>
                </a:solidFill>
                <a:latin typeface="微軟正黑體" pitchFamily="34" charset="-120"/>
                <a:ea typeface="微軟正黑體" pitchFamily="34" charset="-120"/>
              </a:rPr>
              <a:t> </a:t>
            </a:r>
            <a:r>
              <a:rPr lang="en-US" altLang="zh-TW" b="1" dirty="0" smtClean="0">
                <a:solidFill>
                  <a:srgbClr val="0070C0"/>
                </a:solidFill>
                <a:latin typeface="微軟正黑體" pitchFamily="34" charset="-120"/>
                <a:ea typeface="微軟正黑體" pitchFamily="34" charset="-120"/>
              </a:rPr>
              <a:t>10</a:t>
            </a:r>
            <a:r>
              <a:rPr lang="zh-TW" altLang="en-US" b="1" dirty="0" smtClean="0">
                <a:solidFill>
                  <a:srgbClr val="0070C0"/>
                </a:solidFill>
                <a:latin typeface="微軟正黑體" pitchFamily="34" charset="-120"/>
                <a:ea typeface="微軟正黑體" pitchFamily="34" charset="-120"/>
              </a:rPr>
              <a:t> 章</a:t>
            </a:r>
            <a:r>
              <a:rPr lang="en-US" altLang="zh-TW" b="1" dirty="0" smtClean="0">
                <a:solidFill>
                  <a:srgbClr val="0070C0"/>
                </a:solidFill>
                <a:latin typeface="微軟正黑體" pitchFamily="34" charset="-120"/>
                <a:ea typeface="微軟正黑體" pitchFamily="34" charset="-120"/>
              </a:rPr>
              <a:t/>
            </a:r>
            <a:br>
              <a:rPr lang="en-US" altLang="zh-TW" b="1" dirty="0" smtClean="0">
                <a:solidFill>
                  <a:srgbClr val="0070C0"/>
                </a:solidFill>
                <a:latin typeface="微軟正黑體" pitchFamily="34" charset="-120"/>
                <a:ea typeface="微軟正黑體" pitchFamily="34" charset="-120"/>
              </a:rPr>
            </a:br>
            <a:r>
              <a:rPr lang="en-US" altLang="zh-TW" b="1" dirty="0" smtClean="0">
                <a:solidFill>
                  <a:srgbClr val="0070C0"/>
                </a:solidFill>
                <a:latin typeface="微軟正黑體" pitchFamily="34" charset="-120"/>
                <a:ea typeface="微軟正黑體" pitchFamily="34" charset="-120"/>
              </a:rPr>
              <a:t/>
            </a:r>
            <a:br>
              <a:rPr lang="en-US" altLang="zh-TW" b="1" dirty="0" smtClean="0">
                <a:solidFill>
                  <a:srgbClr val="0070C0"/>
                </a:solidFill>
                <a:latin typeface="微軟正黑體" pitchFamily="34" charset="-120"/>
                <a:ea typeface="微軟正黑體" pitchFamily="34" charset="-120"/>
              </a:rPr>
            </a:br>
            <a:r>
              <a:rPr lang="zh-TW" altLang="en-US" sz="2800" b="1" dirty="0" smtClean="0">
                <a:solidFill>
                  <a:srgbClr val="0070C0"/>
                </a:solidFill>
                <a:latin typeface="微軟正黑體" pitchFamily="34" charset="-120"/>
                <a:ea typeface="微軟正黑體" pitchFamily="34" charset="-120"/>
              </a:rPr>
              <a:t>閱讀</a:t>
            </a:r>
            <a:r>
              <a:rPr lang="zh-TW" altLang="en-US" sz="2800" b="1" dirty="0" smtClean="0">
                <a:solidFill>
                  <a:srgbClr val="0070C0"/>
                </a:solidFill>
                <a:latin typeface="微軟正黑體" pitchFamily="34" charset="-120"/>
                <a:ea typeface="微軟正黑體" pitchFamily="34" charset="-120"/>
              </a:rPr>
              <a:t>報告</a:t>
            </a:r>
            <a:endParaRPr lang="zh-TW" altLang="zh-TW" sz="2800" b="1" dirty="0">
              <a:solidFill>
                <a:srgbClr val="0070C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1331640" y="2060848"/>
            <a:ext cx="6400800" cy="3816424"/>
          </a:xfrm>
        </p:spPr>
        <p:txBody>
          <a:bodyPr>
            <a:normAutofit/>
          </a:bodyPr>
          <a:lstStyle/>
          <a:p>
            <a:endParaRPr lang="en-US" altLang="zh-TW" sz="2400" dirty="0" smtClean="0">
              <a:solidFill>
                <a:schemeClr val="tx1"/>
              </a:solidFill>
              <a:latin typeface="微軟正黑體" pitchFamily="34" charset="-120"/>
              <a:ea typeface="微軟正黑體" pitchFamily="34" charset="-120"/>
            </a:endParaRPr>
          </a:p>
          <a:p>
            <a:endParaRPr lang="en-US" altLang="zh-TW" sz="2400" dirty="0" smtClean="0">
              <a:solidFill>
                <a:schemeClr val="tx1"/>
              </a:solidFill>
              <a:latin typeface="微軟正黑體" pitchFamily="34" charset="-120"/>
              <a:ea typeface="微軟正黑體" pitchFamily="34" charset="-120"/>
            </a:endParaRPr>
          </a:p>
          <a:p>
            <a:r>
              <a:rPr lang="zh-TW" altLang="zh-TW" sz="2400" dirty="0" smtClean="0">
                <a:solidFill>
                  <a:schemeClr val="tx1"/>
                </a:solidFill>
                <a:latin typeface="微軟正黑體" pitchFamily="34" charset="-120"/>
                <a:ea typeface="微軟正黑體" pitchFamily="34" charset="-120"/>
              </a:rPr>
              <a:t>課程名稱</a:t>
            </a:r>
            <a:r>
              <a:rPr lang="zh-TW"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rPr>
              <a:t>非營利組織公益勸募</a:t>
            </a:r>
            <a:endParaRPr lang="zh-TW" altLang="zh-TW" sz="2400" dirty="0" smtClean="0">
              <a:solidFill>
                <a:schemeClr val="tx1"/>
              </a:solidFill>
              <a:latin typeface="微軟正黑體" pitchFamily="34" charset="-120"/>
              <a:ea typeface="微軟正黑體" pitchFamily="34" charset="-120"/>
            </a:endParaRPr>
          </a:p>
          <a:p>
            <a:endParaRPr lang="en-US" altLang="zh-TW" sz="2400" dirty="0" smtClean="0"/>
          </a:p>
          <a:p>
            <a:r>
              <a:rPr lang="zh-TW" altLang="zh-TW" sz="2400" b="1" dirty="0" smtClean="0">
                <a:solidFill>
                  <a:schemeClr val="tx1"/>
                </a:solidFill>
                <a:latin typeface="微軟正黑體" pitchFamily="34" charset="-120"/>
                <a:ea typeface="微軟正黑體" pitchFamily="34" charset="-120"/>
              </a:rPr>
              <a:t>授課老師</a:t>
            </a:r>
            <a:r>
              <a:rPr lang="zh-TW" altLang="zh-TW" sz="2400" b="1" dirty="0" smtClean="0">
                <a:solidFill>
                  <a:schemeClr val="tx1"/>
                </a:solidFill>
                <a:latin typeface="微軟正黑體" pitchFamily="34" charset="-120"/>
                <a:ea typeface="微軟正黑體" pitchFamily="34" charset="-120"/>
              </a:rPr>
              <a:t>：</a:t>
            </a:r>
            <a:r>
              <a:rPr lang="zh-TW" altLang="en-US" sz="2400" b="1" dirty="0" smtClean="0">
                <a:solidFill>
                  <a:schemeClr val="tx1"/>
                </a:solidFill>
                <a:latin typeface="微軟正黑體" pitchFamily="34" charset="-120"/>
                <a:ea typeface="微軟正黑體" pitchFamily="34" charset="-120"/>
              </a:rPr>
              <a:t>林木筆</a:t>
            </a:r>
            <a:endParaRPr lang="en-US" altLang="zh-TW" sz="2400" b="1" dirty="0" smtClean="0">
              <a:solidFill>
                <a:schemeClr val="tx1"/>
              </a:solidFill>
              <a:latin typeface="微軟正黑體" pitchFamily="34" charset="-120"/>
              <a:ea typeface="微軟正黑體" pitchFamily="34" charset="-120"/>
            </a:endParaRPr>
          </a:p>
          <a:p>
            <a:endParaRPr lang="zh-TW" altLang="zh-TW" sz="2400" dirty="0" smtClean="0">
              <a:solidFill>
                <a:schemeClr val="tx1"/>
              </a:solidFill>
            </a:endParaRPr>
          </a:p>
          <a:p>
            <a:r>
              <a:rPr lang="zh-TW" altLang="en-US" sz="2400" b="1" dirty="0" smtClean="0">
                <a:solidFill>
                  <a:schemeClr val="tx1"/>
                </a:solidFill>
              </a:rPr>
              <a:t>報告學生</a:t>
            </a:r>
            <a:r>
              <a:rPr lang="zh-TW" altLang="zh-TW" sz="2400" b="1" dirty="0" smtClean="0">
                <a:solidFill>
                  <a:schemeClr val="tx1"/>
                </a:solidFill>
              </a:rPr>
              <a:t>：</a:t>
            </a:r>
            <a:r>
              <a:rPr lang="zh-TW" altLang="zh-TW" sz="2400" b="1" dirty="0" smtClean="0">
                <a:solidFill>
                  <a:schemeClr val="tx1"/>
                </a:solidFill>
              </a:rPr>
              <a:t>楊逢</a:t>
            </a:r>
            <a:r>
              <a:rPr lang="zh-TW" altLang="zh-TW" sz="2400" b="1" dirty="0" smtClean="0">
                <a:solidFill>
                  <a:schemeClr val="tx1"/>
                </a:solidFill>
              </a:rPr>
              <a:t>峮</a:t>
            </a:r>
            <a:endParaRPr lang="zh-TW" altLang="en-US" b="1" dirty="0">
              <a:solidFill>
                <a:schemeClr val="tx1"/>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750687" y="615799"/>
            <a:ext cx="796977" cy="796977"/>
          </a:xfrm>
          <a:prstGeom prst="rect">
            <a:avLst/>
          </a:prstGeom>
        </p:spPr>
      </p:pic>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第九章  </a:t>
            </a:r>
            <a:r>
              <a:rPr lang="zh-TW" altLang="zh-TW" sz="3200" b="1" dirty="0" smtClean="0">
                <a:solidFill>
                  <a:srgbClr val="002060"/>
                </a:solidFill>
                <a:latin typeface="微軟正黑體" pitchFamily="34" charset="-120"/>
                <a:ea typeface="微軟正黑體" pitchFamily="34" charset="-120"/>
              </a:rPr>
              <a:t>當下</a:t>
            </a:r>
            <a:r>
              <a:rPr lang="zh-TW" altLang="zh-TW" sz="3200" b="1" dirty="0" smtClean="0">
                <a:solidFill>
                  <a:srgbClr val="002060"/>
                </a:solidFill>
                <a:latin typeface="微軟正黑體" pitchFamily="34" charset="-120"/>
                <a:ea typeface="微軟正黑體" pitchFamily="34" charset="-120"/>
              </a:rPr>
              <a:t>完成的大手筆贊助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
        <p:nvSpPr>
          <p:cNvPr id="8" name="標題 1"/>
          <p:cNvSpPr txBox="1">
            <a:spLocks/>
          </p:cNvSpPr>
          <p:nvPr/>
        </p:nvSpPr>
        <p:spPr>
          <a:xfrm>
            <a:off x="827584" y="1700808"/>
            <a:ext cx="7772400" cy="4032448"/>
          </a:xfrm>
          <a:prstGeom prst="rect">
            <a:avLst/>
          </a:prstGeom>
        </p:spPr>
        <p:txBody>
          <a:bodyPr vert="horz" lIns="91440" tIns="45720" rIns="91440" bIns="45720" rtlCol="0" anchor="ctr">
            <a:normAutofit/>
          </a:bodyPr>
          <a:lstStyle/>
          <a:p>
            <a:pPr lvl="0" algn="ctr">
              <a:spcBef>
                <a:spcPct val="0"/>
              </a:spcBef>
            </a:pPr>
            <a:r>
              <a:rPr lang="zh-TW" altLang="en-US" sz="3200" b="1" dirty="0" smtClean="0">
                <a:solidFill>
                  <a:srgbClr val="002060"/>
                </a:solidFill>
                <a:latin typeface="微軟正黑體" pitchFamily="34" charset="-120"/>
                <a:ea typeface="微軟正黑體" pitchFamily="34" charset="-120"/>
                <a:cs typeface="+mj-cs"/>
              </a:rPr>
              <a:t>紀念</a:t>
            </a:r>
            <a:r>
              <a:rPr lang="zh-TW" altLang="en-US" sz="3200" b="1" dirty="0" smtClean="0">
                <a:solidFill>
                  <a:srgbClr val="002060"/>
                </a:solidFill>
                <a:latin typeface="微軟正黑體" pitchFamily="34" charset="-120"/>
                <a:ea typeface="微軟正黑體" pitchFamily="34" charset="-120"/>
                <a:cs typeface="+mj-cs"/>
              </a:rPr>
              <a:t>建物</a:t>
            </a:r>
            <a:endParaRPr lang="en-US" altLang="zh-TW" sz="3200" b="1" dirty="0" smtClean="0">
              <a:solidFill>
                <a:srgbClr val="002060"/>
              </a:solidFill>
              <a:latin typeface="微軟正黑體" pitchFamily="34" charset="-120"/>
              <a:ea typeface="微軟正黑體" pitchFamily="34" charset="-120"/>
              <a:cs typeface="+mj-cs"/>
            </a:endParaRPr>
          </a:p>
          <a:p>
            <a:pPr lvl="0" algn="ctr">
              <a:spcBef>
                <a:spcPct val="0"/>
              </a:spcBef>
            </a:pPr>
            <a:endParaRPr lang="en-US" altLang="zh-TW" sz="3200" b="1" dirty="0" smtClean="0">
              <a:solidFill>
                <a:srgbClr val="002060"/>
              </a:solidFill>
              <a:latin typeface="微軟正黑體" pitchFamily="34" charset="-120"/>
              <a:ea typeface="微軟正黑體" pitchFamily="34" charset="-120"/>
              <a:cs typeface="+mj-cs"/>
            </a:endParaRPr>
          </a:p>
          <a:p>
            <a:pPr lvl="0" algn="ctr">
              <a:spcBef>
                <a:spcPct val="0"/>
              </a:spcBef>
            </a:pPr>
            <a:r>
              <a:rPr lang="zh-TW" altLang="en-US" sz="3200" dirty="0" smtClean="0">
                <a:latin typeface="微軟正黑體" pitchFamily="34" charset="-120"/>
                <a:ea typeface="微軟正黑體" pitchFamily="34" charset="-120"/>
                <a:cs typeface="+mj-cs"/>
              </a:rPr>
              <a:t>有些贊助人可能頃向於某個喜愛的人為名以茲紀念，這種方式多用於宗教集會、醫院、收容所和疾病協會，多半是贊助人非常感謝在他們倍感壓力的時候，透過這些機構的協助，使他們生命更好過一些</a:t>
            </a:r>
            <a:r>
              <a:rPr lang="zh-TW" altLang="en-US" sz="3200" dirty="0" smtClean="0">
                <a:latin typeface="微軟正黑體" pitchFamily="34" charset="-120"/>
                <a:ea typeface="微軟正黑體" pitchFamily="34" charset="-120"/>
                <a:cs typeface="+mj-cs"/>
              </a:rPr>
              <a:t>。</a:t>
            </a:r>
            <a:r>
              <a:rPr lang="en-US" altLang="zh-TW" sz="3200" dirty="0" smtClean="0">
                <a:latin typeface="微軟正黑體" pitchFamily="34" charset="-120"/>
                <a:ea typeface="微軟正黑體" pitchFamily="34" charset="-120"/>
                <a:cs typeface="+mj-cs"/>
              </a:rPr>
              <a:t>(</a:t>
            </a:r>
            <a:r>
              <a:rPr lang="zh-TW" altLang="en-US" sz="3200" dirty="0" smtClean="0">
                <a:latin typeface="微軟正黑體" pitchFamily="34" charset="-120"/>
                <a:ea typeface="微軟正黑體" pitchFamily="34" charset="-120"/>
                <a:cs typeface="+mj-cs"/>
              </a:rPr>
              <a:t>註</a:t>
            </a:r>
            <a:r>
              <a:rPr lang="en-US" altLang="zh-TW" sz="3200" dirty="0" smtClean="0">
                <a:latin typeface="微軟正黑體" pitchFamily="34" charset="-120"/>
                <a:ea typeface="微軟正黑體" pitchFamily="34" charset="-120"/>
                <a:cs typeface="+mj-cs"/>
              </a:rPr>
              <a:t>)</a:t>
            </a:r>
            <a:endParaRPr lang="zh-TW" altLang="en-US" sz="3200" dirty="0" smtClean="0">
              <a:latin typeface="微軟正黑體" pitchFamily="34" charset="-120"/>
              <a:ea typeface="微軟正黑體" pitchFamily="34" charset="-120"/>
              <a:cs typeface="+mj-cs"/>
            </a:endParaRPr>
          </a:p>
        </p:txBody>
      </p:sp>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第九章  </a:t>
            </a:r>
            <a:r>
              <a:rPr lang="zh-TW" altLang="zh-TW" sz="3200" b="1" dirty="0" smtClean="0">
                <a:solidFill>
                  <a:srgbClr val="002060"/>
                </a:solidFill>
                <a:latin typeface="微軟正黑體" pitchFamily="34" charset="-120"/>
                <a:ea typeface="微軟正黑體" pitchFamily="34" charset="-120"/>
              </a:rPr>
              <a:t>當下</a:t>
            </a:r>
            <a:r>
              <a:rPr lang="zh-TW" altLang="zh-TW" sz="3200" b="1" dirty="0" smtClean="0">
                <a:solidFill>
                  <a:srgbClr val="002060"/>
                </a:solidFill>
                <a:latin typeface="微軟正黑體" pitchFamily="34" charset="-120"/>
                <a:ea typeface="微軟正黑體" pitchFamily="34" charset="-120"/>
              </a:rPr>
              <a:t>完成的大手筆贊助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
        <p:nvSpPr>
          <p:cNvPr id="8" name="標題 1"/>
          <p:cNvSpPr txBox="1">
            <a:spLocks/>
          </p:cNvSpPr>
          <p:nvPr/>
        </p:nvSpPr>
        <p:spPr>
          <a:xfrm>
            <a:off x="827584" y="1700808"/>
            <a:ext cx="7772400" cy="4032448"/>
          </a:xfrm>
          <a:prstGeom prst="rect">
            <a:avLst/>
          </a:prstGeom>
        </p:spPr>
        <p:txBody>
          <a:bodyPr vert="horz" lIns="91440" tIns="45720" rIns="91440" bIns="45720" rtlCol="0" anchor="ctr">
            <a:normAutofit/>
          </a:bodyPr>
          <a:lstStyle/>
          <a:p>
            <a:pPr lvl="0">
              <a:spcBef>
                <a:spcPct val="0"/>
              </a:spcBef>
            </a:pPr>
            <a:r>
              <a:rPr lang="zh-TW" altLang="en-US" sz="3200" b="1" dirty="0" smtClean="0">
                <a:solidFill>
                  <a:srgbClr val="002060"/>
                </a:solidFill>
                <a:latin typeface="微軟正黑體" pitchFamily="34" charset="-120"/>
                <a:ea typeface="微軟正黑體" pitchFamily="34" charset="-120"/>
                <a:cs typeface="+mj-cs"/>
              </a:rPr>
              <a:t>開口要錢的地點  </a:t>
            </a:r>
            <a:r>
              <a:rPr lang="en-US" altLang="zh-TW" sz="3200" b="1" dirty="0" smtClean="0">
                <a:solidFill>
                  <a:srgbClr val="002060"/>
                </a:solidFill>
                <a:latin typeface="微軟正黑體" pitchFamily="34" charset="-120"/>
                <a:ea typeface="微軟正黑體" pitchFamily="34" charset="-120"/>
                <a:cs typeface="+mj-cs"/>
              </a:rPr>
              <a:t>/</a:t>
            </a:r>
            <a:r>
              <a:rPr lang="zh-TW" altLang="en-US" sz="3200" b="1" dirty="0" smtClean="0">
                <a:solidFill>
                  <a:srgbClr val="002060"/>
                </a:solidFill>
                <a:latin typeface="微軟正黑體" pitchFamily="34" charset="-120"/>
                <a:ea typeface="微軟正黑體" pitchFamily="34" charset="-120"/>
                <a:cs typeface="+mj-cs"/>
              </a:rPr>
              <a:t> </a:t>
            </a:r>
            <a:r>
              <a:rPr lang="zh-TW" altLang="en-US" sz="3200" dirty="0" smtClean="0">
                <a:solidFill>
                  <a:srgbClr val="002060"/>
                </a:solidFill>
                <a:latin typeface="微軟正黑體" pitchFamily="34" charset="-120"/>
                <a:ea typeface="微軟正黑體" pitchFamily="34" charset="-120"/>
                <a:cs typeface="+mj-cs"/>
              </a:rPr>
              <a:t>辦公室  家中 飯局</a:t>
            </a:r>
            <a:endParaRPr lang="en-US" altLang="zh-TW" sz="3200" dirty="0" smtClean="0">
              <a:solidFill>
                <a:srgbClr val="002060"/>
              </a:solidFill>
              <a:latin typeface="微軟正黑體" pitchFamily="34" charset="-120"/>
              <a:ea typeface="微軟正黑體" pitchFamily="34" charset="-120"/>
              <a:cs typeface="+mj-cs"/>
            </a:endParaRPr>
          </a:p>
          <a:p>
            <a:pPr lvl="0">
              <a:spcBef>
                <a:spcPct val="0"/>
              </a:spcBef>
            </a:pPr>
            <a:endParaRPr lang="en-US" altLang="zh-TW" sz="3200" b="1" dirty="0" smtClean="0">
              <a:solidFill>
                <a:srgbClr val="002060"/>
              </a:solidFill>
              <a:latin typeface="微軟正黑體" pitchFamily="34" charset="-120"/>
              <a:ea typeface="微軟正黑體" pitchFamily="34" charset="-120"/>
              <a:cs typeface="+mj-cs"/>
            </a:endParaRPr>
          </a:p>
          <a:p>
            <a:pPr lvl="0">
              <a:spcBef>
                <a:spcPct val="0"/>
              </a:spcBef>
            </a:pPr>
            <a:r>
              <a:rPr lang="zh-TW" altLang="en-US" sz="3200" b="1" dirty="0" smtClean="0">
                <a:solidFill>
                  <a:srgbClr val="002060"/>
                </a:solidFill>
                <a:latin typeface="微軟正黑體" pitchFamily="34" charset="-120"/>
                <a:ea typeface="微軟正黑體" pitchFamily="34" charset="-120"/>
                <a:cs typeface="+mj-cs"/>
              </a:rPr>
              <a:t>哪</a:t>
            </a:r>
            <a:r>
              <a:rPr lang="zh-TW" altLang="en-US" sz="3200" b="1" dirty="0" smtClean="0">
                <a:solidFill>
                  <a:srgbClr val="002060"/>
                </a:solidFill>
                <a:latin typeface="微軟正黑體" pitchFamily="34" charset="-120"/>
                <a:ea typeface="微軟正黑體" pitchFamily="34" charset="-120"/>
                <a:cs typeface="+mj-cs"/>
              </a:rPr>
              <a:t>些場合不適合討論</a:t>
            </a:r>
            <a:r>
              <a:rPr lang="en-US" altLang="zh-TW" sz="3200" b="1" dirty="0" smtClean="0">
                <a:solidFill>
                  <a:srgbClr val="002060"/>
                </a:solidFill>
                <a:latin typeface="微軟正黑體" pitchFamily="34" charset="-120"/>
                <a:ea typeface="微軟正黑體" pitchFamily="34" charset="-120"/>
                <a:cs typeface="+mj-cs"/>
              </a:rPr>
              <a:t>/  </a:t>
            </a:r>
            <a:r>
              <a:rPr lang="zh-TW" altLang="en-US" sz="3200" dirty="0" smtClean="0">
                <a:solidFill>
                  <a:srgbClr val="002060"/>
                </a:solidFill>
                <a:latin typeface="微軟正黑體" pitchFamily="34" charset="-120"/>
                <a:ea typeface="微軟正黑體" pitchFamily="34" charset="-120"/>
                <a:cs typeface="+mj-cs"/>
              </a:rPr>
              <a:t>宴會場</a:t>
            </a:r>
          </a:p>
          <a:p>
            <a:pPr lvl="0">
              <a:spcBef>
                <a:spcPct val="0"/>
              </a:spcBef>
            </a:pPr>
            <a:endParaRPr lang="zh-TW" altLang="en-US" sz="3200" b="1" dirty="0" smtClean="0">
              <a:solidFill>
                <a:srgbClr val="002060"/>
              </a:solidFill>
              <a:latin typeface="微軟正黑體" pitchFamily="34" charset="-120"/>
              <a:ea typeface="微軟正黑體" pitchFamily="34" charset="-120"/>
              <a:cs typeface="+mj-cs"/>
            </a:endParaRPr>
          </a:p>
          <a:p>
            <a:pPr lvl="0">
              <a:spcBef>
                <a:spcPct val="0"/>
              </a:spcBef>
            </a:pPr>
            <a:r>
              <a:rPr lang="zh-TW" altLang="en-US" sz="3200" b="1" dirty="0" smtClean="0">
                <a:solidFill>
                  <a:srgbClr val="002060"/>
                </a:solidFill>
                <a:latin typeface="微軟正黑體" pitchFamily="34" charset="-120"/>
                <a:ea typeface="微軟正黑體" pitchFamily="34" charset="-120"/>
                <a:cs typeface="+mj-cs"/>
              </a:rPr>
              <a:t>非金錢的贊助</a:t>
            </a:r>
            <a:r>
              <a:rPr lang="en-US" altLang="zh-TW" sz="3200" b="1" dirty="0" smtClean="0">
                <a:solidFill>
                  <a:srgbClr val="002060"/>
                </a:solidFill>
                <a:latin typeface="微軟正黑體" pitchFamily="34" charset="-120"/>
                <a:ea typeface="微軟正黑體" pitchFamily="34" charset="-120"/>
                <a:cs typeface="+mj-cs"/>
              </a:rPr>
              <a:t>/  </a:t>
            </a:r>
            <a:r>
              <a:rPr lang="zh-TW" altLang="en-US" sz="3200" dirty="0" smtClean="0">
                <a:solidFill>
                  <a:srgbClr val="002060"/>
                </a:solidFill>
                <a:latin typeface="微軟正黑體" pitchFamily="34" charset="-120"/>
                <a:ea typeface="微軟正黑體" pitchFamily="34" charset="-120"/>
                <a:cs typeface="+mj-cs"/>
              </a:rPr>
              <a:t>農場名畫</a:t>
            </a:r>
            <a:r>
              <a:rPr lang="en-US" altLang="zh-TW" sz="3200" dirty="0" smtClean="0">
                <a:solidFill>
                  <a:srgbClr val="002060"/>
                </a:solidFill>
                <a:latin typeface="微軟正黑體" pitchFamily="34" charset="-120"/>
                <a:ea typeface="微軟正黑體" pitchFamily="34" charset="-120"/>
                <a:cs typeface="+mj-cs"/>
              </a:rPr>
              <a:t>(</a:t>
            </a:r>
            <a:r>
              <a:rPr lang="zh-TW" altLang="en-US" sz="3200" dirty="0" smtClean="0">
                <a:solidFill>
                  <a:srgbClr val="002060"/>
                </a:solidFill>
                <a:latin typeface="微軟正黑體" pitchFamily="34" charset="-120"/>
                <a:ea typeface="微軟正黑體" pitchFamily="34" charset="-120"/>
                <a:cs typeface="+mj-cs"/>
              </a:rPr>
              <a:t>稅</a:t>
            </a:r>
            <a:r>
              <a:rPr lang="en-US" altLang="zh-TW" sz="3200" dirty="0" smtClean="0">
                <a:solidFill>
                  <a:srgbClr val="002060"/>
                </a:solidFill>
                <a:latin typeface="微軟正黑體" pitchFamily="34" charset="-120"/>
                <a:ea typeface="微軟正黑體" pitchFamily="34" charset="-120"/>
                <a:cs typeface="+mj-cs"/>
              </a:rPr>
              <a:t>) </a:t>
            </a:r>
            <a:r>
              <a:rPr lang="zh-TW" altLang="en-US" sz="3200" dirty="0" smtClean="0">
                <a:solidFill>
                  <a:srgbClr val="002060"/>
                </a:solidFill>
                <a:latin typeface="微軟正黑體" pitchFamily="34" charset="-120"/>
                <a:ea typeface="微軟正黑體" pitchFamily="34" charset="-120"/>
                <a:cs typeface="+mj-cs"/>
              </a:rPr>
              <a:t>貸款</a:t>
            </a:r>
            <a:r>
              <a:rPr lang="en-US" altLang="zh-TW" sz="3200" dirty="0" smtClean="0">
                <a:solidFill>
                  <a:srgbClr val="002060"/>
                </a:solidFill>
                <a:latin typeface="微軟正黑體" pitchFamily="34" charset="-120"/>
                <a:ea typeface="微軟正黑體" pitchFamily="34" charset="-120"/>
                <a:cs typeface="+mj-cs"/>
              </a:rPr>
              <a:t>/</a:t>
            </a:r>
          </a:p>
          <a:p>
            <a:pPr lvl="0">
              <a:spcBef>
                <a:spcPct val="0"/>
              </a:spcBef>
            </a:pPr>
            <a:r>
              <a:rPr lang="zh-TW" altLang="en-US" sz="3200" dirty="0" smtClean="0">
                <a:solidFill>
                  <a:srgbClr val="002060"/>
                </a:solidFill>
                <a:latin typeface="微軟正黑體" pitchFamily="34" charset="-120"/>
                <a:ea typeface="微軟正黑體" pitchFamily="34" charset="-120"/>
                <a:cs typeface="+mj-cs"/>
              </a:rPr>
              <a:t> </a:t>
            </a:r>
            <a:r>
              <a:rPr lang="zh-TW" altLang="en-US" sz="3200" dirty="0" smtClean="0">
                <a:solidFill>
                  <a:srgbClr val="002060"/>
                </a:solidFill>
                <a:latin typeface="微軟正黑體" pitchFamily="34" charset="-120"/>
                <a:ea typeface="微軟正黑體" pitchFamily="34" charset="-120"/>
                <a:cs typeface="+mj-cs"/>
              </a:rPr>
              <a:t>                           行情</a:t>
            </a:r>
            <a:r>
              <a:rPr lang="zh-TW" altLang="en-US" sz="3200" dirty="0" smtClean="0">
                <a:solidFill>
                  <a:srgbClr val="002060"/>
                </a:solidFill>
                <a:latin typeface="微軟正黑體" pitchFamily="34" charset="-120"/>
                <a:ea typeface="微軟正黑體" pitchFamily="34" charset="-120"/>
                <a:cs typeface="+mj-cs"/>
              </a:rPr>
              <a:t>上漲的股票</a:t>
            </a:r>
            <a:r>
              <a:rPr lang="en-US" altLang="zh-TW" sz="3200" dirty="0" smtClean="0">
                <a:solidFill>
                  <a:srgbClr val="002060"/>
                </a:solidFill>
                <a:latin typeface="微軟正黑體" pitchFamily="34" charset="-120"/>
                <a:ea typeface="微軟正黑體" pitchFamily="34" charset="-120"/>
                <a:cs typeface="+mj-cs"/>
              </a:rPr>
              <a:t>/</a:t>
            </a:r>
            <a:endParaRPr lang="zh-TW" altLang="en-US" sz="3200" dirty="0" smtClean="0">
              <a:latin typeface="微軟正黑體" pitchFamily="34" charset="-120"/>
              <a:ea typeface="微軟正黑體" pitchFamily="34" charset="-120"/>
              <a:cs typeface="+mj-cs"/>
            </a:endParaRPr>
          </a:p>
        </p:txBody>
      </p:sp>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第九章  </a:t>
            </a:r>
            <a:r>
              <a:rPr lang="zh-TW" altLang="zh-TW" sz="3200" b="1" dirty="0" smtClean="0">
                <a:solidFill>
                  <a:srgbClr val="002060"/>
                </a:solidFill>
                <a:latin typeface="微軟正黑體" pitchFamily="34" charset="-120"/>
                <a:ea typeface="微軟正黑體" pitchFamily="34" charset="-120"/>
              </a:rPr>
              <a:t>當下</a:t>
            </a:r>
            <a:r>
              <a:rPr lang="zh-TW" altLang="zh-TW" sz="3200" b="1" dirty="0" smtClean="0">
                <a:solidFill>
                  <a:srgbClr val="002060"/>
                </a:solidFill>
                <a:latin typeface="微軟正黑體" pitchFamily="34" charset="-120"/>
                <a:ea typeface="微軟正黑體" pitchFamily="34" charset="-120"/>
              </a:rPr>
              <a:t>完成的大手筆贊助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
        <p:nvSpPr>
          <p:cNvPr id="8" name="標題 1"/>
          <p:cNvSpPr txBox="1">
            <a:spLocks/>
          </p:cNvSpPr>
          <p:nvPr/>
        </p:nvSpPr>
        <p:spPr>
          <a:xfrm>
            <a:off x="827584" y="1700808"/>
            <a:ext cx="7772400" cy="4032448"/>
          </a:xfrm>
          <a:prstGeom prst="rect">
            <a:avLst/>
          </a:prstGeom>
        </p:spPr>
        <p:txBody>
          <a:bodyPr vert="horz" lIns="91440" tIns="45720" rIns="91440" bIns="45720" rtlCol="0" anchor="ctr">
            <a:normAutofit/>
          </a:bodyPr>
          <a:lstStyle/>
          <a:p>
            <a:pPr lvl="0">
              <a:spcBef>
                <a:spcPct val="0"/>
              </a:spcBef>
            </a:pPr>
            <a:r>
              <a:rPr lang="zh-TW" altLang="en-US" sz="3200" b="1" dirty="0" smtClean="0">
                <a:solidFill>
                  <a:srgbClr val="002060"/>
                </a:solidFill>
                <a:latin typeface="微軟正黑體" pitchFamily="34" charset="-120"/>
                <a:ea typeface="微軟正黑體" pitchFamily="34" charset="-120"/>
                <a:cs typeface="+mj-cs"/>
              </a:rPr>
              <a:t>全心投入</a:t>
            </a:r>
            <a:r>
              <a:rPr lang="en-US" altLang="zh-TW" sz="3200" b="1" dirty="0" smtClean="0">
                <a:solidFill>
                  <a:srgbClr val="002060"/>
                </a:solidFill>
                <a:latin typeface="微軟正黑體" pitchFamily="34" charset="-120"/>
                <a:ea typeface="微軟正黑體" pitchFamily="34" charset="-120"/>
                <a:cs typeface="+mj-cs"/>
              </a:rPr>
              <a:t>/ </a:t>
            </a:r>
            <a:endParaRPr lang="en-US" altLang="zh-TW" sz="3200" b="1" dirty="0" smtClean="0">
              <a:solidFill>
                <a:srgbClr val="002060"/>
              </a:solidFill>
              <a:latin typeface="微軟正黑體" pitchFamily="34" charset="-120"/>
              <a:ea typeface="微軟正黑體" pitchFamily="34" charset="-120"/>
              <a:cs typeface="+mj-cs"/>
            </a:endParaRPr>
          </a:p>
          <a:p>
            <a:pPr lvl="0">
              <a:spcBef>
                <a:spcPct val="0"/>
              </a:spcBef>
            </a:pPr>
            <a:endParaRPr lang="en-US" altLang="zh-TW" sz="3200" b="1" dirty="0" smtClean="0">
              <a:solidFill>
                <a:srgbClr val="002060"/>
              </a:solidFill>
              <a:latin typeface="微軟正黑體" pitchFamily="34" charset="-120"/>
              <a:ea typeface="微軟正黑體" pitchFamily="34" charset="-120"/>
              <a:cs typeface="+mj-cs"/>
            </a:endParaRPr>
          </a:p>
          <a:p>
            <a:pPr lvl="0">
              <a:spcBef>
                <a:spcPct val="0"/>
              </a:spcBef>
            </a:pPr>
            <a:r>
              <a:rPr lang="en-US" altLang="zh-TW" sz="3200" dirty="0" smtClean="0">
                <a:solidFill>
                  <a:srgbClr val="002060"/>
                </a:solidFill>
                <a:latin typeface="微軟正黑體" pitchFamily="34" charset="-120"/>
                <a:ea typeface="微軟正黑體" pitchFamily="34" charset="-120"/>
                <a:cs typeface="+mj-cs"/>
              </a:rPr>
              <a:t> </a:t>
            </a:r>
            <a:r>
              <a:rPr lang="zh-TW" altLang="en-US" sz="3200" dirty="0" smtClean="0">
                <a:solidFill>
                  <a:srgbClr val="002060"/>
                </a:solidFill>
                <a:latin typeface="微軟正黑體" pitchFamily="34" charset="-120"/>
                <a:ea typeface="微軟正黑體" pitchFamily="34" charset="-120"/>
                <a:cs typeface="+mj-cs"/>
              </a:rPr>
              <a:t>贊助人之所以會捐出大筆的金錢，往往是因為深切關心認同機構的使命，假使愈能和潛在捐助人分享成果和夢想，他們也會心之嚮往成為其中的一份子而捐獻銀子。</a:t>
            </a:r>
          </a:p>
        </p:txBody>
      </p:sp>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第十章 日後</a:t>
            </a:r>
            <a:r>
              <a:rPr lang="zh-TW" altLang="en-US" sz="3200" b="1" dirty="0" smtClean="0">
                <a:solidFill>
                  <a:srgbClr val="002060"/>
                </a:solidFill>
                <a:latin typeface="微軟正黑體" pitchFamily="34" charset="-120"/>
                <a:ea typeface="微軟正黑體" pitchFamily="34" charset="-120"/>
              </a:rPr>
              <a:t>承諾的大手筆贊助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
        <p:nvSpPr>
          <p:cNvPr id="8" name="標題 1"/>
          <p:cNvSpPr txBox="1">
            <a:spLocks/>
          </p:cNvSpPr>
          <p:nvPr/>
        </p:nvSpPr>
        <p:spPr>
          <a:xfrm>
            <a:off x="827584" y="1700808"/>
            <a:ext cx="7772400" cy="4032448"/>
          </a:xfrm>
          <a:prstGeom prst="rect">
            <a:avLst/>
          </a:prstGeom>
        </p:spPr>
        <p:txBody>
          <a:bodyPr vert="horz" lIns="91440" tIns="45720" rIns="91440" bIns="45720" rtlCol="0" anchor="ctr">
            <a:normAutofit/>
          </a:bodyPr>
          <a:lstStyle/>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p:txBody>
      </p:sp>
      <p:pic>
        <p:nvPicPr>
          <p:cNvPr id="10" name="圖片 9" descr="36.jpg"/>
          <p:cNvPicPr>
            <a:picLocks noChangeAspect="1"/>
          </p:cNvPicPr>
          <p:nvPr/>
        </p:nvPicPr>
        <p:blipFill>
          <a:blip r:embed="rId5" cstate="print"/>
          <a:stretch>
            <a:fillRect/>
          </a:stretch>
        </p:blipFill>
        <p:spPr>
          <a:xfrm>
            <a:off x="2123728" y="952628"/>
            <a:ext cx="5151495" cy="5905372"/>
          </a:xfrm>
          <a:prstGeom prst="rect">
            <a:avLst/>
          </a:prstGeom>
        </p:spPr>
      </p:pic>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第十章 日後承諾的大手筆贊助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
        <p:nvSpPr>
          <p:cNvPr id="8" name="標題 1"/>
          <p:cNvSpPr txBox="1">
            <a:spLocks/>
          </p:cNvSpPr>
          <p:nvPr/>
        </p:nvSpPr>
        <p:spPr>
          <a:xfrm>
            <a:off x="827584" y="1700808"/>
            <a:ext cx="7772400" cy="4032448"/>
          </a:xfrm>
          <a:prstGeom prst="rect">
            <a:avLst/>
          </a:prstGeom>
        </p:spPr>
        <p:txBody>
          <a:bodyPr vert="horz" lIns="91440" tIns="45720" rIns="91440" bIns="45720" rtlCol="0" anchor="ctr">
            <a:normAutofit fontScale="92500" lnSpcReduction="20000"/>
          </a:bodyPr>
          <a:lstStyle/>
          <a:p>
            <a:pPr lvl="0">
              <a:spcBef>
                <a:spcPct val="0"/>
              </a:spcBef>
            </a:pPr>
            <a:r>
              <a:rPr lang="zh-TW" altLang="en-US" sz="3200" b="1" dirty="0" smtClean="0">
                <a:solidFill>
                  <a:srgbClr val="C00000"/>
                </a:solidFill>
                <a:latin typeface="微軟正黑體" pitchFamily="34" charset="-120"/>
                <a:ea typeface="微軟正黑體" pitchFamily="34" charset="-120"/>
                <a:cs typeface="+mj-cs"/>
              </a:rPr>
              <a:t>遺贈對贊助人的好處  </a:t>
            </a:r>
            <a:endParaRPr lang="en-US" altLang="zh-TW" sz="3200" b="1" dirty="0" smtClean="0">
              <a:solidFill>
                <a:srgbClr val="C00000"/>
              </a:solidFill>
              <a:latin typeface="微軟正黑體" pitchFamily="34" charset="-120"/>
              <a:ea typeface="微軟正黑體" pitchFamily="34" charset="-120"/>
              <a:cs typeface="+mj-cs"/>
            </a:endParaRPr>
          </a:p>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a:p>
            <a:pPr lvl="0">
              <a:spcBef>
                <a:spcPct val="0"/>
              </a:spcBef>
            </a:pPr>
            <a:r>
              <a:rPr lang="zh-TW" altLang="en-US" sz="3200" dirty="0" smtClean="0">
                <a:solidFill>
                  <a:srgbClr val="002060"/>
                </a:solidFill>
                <a:latin typeface="微軟正黑體" pitchFamily="34" charset="-120"/>
                <a:ea typeface="微軟正黑體" pitchFamily="34" charset="-120"/>
                <a:cs typeface="+mj-cs"/>
              </a:rPr>
              <a:t>遺贈規劃對贊助人而言是一項服務，透過大筆捐款的行動，他們能獲得公益形象的信譽，享有所得稅的減免，也可以鼓勵他們做一些應該做的事，甚至在某些情況中，也可以得到心靈上的慰藉，因為他們將自己的金錢運用在自己想做的事情上，譬如，保存維護一座古跡或設立野生動物避難收容所，贊助人更可藉此為伴侶、父母或後代子孫加諸榮耀。</a:t>
            </a:r>
          </a:p>
        </p:txBody>
      </p:sp>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第十章 日後承諾的大手筆贊助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
        <p:nvSpPr>
          <p:cNvPr id="8" name="標題 1"/>
          <p:cNvSpPr txBox="1">
            <a:spLocks/>
          </p:cNvSpPr>
          <p:nvPr/>
        </p:nvSpPr>
        <p:spPr>
          <a:xfrm>
            <a:off x="827584" y="1700808"/>
            <a:ext cx="7772400" cy="4032448"/>
          </a:xfrm>
          <a:prstGeom prst="rect">
            <a:avLst/>
          </a:prstGeom>
        </p:spPr>
        <p:txBody>
          <a:bodyPr vert="horz" lIns="91440" tIns="45720" rIns="91440" bIns="45720" rtlCol="0" anchor="ctr">
            <a:normAutofit fontScale="92500" lnSpcReduction="10000"/>
          </a:bodyPr>
          <a:lstStyle/>
          <a:p>
            <a:pPr lvl="0">
              <a:spcBef>
                <a:spcPct val="0"/>
              </a:spcBef>
            </a:pPr>
            <a:r>
              <a:rPr lang="zh-TW" altLang="en-US" sz="3200" b="1" dirty="0" smtClean="0">
                <a:solidFill>
                  <a:srgbClr val="C00000"/>
                </a:solidFill>
                <a:latin typeface="微軟正黑體" pitchFamily="34" charset="-120"/>
                <a:ea typeface="微軟正黑體" pitchFamily="34" charset="-120"/>
                <a:cs typeface="+mj-cs"/>
              </a:rPr>
              <a:t>遺贈</a:t>
            </a:r>
            <a:r>
              <a:rPr lang="zh-TW" altLang="en-US" sz="3200" b="1" dirty="0" smtClean="0">
                <a:solidFill>
                  <a:srgbClr val="C00000"/>
                </a:solidFill>
                <a:latin typeface="微軟正黑體" pitchFamily="34" charset="-120"/>
                <a:ea typeface="微軟正黑體" pitchFamily="34" charset="-120"/>
                <a:cs typeface="+mj-cs"/>
              </a:rPr>
              <a:t>對組織的</a:t>
            </a:r>
            <a:r>
              <a:rPr lang="zh-TW" altLang="en-US" sz="3200" b="1" dirty="0" smtClean="0">
                <a:solidFill>
                  <a:srgbClr val="C00000"/>
                </a:solidFill>
                <a:latin typeface="微軟正黑體" pitchFamily="34" charset="-120"/>
                <a:ea typeface="微軟正黑體" pitchFamily="34" charset="-120"/>
                <a:cs typeface="+mj-cs"/>
              </a:rPr>
              <a:t>好處</a:t>
            </a:r>
            <a:endParaRPr lang="en-US" altLang="zh-TW" sz="3200" b="1" dirty="0" smtClean="0">
              <a:solidFill>
                <a:srgbClr val="C00000"/>
              </a:solidFill>
              <a:latin typeface="微軟正黑體" pitchFamily="34" charset="-120"/>
              <a:ea typeface="微軟正黑體" pitchFamily="34" charset="-120"/>
              <a:cs typeface="+mj-cs"/>
            </a:endParaRPr>
          </a:p>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a:p>
            <a:pPr lvl="0">
              <a:spcBef>
                <a:spcPct val="0"/>
              </a:spcBef>
            </a:pPr>
            <a:r>
              <a:rPr lang="zh-TW" altLang="en-US" sz="3200" dirty="0" smtClean="0">
                <a:solidFill>
                  <a:srgbClr val="002060"/>
                </a:solidFill>
                <a:latin typeface="微軟正黑體" pitchFamily="34" charset="-120"/>
                <a:ea typeface="微軟正黑體" pitchFamily="34" charset="-120"/>
                <a:cs typeface="+mj-cs"/>
              </a:rPr>
              <a:t>規劃</a:t>
            </a:r>
            <a:r>
              <a:rPr lang="zh-TW" altLang="en-US" sz="3200" dirty="0" smtClean="0">
                <a:solidFill>
                  <a:srgbClr val="002060"/>
                </a:solidFill>
                <a:latin typeface="微軟正黑體" pitchFamily="34" charset="-120"/>
                <a:ea typeface="微軟正黑體" pitchFamily="34" charset="-120"/>
                <a:cs typeface="+mj-cs"/>
              </a:rPr>
              <a:t>日後承諾的大手筆贊助工作將促使一個機構確實制定一個長期計畫，不只規劃兩三年的計畫，而是</a:t>
            </a:r>
            <a:r>
              <a:rPr lang="en-US" altLang="zh-TW" sz="3200" dirty="0" smtClean="0">
                <a:solidFill>
                  <a:srgbClr val="002060"/>
                </a:solidFill>
                <a:latin typeface="微軟正黑體" pitchFamily="34" charset="-120"/>
                <a:ea typeface="微軟正黑體" pitchFamily="34" charset="-120"/>
                <a:cs typeface="+mj-cs"/>
              </a:rPr>
              <a:t>3</a:t>
            </a:r>
            <a:r>
              <a:rPr lang="zh-TW" altLang="en-US" sz="3200" dirty="0" smtClean="0">
                <a:solidFill>
                  <a:srgbClr val="002060"/>
                </a:solidFill>
                <a:latin typeface="微軟正黑體" pitchFamily="34" charset="-120"/>
                <a:ea typeface="微軟正黑體" pitchFamily="34" charset="-120"/>
                <a:cs typeface="+mj-cs"/>
              </a:rPr>
              <a:t>、 </a:t>
            </a:r>
            <a:r>
              <a:rPr lang="en-US" altLang="zh-TW" sz="3200" dirty="0" smtClean="0">
                <a:solidFill>
                  <a:srgbClr val="002060"/>
                </a:solidFill>
                <a:latin typeface="微軟正黑體" pitchFamily="34" charset="-120"/>
                <a:ea typeface="微軟正黑體" pitchFamily="34" charset="-120"/>
                <a:cs typeface="+mj-cs"/>
              </a:rPr>
              <a:t>40</a:t>
            </a:r>
            <a:r>
              <a:rPr lang="zh-TW" altLang="en-US" sz="3200" dirty="0" smtClean="0">
                <a:solidFill>
                  <a:srgbClr val="002060"/>
                </a:solidFill>
                <a:latin typeface="微軟正黑體" pitchFamily="34" charset="-120"/>
                <a:ea typeface="微軟正黑體" pitchFamily="34" charset="-120"/>
                <a:cs typeface="+mj-cs"/>
              </a:rPr>
              <a:t>年的長期計畫，機構將聘僱律師、會計師、證券經紀人和保險專家來指導，甚至為日後贊助人提出建議，當一切就緒後，你將會較有安全感，因為未來將會收到一大筆捐款。</a:t>
            </a:r>
          </a:p>
        </p:txBody>
      </p:sp>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第十章 日後承諾的大手筆贊助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
        <p:nvSpPr>
          <p:cNvPr id="8" name="標題 1"/>
          <p:cNvSpPr txBox="1">
            <a:spLocks/>
          </p:cNvSpPr>
          <p:nvPr/>
        </p:nvSpPr>
        <p:spPr>
          <a:xfrm>
            <a:off x="827584" y="1700808"/>
            <a:ext cx="7772400" cy="4032448"/>
          </a:xfrm>
          <a:prstGeom prst="rect">
            <a:avLst/>
          </a:prstGeom>
        </p:spPr>
        <p:txBody>
          <a:bodyPr vert="horz" lIns="91440" tIns="45720" rIns="91440" bIns="45720" rtlCol="0" anchor="ctr">
            <a:normAutofit/>
          </a:bodyPr>
          <a:lstStyle/>
          <a:p>
            <a:pPr lvl="0">
              <a:spcBef>
                <a:spcPct val="0"/>
              </a:spcBef>
            </a:pPr>
            <a:r>
              <a:rPr lang="zh-TW" altLang="en-US" sz="3200" b="1" dirty="0" smtClean="0">
                <a:solidFill>
                  <a:srgbClr val="C00000"/>
                </a:solidFill>
                <a:latin typeface="微軟正黑體" pitchFamily="34" charset="-120"/>
                <a:ea typeface="微軟正黑體" pitchFamily="34" charset="-120"/>
                <a:cs typeface="+mj-cs"/>
              </a:rPr>
              <a:t>實踐</a:t>
            </a:r>
            <a:r>
              <a:rPr lang="zh-TW" altLang="en-US" sz="3200" b="1" dirty="0" smtClean="0">
                <a:solidFill>
                  <a:srgbClr val="C00000"/>
                </a:solidFill>
                <a:latin typeface="微軟正黑體" pitchFamily="34" charset="-120"/>
                <a:ea typeface="微軟正黑體" pitchFamily="34" charset="-120"/>
                <a:cs typeface="+mj-cs"/>
              </a:rPr>
              <a:t>理念</a:t>
            </a:r>
            <a:endParaRPr lang="en-US" altLang="zh-TW" sz="3200" b="1" dirty="0" smtClean="0">
              <a:solidFill>
                <a:srgbClr val="C00000"/>
              </a:solidFill>
              <a:latin typeface="微軟正黑體" pitchFamily="34" charset="-120"/>
              <a:ea typeface="微軟正黑體" pitchFamily="34" charset="-120"/>
              <a:cs typeface="+mj-cs"/>
            </a:endParaRPr>
          </a:p>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a:p>
            <a:pPr lvl="0">
              <a:spcBef>
                <a:spcPct val="0"/>
              </a:spcBef>
            </a:pPr>
            <a:r>
              <a:rPr lang="zh-TW" altLang="en-US" sz="3200" dirty="0" smtClean="0">
                <a:solidFill>
                  <a:srgbClr val="002060"/>
                </a:solidFill>
                <a:latin typeface="微軟正黑體" pitchFamily="34" charset="-120"/>
                <a:ea typeface="微軟正黑體" pitchFamily="34" charset="-120"/>
                <a:cs typeface="+mj-cs"/>
              </a:rPr>
              <a:t>一個遺贈計畫開始的最佳方式即是立下自己的遺囑，包括捐贈給予你關係密切的公益機構。</a:t>
            </a:r>
          </a:p>
        </p:txBody>
      </p:sp>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第十章 日後承諾的大手筆贊助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
        <p:nvSpPr>
          <p:cNvPr id="8" name="標題 1"/>
          <p:cNvSpPr txBox="1">
            <a:spLocks/>
          </p:cNvSpPr>
          <p:nvPr/>
        </p:nvSpPr>
        <p:spPr>
          <a:xfrm>
            <a:off x="827584" y="1700808"/>
            <a:ext cx="7772400" cy="4032448"/>
          </a:xfrm>
          <a:prstGeom prst="rect">
            <a:avLst/>
          </a:prstGeom>
        </p:spPr>
        <p:txBody>
          <a:bodyPr vert="horz" lIns="91440" tIns="45720" rIns="91440" bIns="45720" rtlCol="0" anchor="ctr">
            <a:normAutofit/>
          </a:bodyPr>
          <a:lstStyle/>
          <a:p>
            <a:pPr lvl="0">
              <a:spcBef>
                <a:spcPct val="0"/>
              </a:spcBef>
            </a:pPr>
            <a:r>
              <a:rPr lang="zh-TW" altLang="en-US" sz="3200" b="1" dirty="0" smtClean="0">
                <a:solidFill>
                  <a:srgbClr val="C00000"/>
                </a:solidFill>
                <a:latin typeface="微軟正黑體" pitchFamily="34" charset="-120"/>
                <a:ea typeface="微軟正黑體" pitchFamily="34" charset="-120"/>
                <a:cs typeface="+mj-cs"/>
              </a:rPr>
              <a:t>何時簽</a:t>
            </a:r>
            <a:r>
              <a:rPr lang="zh-TW" altLang="en-US" sz="3200" b="1" dirty="0" smtClean="0">
                <a:solidFill>
                  <a:srgbClr val="C00000"/>
                </a:solidFill>
                <a:latin typeface="微軟正黑體" pitchFamily="34" charset="-120"/>
                <a:ea typeface="微軟正黑體" pitchFamily="34" charset="-120"/>
                <a:cs typeface="+mj-cs"/>
              </a:rPr>
              <a:t>遺贈</a:t>
            </a:r>
            <a:endParaRPr lang="en-US" altLang="zh-TW" sz="3200" b="1" dirty="0" smtClean="0">
              <a:solidFill>
                <a:srgbClr val="C00000"/>
              </a:solidFill>
              <a:latin typeface="微軟正黑體" pitchFamily="34" charset="-120"/>
              <a:ea typeface="微軟正黑體" pitchFamily="34" charset="-120"/>
              <a:cs typeface="+mj-cs"/>
            </a:endParaRPr>
          </a:p>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a:p>
            <a:pPr lvl="0">
              <a:spcBef>
                <a:spcPct val="0"/>
              </a:spcBef>
            </a:pPr>
            <a:r>
              <a:rPr lang="zh-TW" altLang="en-US" sz="3200" dirty="0" smtClean="0">
                <a:solidFill>
                  <a:srgbClr val="002060"/>
                </a:solidFill>
                <a:latin typeface="微軟正黑體" pitchFamily="34" charset="-120"/>
                <a:ea typeface="微軟正黑體" pitchFamily="34" charset="-120"/>
                <a:cs typeface="+mj-cs"/>
              </a:rPr>
              <a:t>很多人在遭遇下列狀況時會想要立下</a:t>
            </a:r>
            <a:r>
              <a:rPr lang="zh-TW" altLang="en-US" sz="3200" dirty="0" smtClean="0">
                <a:solidFill>
                  <a:srgbClr val="002060"/>
                </a:solidFill>
                <a:latin typeface="微軟正黑體" pitchFamily="34" charset="-120"/>
                <a:ea typeface="微軟正黑體" pitchFamily="34" charset="-120"/>
                <a:cs typeface="+mj-cs"/>
              </a:rPr>
              <a:t>遺囑</a:t>
            </a:r>
            <a:endParaRPr lang="en-US" altLang="zh-TW" sz="3200" dirty="0" smtClean="0">
              <a:solidFill>
                <a:srgbClr val="002060"/>
              </a:solidFill>
              <a:latin typeface="微軟正黑體" pitchFamily="34" charset="-120"/>
              <a:ea typeface="微軟正黑體" pitchFamily="34" charset="-120"/>
              <a:cs typeface="+mj-cs"/>
            </a:endParaRPr>
          </a:p>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a:p>
            <a:pPr lvl="0">
              <a:spcBef>
                <a:spcPct val="0"/>
              </a:spcBef>
            </a:pPr>
            <a:r>
              <a:rPr lang="zh-TW" altLang="en-US" sz="3200" dirty="0" smtClean="0">
                <a:solidFill>
                  <a:srgbClr val="002060"/>
                </a:solidFill>
                <a:latin typeface="微軟正黑體" pitchFamily="34" charset="-120"/>
                <a:ea typeface="微軟正黑體" pitchFamily="34" charset="-120"/>
                <a:cs typeface="+mj-cs"/>
              </a:rPr>
              <a:t>繼承財產</a:t>
            </a:r>
            <a:r>
              <a:rPr lang="en-US" altLang="zh-TW" sz="3200" dirty="0" smtClean="0">
                <a:solidFill>
                  <a:srgbClr val="002060"/>
                </a:solidFill>
                <a:latin typeface="微軟正黑體" pitchFamily="34" charset="-120"/>
                <a:ea typeface="微軟正黑體" pitchFamily="34" charset="-120"/>
                <a:cs typeface="+mj-cs"/>
              </a:rPr>
              <a:t>/</a:t>
            </a:r>
            <a:r>
              <a:rPr lang="zh-TW" altLang="en-US" sz="3200" dirty="0" smtClean="0">
                <a:solidFill>
                  <a:srgbClr val="002060"/>
                </a:solidFill>
                <a:latin typeface="微軟正黑體" pitchFamily="34" charset="-120"/>
                <a:ea typeface="微軟正黑體" pitchFamily="34" charset="-120"/>
                <a:cs typeface="+mj-cs"/>
              </a:rPr>
              <a:t>結婚或離婚</a:t>
            </a:r>
            <a:r>
              <a:rPr lang="en-US" altLang="zh-TW" sz="3200" dirty="0" smtClean="0">
                <a:solidFill>
                  <a:srgbClr val="002060"/>
                </a:solidFill>
                <a:latin typeface="微軟正黑體" pitchFamily="34" charset="-120"/>
                <a:ea typeface="微軟正黑體" pitchFamily="34" charset="-120"/>
                <a:cs typeface="+mj-cs"/>
              </a:rPr>
              <a:t>/</a:t>
            </a:r>
            <a:r>
              <a:rPr lang="zh-TW" altLang="en-US" sz="3200" dirty="0" smtClean="0">
                <a:solidFill>
                  <a:srgbClr val="002060"/>
                </a:solidFill>
                <a:latin typeface="微軟正黑體" pitchFamily="34" charset="-120"/>
                <a:ea typeface="微軟正黑體" pitchFamily="34" charset="-120"/>
                <a:cs typeface="+mj-cs"/>
              </a:rPr>
              <a:t>小孩出生</a:t>
            </a:r>
            <a:r>
              <a:rPr lang="en-US" altLang="zh-TW" sz="3200" dirty="0" smtClean="0">
                <a:solidFill>
                  <a:srgbClr val="002060"/>
                </a:solidFill>
                <a:latin typeface="微軟正黑體" pitchFamily="34" charset="-120"/>
                <a:ea typeface="微軟正黑體" pitchFamily="34" charset="-120"/>
                <a:cs typeface="+mj-cs"/>
              </a:rPr>
              <a:t>/</a:t>
            </a:r>
            <a:r>
              <a:rPr lang="zh-TW" altLang="en-US" sz="3200" dirty="0" smtClean="0">
                <a:solidFill>
                  <a:srgbClr val="002060"/>
                </a:solidFill>
                <a:latin typeface="微軟正黑體" pitchFamily="34" charset="-120"/>
                <a:ea typeface="微軟正黑體" pitchFamily="34" charset="-120"/>
                <a:cs typeface="+mj-cs"/>
              </a:rPr>
              <a:t>前往戰區服役</a:t>
            </a:r>
            <a:r>
              <a:rPr lang="en-US" altLang="zh-TW" sz="3200" dirty="0" smtClean="0">
                <a:solidFill>
                  <a:srgbClr val="002060"/>
                </a:solidFill>
                <a:latin typeface="微軟正黑體" pitchFamily="34" charset="-120"/>
                <a:ea typeface="微軟正黑體" pitchFamily="34" charset="-120"/>
                <a:cs typeface="+mj-cs"/>
              </a:rPr>
              <a:t>/</a:t>
            </a:r>
            <a:r>
              <a:rPr lang="zh-TW" altLang="en-US" sz="3200" dirty="0" smtClean="0">
                <a:solidFill>
                  <a:srgbClr val="002060"/>
                </a:solidFill>
                <a:latin typeface="微軟正黑體" pitchFamily="34" charset="-120"/>
                <a:ea typeface="微軟正黑體" pitchFamily="34" charset="-120"/>
                <a:cs typeface="+mj-cs"/>
              </a:rPr>
              <a:t>買下一間房子</a:t>
            </a:r>
            <a:r>
              <a:rPr lang="en-US" altLang="zh-TW" sz="3200" dirty="0" smtClean="0">
                <a:solidFill>
                  <a:srgbClr val="002060"/>
                </a:solidFill>
                <a:latin typeface="微軟正黑體" pitchFamily="34" charset="-120"/>
                <a:ea typeface="微軟正黑體" pitchFamily="34" charset="-120"/>
                <a:cs typeface="+mj-cs"/>
              </a:rPr>
              <a:t>/</a:t>
            </a:r>
            <a:r>
              <a:rPr lang="zh-TW" altLang="en-US" sz="3200" dirty="0" smtClean="0">
                <a:solidFill>
                  <a:srgbClr val="002060"/>
                </a:solidFill>
                <a:latin typeface="微軟正黑體" pitchFamily="34" charset="-120"/>
                <a:ea typeface="微軟正黑體" pitchFamily="34" charset="-120"/>
                <a:cs typeface="+mj-cs"/>
              </a:rPr>
              <a:t>創業</a:t>
            </a:r>
            <a:r>
              <a:rPr lang="en-US" altLang="zh-TW" sz="3200" dirty="0" smtClean="0">
                <a:solidFill>
                  <a:srgbClr val="002060"/>
                </a:solidFill>
                <a:latin typeface="微軟正黑體" pitchFamily="34" charset="-120"/>
                <a:ea typeface="微軟正黑體" pitchFamily="34" charset="-120"/>
                <a:cs typeface="+mj-cs"/>
              </a:rPr>
              <a:t>/</a:t>
            </a:r>
            <a:r>
              <a:rPr lang="zh-TW" altLang="en-US" sz="3200" dirty="0" smtClean="0">
                <a:solidFill>
                  <a:srgbClr val="002060"/>
                </a:solidFill>
                <a:latin typeface="微軟正黑體" pitchFamily="34" charset="-120"/>
                <a:ea typeface="微軟正黑體" pitchFamily="34" charset="-120"/>
                <a:cs typeface="+mj-cs"/>
              </a:rPr>
              <a:t>罹患不治之症</a:t>
            </a:r>
            <a:r>
              <a:rPr lang="en-US" altLang="zh-TW" sz="3200" dirty="0" smtClean="0">
                <a:solidFill>
                  <a:srgbClr val="002060"/>
                </a:solidFill>
                <a:latin typeface="微軟正黑體" pitchFamily="34" charset="-120"/>
                <a:ea typeface="微軟正黑體" pitchFamily="34" charset="-120"/>
                <a:cs typeface="+mj-cs"/>
              </a:rPr>
              <a:t>/</a:t>
            </a:r>
            <a:r>
              <a:rPr lang="zh-TW" altLang="en-US" sz="3200" dirty="0" smtClean="0">
                <a:solidFill>
                  <a:srgbClr val="002060"/>
                </a:solidFill>
                <a:latin typeface="微軟正黑體" pitchFamily="34" charset="-120"/>
                <a:ea typeface="微軟正黑體" pitchFamily="34" charset="-120"/>
                <a:cs typeface="+mj-cs"/>
              </a:rPr>
              <a:t>發財抽中樂透或是股票賺大錢</a:t>
            </a:r>
            <a:r>
              <a:rPr lang="en-US" altLang="zh-TW" sz="3200" dirty="0" smtClean="0">
                <a:solidFill>
                  <a:srgbClr val="002060"/>
                </a:solidFill>
                <a:latin typeface="微軟正黑體" pitchFamily="34" charset="-120"/>
                <a:ea typeface="微軟正黑體" pitchFamily="34" charset="-120"/>
                <a:cs typeface="+mj-cs"/>
              </a:rPr>
              <a:t>/</a:t>
            </a:r>
            <a:r>
              <a:rPr lang="zh-TW" altLang="en-US" sz="3200" dirty="0" smtClean="0">
                <a:solidFill>
                  <a:srgbClr val="002060"/>
                </a:solidFill>
                <a:latin typeface="微軟正黑體" pitchFamily="34" charset="-120"/>
                <a:ea typeface="微軟正黑體" pitchFamily="34" charset="-120"/>
                <a:cs typeface="+mj-cs"/>
              </a:rPr>
              <a:t>計劃到別的國家旅行</a:t>
            </a:r>
            <a:r>
              <a:rPr lang="en-US" altLang="zh-TW" sz="3200" dirty="0" smtClean="0">
                <a:solidFill>
                  <a:srgbClr val="002060"/>
                </a:solidFill>
                <a:latin typeface="微軟正黑體" pitchFamily="34" charset="-120"/>
                <a:ea typeface="微軟正黑體" pitchFamily="34" charset="-120"/>
                <a:cs typeface="+mj-cs"/>
              </a:rPr>
              <a:t>/</a:t>
            </a:r>
            <a:r>
              <a:rPr lang="zh-TW" altLang="en-US" sz="3200" dirty="0" smtClean="0">
                <a:solidFill>
                  <a:srgbClr val="002060"/>
                </a:solidFill>
                <a:latin typeface="微軟正黑體" pitchFamily="34" charset="-120"/>
                <a:ea typeface="微軟正黑體" pitchFamily="34" charset="-120"/>
                <a:cs typeface="+mj-cs"/>
              </a:rPr>
              <a:t>家族中的某個成員剛成為律師</a:t>
            </a:r>
          </a:p>
        </p:txBody>
      </p:sp>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第十章 日後承諾的大手筆贊助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
        <p:nvSpPr>
          <p:cNvPr id="8" name="標題 1"/>
          <p:cNvSpPr txBox="1">
            <a:spLocks/>
          </p:cNvSpPr>
          <p:nvPr/>
        </p:nvSpPr>
        <p:spPr>
          <a:xfrm>
            <a:off x="827584" y="1412776"/>
            <a:ext cx="7772400" cy="4752528"/>
          </a:xfrm>
          <a:prstGeom prst="rect">
            <a:avLst/>
          </a:prstGeom>
        </p:spPr>
        <p:txBody>
          <a:bodyPr vert="horz" lIns="91440" tIns="45720" rIns="91440" bIns="45720" rtlCol="0" anchor="ctr">
            <a:normAutofit fontScale="77500" lnSpcReduction="20000"/>
          </a:bodyPr>
          <a:lstStyle/>
          <a:p>
            <a:pPr lvl="0">
              <a:spcBef>
                <a:spcPct val="0"/>
              </a:spcBef>
            </a:pPr>
            <a:r>
              <a:rPr lang="zh-TW" altLang="en-US" sz="3200" b="1" dirty="0" smtClean="0">
                <a:solidFill>
                  <a:srgbClr val="C00000"/>
                </a:solidFill>
                <a:latin typeface="微軟正黑體" pitchFamily="34" charset="-120"/>
                <a:ea typeface="微軟正黑體" pitchFamily="34" charset="-120"/>
                <a:cs typeface="+mj-cs"/>
              </a:rPr>
              <a:t>其他捐贈方式</a:t>
            </a:r>
            <a:r>
              <a:rPr lang="en-US" altLang="zh-TW" sz="3200" b="1" dirty="0" smtClean="0">
                <a:solidFill>
                  <a:srgbClr val="C00000"/>
                </a:solidFill>
                <a:latin typeface="微軟正黑體" pitchFamily="34" charset="-120"/>
                <a:ea typeface="微軟正黑體" pitchFamily="34" charset="-120"/>
                <a:cs typeface="+mj-cs"/>
              </a:rPr>
              <a:t>/ </a:t>
            </a:r>
            <a:endParaRPr lang="en-US" altLang="zh-TW" sz="3200" b="1" dirty="0" smtClean="0">
              <a:solidFill>
                <a:srgbClr val="C00000"/>
              </a:solidFill>
              <a:latin typeface="微軟正黑體" pitchFamily="34" charset="-120"/>
              <a:ea typeface="微軟正黑體" pitchFamily="34" charset="-120"/>
              <a:cs typeface="+mj-cs"/>
            </a:endParaRPr>
          </a:p>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a:p>
            <a:pPr lvl="0">
              <a:spcBef>
                <a:spcPct val="0"/>
              </a:spcBef>
            </a:pPr>
            <a:r>
              <a:rPr lang="zh-TW" altLang="en-US" sz="3200" dirty="0" smtClean="0">
                <a:solidFill>
                  <a:srgbClr val="002060"/>
                </a:solidFill>
                <a:latin typeface="微軟正黑體" pitchFamily="34" charset="-120"/>
                <a:ea typeface="微軟正黑體" pitchFamily="34" charset="-120"/>
                <a:cs typeface="+mj-cs"/>
              </a:rPr>
              <a:t>壽險</a:t>
            </a:r>
            <a:r>
              <a:rPr lang="en-US" altLang="zh-TW" sz="3200" dirty="0" smtClean="0">
                <a:solidFill>
                  <a:srgbClr val="002060"/>
                </a:solidFill>
                <a:latin typeface="微軟正黑體" pitchFamily="34" charset="-120"/>
                <a:ea typeface="微軟正黑體" pitchFamily="34" charset="-120"/>
                <a:cs typeface="+mj-cs"/>
              </a:rPr>
              <a:t>/    </a:t>
            </a:r>
            <a:r>
              <a:rPr lang="zh-TW" altLang="en-US" sz="3200" dirty="0" smtClean="0">
                <a:solidFill>
                  <a:srgbClr val="002060"/>
                </a:solidFill>
                <a:latin typeface="微軟正黑體" pitchFamily="34" charset="-120"/>
                <a:ea typeface="微軟正黑體" pitchFamily="34" charset="-120"/>
                <a:cs typeface="+mj-cs"/>
              </a:rPr>
              <a:t>向</a:t>
            </a:r>
            <a:r>
              <a:rPr lang="en-US" altLang="zh-TW" sz="3200" dirty="0" smtClean="0">
                <a:solidFill>
                  <a:srgbClr val="002060"/>
                </a:solidFill>
                <a:latin typeface="微軟正黑體" pitchFamily="34" charset="-120"/>
                <a:ea typeface="微軟正黑體" pitchFamily="34" charset="-120"/>
                <a:cs typeface="+mj-cs"/>
              </a:rPr>
              <a:t>30 </a:t>
            </a:r>
            <a:r>
              <a:rPr lang="zh-TW" altLang="en-US" sz="3200" dirty="0" smtClean="0">
                <a:solidFill>
                  <a:srgbClr val="002060"/>
                </a:solidFill>
                <a:latin typeface="微軟正黑體" pitchFamily="34" charset="-120"/>
                <a:ea typeface="微軟正黑體" pitchFamily="34" charset="-120"/>
                <a:cs typeface="+mj-cs"/>
              </a:rPr>
              <a:t>、</a:t>
            </a:r>
            <a:r>
              <a:rPr lang="en-US" altLang="zh-TW" sz="3200" dirty="0" smtClean="0">
                <a:solidFill>
                  <a:srgbClr val="002060"/>
                </a:solidFill>
                <a:latin typeface="微軟正黑體" pitchFamily="34" charset="-120"/>
                <a:ea typeface="微軟正黑體" pitchFamily="34" charset="-120"/>
                <a:cs typeface="+mj-cs"/>
              </a:rPr>
              <a:t>40</a:t>
            </a:r>
            <a:r>
              <a:rPr lang="zh-TW" altLang="en-US" sz="3200" dirty="0" smtClean="0">
                <a:solidFill>
                  <a:srgbClr val="002060"/>
                </a:solidFill>
                <a:latin typeface="微軟正黑體" pitchFamily="34" charset="-120"/>
                <a:ea typeface="微軟正黑體" pitchFamily="34" charset="-120"/>
                <a:cs typeface="+mj-cs"/>
              </a:rPr>
              <a:t>、 </a:t>
            </a:r>
            <a:r>
              <a:rPr lang="en-US" altLang="zh-TW" sz="3200" dirty="0" smtClean="0">
                <a:solidFill>
                  <a:srgbClr val="002060"/>
                </a:solidFill>
                <a:latin typeface="微軟正黑體" pitchFamily="34" charset="-120"/>
                <a:ea typeface="微軟正黑體" pitchFamily="34" charset="-120"/>
                <a:cs typeface="+mj-cs"/>
              </a:rPr>
              <a:t>50</a:t>
            </a:r>
            <a:r>
              <a:rPr lang="zh-TW" altLang="en-US" sz="3200" dirty="0" smtClean="0">
                <a:solidFill>
                  <a:srgbClr val="002060"/>
                </a:solidFill>
                <a:latin typeface="微軟正黑體" pitchFamily="34" charset="-120"/>
                <a:ea typeface="微軟正黑體" pitchFamily="34" charset="-120"/>
                <a:cs typeface="+mj-cs"/>
              </a:rPr>
              <a:t>歲高薪卻很少有不動產的人募款時，最完美的工具即是人壽保險。只需要花少許的錢，贊助人將立即擁有大比贊助的信譽，這將在日後為機構帶來經濟上的助益。 </a:t>
            </a:r>
            <a:endParaRPr lang="en-US" altLang="zh-TW" sz="3200" dirty="0" smtClean="0">
              <a:solidFill>
                <a:srgbClr val="002060"/>
              </a:solidFill>
              <a:latin typeface="微軟正黑體" pitchFamily="34" charset="-120"/>
              <a:ea typeface="微軟正黑體" pitchFamily="34" charset="-120"/>
              <a:cs typeface="+mj-cs"/>
            </a:endParaRPr>
          </a:p>
          <a:p>
            <a:pPr lvl="0">
              <a:spcBef>
                <a:spcPct val="0"/>
              </a:spcBef>
            </a:pPr>
            <a:endParaRPr lang="en-US" altLang="zh-TW" sz="3200" dirty="0" smtClean="0">
              <a:solidFill>
                <a:srgbClr val="002060"/>
              </a:solidFill>
              <a:latin typeface="微軟正黑體" pitchFamily="34" charset="-120"/>
              <a:ea typeface="微軟正黑體" pitchFamily="34" charset="-120"/>
              <a:cs typeface="+mj-cs"/>
            </a:endParaRPr>
          </a:p>
          <a:p>
            <a:pPr lvl="0">
              <a:spcBef>
                <a:spcPct val="0"/>
              </a:spcBef>
            </a:pPr>
            <a:r>
              <a:rPr lang="zh-TW" altLang="en-US" sz="3200" dirty="0" smtClean="0">
                <a:solidFill>
                  <a:srgbClr val="002060"/>
                </a:solidFill>
                <a:latin typeface="微軟正黑體" pitchFamily="34" charset="-120"/>
                <a:ea typeface="微軟正黑體" pitchFamily="34" charset="-120"/>
                <a:cs typeface="+mj-cs"/>
              </a:rPr>
              <a:t>例子</a:t>
            </a:r>
            <a:r>
              <a:rPr lang="zh-TW" altLang="en-US" sz="3200" dirty="0" smtClean="0">
                <a:solidFill>
                  <a:srgbClr val="002060"/>
                </a:solidFill>
                <a:latin typeface="微軟正黑體" pitchFamily="34" charset="-120"/>
                <a:ea typeface="微軟正黑體" pitchFamily="34" charset="-120"/>
                <a:cs typeface="+mj-cs"/>
              </a:rPr>
              <a:t>：在美國紅十字會的遺贈規劃中，有一位四十歲的婦人，買了一份</a:t>
            </a:r>
            <a:r>
              <a:rPr lang="en-US" altLang="zh-TW" sz="3200" dirty="0" smtClean="0">
                <a:solidFill>
                  <a:srgbClr val="002060"/>
                </a:solidFill>
                <a:latin typeface="微軟正黑體" pitchFamily="34" charset="-120"/>
                <a:ea typeface="微軟正黑體" pitchFamily="34" charset="-120"/>
                <a:cs typeface="+mj-cs"/>
              </a:rPr>
              <a:t>10</a:t>
            </a:r>
            <a:r>
              <a:rPr lang="zh-TW" altLang="en-US" sz="3200" dirty="0" smtClean="0">
                <a:solidFill>
                  <a:srgbClr val="002060"/>
                </a:solidFill>
                <a:latin typeface="微軟正黑體" pitchFamily="34" charset="-120"/>
                <a:ea typeface="微軟正黑體" pitchFamily="34" charset="-120"/>
                <a:cs typeface="+mj-cs"/>
              </a:rPr>
              <a:t>萬美元五年期的壽險保單，年繳</a:t>
            </a:r>
            <a:r>
              <a:rPr lang="en-US" altLang="zh-TW" sz="3200" dirty="0" smtClean="0">
                <a:solidFill>
                  <a:srgbClr val="002060"/>
                </a:solidFill>
                <a:latin typeface="微軟正黑體" pitchFamily="34" charset="-120"/>
                <a:ea typeface="微軟正黑體" pitchFamily="34" charset="-120"/>
                <a:cs typeface="+mj-cs"/>
              </a:rPr>
              <a:t>1199</a:t>
            </a:r>
            <a:r>
              <a:rPr lang="zh-TW" altLang="en-US" sz="3200" dirty="0" smtClean="0">
                <a:solidFill>
                  <a:srgbClr val="002060"/>
                </a:solidFill>
                <a:latin typeface="微軟正黑體" pitchFamily="34" charset="-120"/>
                <a:ea typeface="微軟正黑體" pitchFamily="34" charset="-120"/>
                <a:cs typeface="+mj-cs"/>
              </a:rPr>
              <a:t>美元，並將這份保單遺贈給紅十字會於是這個婦人可以直接在收入所得中獲得減稅優惠。所以，捐贈一份</a:t>
            </a:r>
            <a:r>
              <a:rPr lang="en-US" altLang="zh-TW" sz="3200" dirty="0" smtClean="0">
                <a:solidFill>
                  <a:srgbClr val="002060"/>
                </a:solidFill>
                <a:latin typeface="微軟正黑體" pitchFamily="34" charset="-120"/>
                <a:ea typeface="微軟正黑體" pitchFamily="34" charset="-120"/>
                <a:cs typeface="+mj-cs"/>
              </a:rPr>
              <a:t>10</a:t>
            </a:r>
            <a:r>
              <a:rPr lang="zh-TW" altLang="en-US" sz="3200" dirty="0" smtClean="0">
                <a:solidFill>
                  <a:srgbClr val="002060"/>
                </a:solidFill>
                <a:latin typeface="微軟正黑體" pitchFamily="34" charset="-120"/>
                <a:ea typeface="微軟正黑體" pitchFamily="34" charset="-120"/>
                <a:cs typeface="+mj-cs"/>
              </a:rPr>
              <a:t>萬美元的保單，其實實際上他捐出平均一個月不用</a:t>
            </a:r>
            <a:r>
              <a:rPr lang="en-US" altLang="zh-TW" sz="3200" dirty="0" smtClean="0">
                <a:solidFill>
                  <a:srgbClr val="002060"/>
                </a:solidFill>
                <a:latin typeface="微軟正黑體" pitchFamily="34" charset="-120"/>
                <a:ea typeface="微軟正黑體" pitchFamily="34" charset="-120"/>
                <a:cs typeface="+mj-cs"/>
              </a:rPr>
              <a:t>100</a:t>
            </a:r>
            <a:r>
              <a:rPr lang="zh-TW" altLang="en-US" sz="3200" dirty="0" smtClean="0">
                <a:solidFill>
                  <a:srgbClr val="002060"/>
                </a:solidFill>
                <a:latin typeface="微軟正黑體" pitchFamily="34" charset="-120"/>
                <a:ea typeface="微軟正黑體" pitchFamily="34" charset="-120"/>
                <a:cs typeface="+mj-cs"/>
              </a:rPr>
              <a:t>美元，年繳不到</a:t>
            </a:r>
            <a:r>
              <a:rPr lang="en-US" altLang="zh-TW" sz="3200" dirty="0" smtClean="0">
                <a:solidFill>
                  <a:srgbClr val="002060"/>
                </a:solidFill>
                <a:latin typeface="微軟正黑體" pitchFamily="34" charset="-120"/>
                <a:ea typeface="微軟正黑體" pitchFamily="34" charset="-120"/>
                <a:cs typeface="+mj-cs"/>
              </a:rPr>
              <a:t>1200</a:t>
            </a:r>
            <a:r>
              <a:rPr lang="zh-TW" altLang="en-US" sz="3200" dirty="0" smtClean="0">
                <a:solidFill>
                  <a:srgbClr val="002060"/>
                </a:solidFill>
                <a:latin typeface="微軟正黑體" pitchFamily="34" charset="-120"/>
                <a:ea typeface="微軟正黑體" pitchFamily="34" charset="-120"/>
                <a:cs typeface="+mj-cs"/>
              </a:rPr>
              <a:t>美元，總共</a:t>
            </a:r>
            <a:r>
              <a:rPr lang="en-US" altLang="zh-TW" sz="3200" dirty="0" smtClean="0">
                <a:solidFill>
                  <a:srgbClr val="002060"/>
                </a:solidFill>
                <a:latin typeface="微軟正黑體" pitchFamily="34" charset="-120"/>
                <a:ea typeface="微軟正黑體" pitchFamily="34" charset="-120"/>
                <a:cs typeface="+mj-cs"/>
              </a:rPr>
              <a:t>5995</a:t>
            </a:r>
            <a:r>
              <a:rPr lang="zh-TW" altLang="en-US" sz="3200" dirty="0" smtClean="0">
                <a:solidFill>
                  <a:srgbClr val="002060"/>
                </a:solidFill>
                <a:latin typeface="微軟正黑體" pitchFamily="34" charset="-120"/>
                <a:ea typeface="微軟正黑體" pitchFamily="34" charset="-120"/>
                <a:cs typeface="+mj-cs"/>
              </a:rPr>
              <a:t>美元的捐贈，這位婦人立即被視為是</a:t>
            </a:r>
            <a:r>
              <a:rPr lang="en-US" altLang="zh-TW" sz="3200" dirty="0" smtClean="0">
                <a:solidFill>
                  <a:srgbClr val="002060"/>
                </a:solidFill>
                <a:latin typeface="微軟正黑體" pitchFamily="34" charset="-120"/>
                <a:ea typeface="微軟正黑體" pitchFamily="34" charset="-120"/>
                <a:cs typeface="+mj-cs"/>
              </a:rPr>
              <a:t>10</a:t>
            </a:r>
            <a:r>
              <a:rPr lang="zh-TW" altLang="en-US" sz="3200" dirty="0" smtClean="0">
                <a:solidFill>
                  <a:srgbClr val="002060"/>
                </a:solidFill>
                <a:latin typeface="微軟正黑體" pitchFamily="34" charset="-120"/>
                <a:ea typeface="微軟正黑體" pitchFamily="34" charset="-120"/>
                <a:cs typeface="+mj-cs"/>
              </a:rPr>
              <a:t>萬美元的贊助人。</a:t>
            </a:r>
          </a:p>
        </p:txBody>
      </p:sp>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第十章 日後承諾的大手筆贊助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
        <p:nvSpPr>
          <p:cNvPr id="8" name="標題 1"/>
          <p:cNvSpPr txBox="1">
            <a:spLocks/>
          </p:cNvSpPr>
          <p:nvPr/>
        </p:nvSpPr>
        <p:spPr>
          <a:xfrm>
            <a:off x="827584" y="1484784"/>
            <a:ext cx="7772400" cy="4320480"/>
          </a:xfrm>
          <a:prstGeom prst="rect">
            <a:avLst/>
          </a:prstGeom>
        </p:spPr>
        <p:txBody>
          <a:bodyPr vert="horz" lIns="91440" tIns="45720" rIns="91440" bIns="45720" rtlCol="0" anchor="ctr">
            <a:normAutofit/>
          </a:bodyPr>
          <a:lstStyle/>
          <a:p>
            <a:pPr lvl="0">
              <a:spcBef>
                <a:spcPct val="0"/>
              </a:spcBef>
            </a:pPr>
            <a:r>
              <a:rPr lang="zh-TW" altLang="en-US" sz="3200" b="1" dirty="0" smtClean="0">
                <a:solidFill>
                  <a:srgbClr val="C00000"/>
                </a:solidFill>
                <a:latin typeface="微軟正黑體" pitchFamily="34" charset="-120"/>
                <a:ea typeface="微軟正黑體" pitchFamily="34" charset="-120"/>
                <a:cs typeface="+mj-cs"/>
              </a:rPr>
              <a:t>退休計劃</a:t>
            </a:r>
            <a:r>
              <a:rPr lang="en-US" altLang="zh-TW" sz="3200" b="1" dirty="0" smtClean="0">
                <a:solidFill>
                  <a:srgbClr val="C00000"/>
                </a:solidFill>
                <a:latin typeface="微軟正黑體" pitchFamily="34" charset="-120"/>
                <a:ea typeface="微軟正黑體" pitchFamily="34" charset="-120"/>
                <a:cs typeface="+mj-cs"/>
              </a:rPr>
              <a:t>/</a:t>
            </a:r>
            <a:r>
              <a:rPr lang="zh-TW" altLang="en-US" sz="3200" b="1" dirty="0" smtClean="0">
                <a:solidFill>
                  <a:srgbClr val="C00000"/>
                </a:solidFill>
                <a:latin typeface="微軟正黑體" pitchFamily="34" charset="-120"/>
                <a:ea typeface="微軟正黑體" pitchFamily="34" charset="-120"/>
                <a:cs typeface="+mj-cs"/>
              </a:rPr>
              <a:t>終生收入贊助</a:t>
            </a:r>
            <a:r>
              <a:rPr lang="en-US" altLang="zh-TW" sz="3200" b="1" dirty="0" smtClean="0">
                <a:solidFill>
                  <a:srgbClr val="C00000"/>
                </a:solidFill>
                <a:latin typeface="微軟正黑體" pitchFamily="34" charset="-120"/>
                <a:ea typeface="微軟正黑體" pitchFamily="34" charset="-120"/>
                <a:cs typeface="+mj-cs"/>
              </a:rPr>
              <a:t>/</a:t>
            </a:r>
            <a:r>
              <a:rPr lang="zh-TW" altLang="en-US" sz="3200" b="1" dirty="0" smtClean="0">
                <a:solidFill>
                  <a:srgbClr val="C00000"/>
                </a:solidFill>
                <a:latin typeface="微軟正黑體" pitchFamily="34" charset="-120"/>
                <a:ea typeface="微軟正黑體" pitchFamily="34" charset="-120"/>
                <a:cs typeface="+mj-cs"/>
              </a:rPr>
              <a:t>捐贈計劃的未來願</a:t>
            </a:r>
            <a:r>
              <a:rPr lang="zh-TW" altLang="en-US" sz="3200" b="1" dirty="0" smtClean="0">
                <a:solidFill>
                  <a:srgbClr val="C00000"/>
                </a:solidFill>
                <a:latin typeface="微軟正黑體" pitchFamily="34" charset="-120"/>
                <a:ea typeface="微軟正黑體" pitchFamily="34" charset="-120"/>
                <a:cs typeface="+mj-cs"/>
              </a:rPr>
              <a:t>景</a:t>
            </a:r>
            <a:endParaRPr lang="en-US" altLang="zh-TW" sz="3200" b="1" dirty="0" smtClean="0">
              <a:solidFill>
                <a:srgbClr val="C00000"/>
              </a:solidFill>
              <a:latin typeface="微軟正黑體" pitchFamily="34" charset="-120"/>
              <a:ea typeface="微軟正黑體" pitchFamily="34" charset="-120"/>
              <a:cs typeface="+mj-cs"/>
            </a:endParaRPr>
          </a:p>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a:p>
            <a:pPr lvl="0">
              <a:spcBef>
                <a:spcPct val="0"/>
              </a:spcBef>
            </a:pPr>
            <a:r>
              <a:rPr lang="zh-TW" altLang="en-US" sz="3200" dirty="0" smtClean="0">
                <a:solidFill>
                  <a:srgbClr val="002060"/>
                </a:solidFill>
                <a:latin typeface="微軟正黑體" pitchFamily="34" charset="-120"/>
                <a:ea typeface="微軟正黑體" pitchFamily="34" charset="-120"/>
                <a:cs typeface="+mj-cs"/>
              </a:rPr>
              <a:t>專家預言，捐贈遺產給非營利機構將在未來十年增加三倍，壽險、不動產、信託和其他形式的捐贈，也將成為贊助人最喜歡的方式來贊助大筆金額給非營利公益機構。</a:t>
            </a:r>
          </a:p>
        </p:txBody>
      </p:sp>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6" name="圖片 5"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4"/>
            <a:ext cx="7772400" cy="1470025"/>
          </a:xfrm>
        </p:spPr>
        <p:txBody>
          <a:bodyPr>
            <a:normAutofit/>
          </a:bodyPr>
          <a:lstStyle/>
          <a:p>
            <a:r>
              <a:rPr lang="zh-TW" altLang="en-US" b="1" dirty="0" smtClean="0">
                <a:solidFill>
                  <a:srgbClr val="0070C0"/>
                </a:solidFill>
                <a:latin typeface="微軟正黑體" pitchFamily="34" charset="-120"/>
                <a:ea typeface="微軟正黑體" pitchFamily="34" charset="-120"/>
              </a:rPr>
              <a:t>募款成功 </a:t>
            </a:r>
            <a:r>
              <a:rPr lang="en-US" altLang="zh-TW" b="1" dirty="0" smtClean="0">
                <a:solidFill>
                  <a:srgbClr val="0070C0"/>
                </a:solidFill>
                <a:latin typeface="微軟正黑體" pitchFamily="34" charset="-120"/>
                <a:ea typeface="微軟正黑體" pitchFamily="34" charset="-120"/>
              </a:rPr>
              <a:t>9</a:t>
            </a:r>
            <a:r>
              <a:rPr lang="zh-TW" altLang="en-US" b="1" dirty="0" smtClean="0">
                <a:solidFill>
                  <a:srgbClr val="0070C0"/>
                </a:solidFill>
                <a:latin typeface="微軟正黑體" pitchFamily="34" charset="-120"/>
                <a:ea typeface="微軟正黑體" pitchFamily="34" charset="-120"/>
              </a:rPr>
              <a:t> </a:t>
            </a:r>
            <a:r>
              <a:rPr lang="en-US" altLang="zh-TW" b="1" dirty="0" smtClean="0">
                <a:solidFill>
                  <a:srgbClr val="0070C0"/>
                </a:solidFill>
                <a:latin typeface="微軟正黑體" pitchFamily="34" charset="-120"/>
                <a:ea typeface="微軟正黑體" pitchFamily="34" charset="-120"/>
              </a:rPr>
              <a:t>-</a:t>
            </a:r>
            <a:r>
              <a:rPr lang="zh-TW" altLang="en-US" b="1" dirty="0" smtClean="0">
                <a:solidFill>
                  <a:srgbClr val="0070C0"/>
                </a:solidFill>
                <a:latin typeface="微軟正黑體" pitchFamily="34" charset="-120"/>
                <a:ea typeface="微軟正黑體" pitchFamily="34" charset="-120"/>
              </a:rPr>
              <a:t> </a:t>
            </a:r>
            <a:r>
              <a:rPr lang="en-US" altLang="zh-TW" b="1" dirty="0" smtClean="0">
                <a:solidFill>
                  <a:srgbClr val="0070C0"/>
                </a:solidFill>
                <a:latin typeface="微軟正黑體" pitchFamily="34" charset="-120"/>
                <a:ea typeface="微軟正黑體" pitchFamily="34" charset="-120"/>
              </a:rPr>
              <a:t>10</a:t>
            </a:r>
            <a:r>
              <a:rPr lang="zh-TW" altLang="en-US" b="1" dirty="0" smtClean="0">
                <a:solidFill>
                  <a:srgbClr val="0070C0"/>
                </a:solidFill>
                <a:latin typeface="微軟正黑體" pitchFamily="34" charset="-120"/>
                <a:ea typeface="微軟正黑體" pitchFamily="34" charset="-120"/>
              </a:rPr>
              <a:t> 章</a:t>
            </a:r>
            <a:endParaRPr lang="zh-TW" altLang="zh-TW" b="1" dirty="0">
              <a:solidFill>
                <a:srgbClr val="0070C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1259632" y="2924944"/>
            <a:ext cx="6400800" cy="3024336"/>
          </a:xfrm>
        </p:spPr>
        <p:txBody>
          <a:bodyPr>
            <a:normAutofit/>
          </a:bodyPr>
          <a:lstStyle/>
          <a:p>
            <a:r>
              <a:rPr lang="en-US" altLang="zh-TW" b="1" dirty="0" smtClean="0">
                <a:solidFill>
                  <a:srgbClr val="002060"/>
                </a:solidFill>
              </a:rPr>
              <a:t> </a:t>
            </a:r>
            <a:r>
              <a:rPr lang="en-US" altLang="zh-TW" b="1" dirty="0" smtClean="0">
                <a:solidFill>
                  <a:srgbClr val="002060"/>
                </a:solidFill>
              </a:rPr>
              <a:t>9    </a:t>
            </a:r>
            <a:r>
              <a:rPr lang="zh-TW" altLang="zh-TW" b="1" dirty="0" smtClean="0">
                <a:solidFill>
                  <a:srgbClr val="002060"/>
                </a:solidFill>
              </a:rPr>
              <a:t>當下</a:t>
            </a:r>
            <a:r>
              <a:rPr lang="zh-TW" altLang="zh-TW" b="1" dirty="0" smtClean="0">
                <a:solidFill>
                  <a:srgbClr val="002060"/>
                </a:solidFill>
              </a:rPr>
              <a:t>完成的大手筆</a:t>
            </a:r>
            <a:r>
              <a:rPr lang="zh-TW" altLang="zh-TW" b="1" dirty="0" smtClean="0">
                <a:solidFill>
                  <a:srgbClr val="002060"/>
                </a:solidFill>
              </a:rPr>
              <a:t>贊助</a:t>
            </a:r>
            <a:endParaRPr lang="en-US" altLang="zh-TW" b="1" dirty="0" smtClean="0">
              <a:solidFill>
                <a:srgbClr val="002060"/>
              </a:solidFill>
            </a:endParaRPr>
          </a:p>
          <a:p>
            <a:endParaRPr lang="en-US" altLang="zh-TW" b="1" dirty="0" smtClean="0">
              <a:solidFill>
                <a:srgbClr val="002060"/>
              </a:solidFill>
            </a:endParaRPr>
          </a:p>
          <a:p>
            <a:r>
              <a:rPr lang="en-US" altLang="zh-TW" b="1" dirty="0" smtClean="0">
                <a:solidFill>
                  <a:srgbClr val="002060"/>
                </a:solidFill>
              </a:rPr>
              <a:t> 10   </a:t>
            </a:r>
            <a:r>
              <a:rPr lang="zh-TW" altLang="zh-TW" b="1" dirty="0" smtClean="0">
                <a:solidFill>
                  <a:srgbClr val="002060"/>
                </a:solidFill>
              </a:rPr>
              <a:t>日後</a:t>
            </a:r>
            <a:r>
              <a:rPr lang="zh-TW" altLang="zh-TW" b="1" dirty="0" smtClean="0">
                <a:solidFill>
                  <a:srgbClr val="002060"/>
                </a:solidFill>
              </a:rPr>
              <a:t>承諾的大手筆贊助</a:t>
            </a:r>
            <a:endParaRPr lang="zh-TW" altLang="zh-TW" b="1" dirty="0">
              <a:solidFill>
                <a:srgbClr val="002060"/>
              </a:solidFill>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827584" y="260648"/>
            <a:ext cx="7772400" cy="792088"/>
          </a:xfrm>
        </p:spPr>
        <p:txBody>
          <a:bodyPr>
            <a:normAutofit/>
          </a:bodyPr>
          <a:lstStyle/>
          <a:p>
            <a:pPr lvl="0"/>
            <a:r>
              <a:rPr lang="zh-TW" altLang="en-US" sz="3200" dirty="0" smtClean="0">
                <a:solidFill>
                  <a:srgbClr val="002060"/>
                </a:solidFill>
                <a:latin typeface="微軟正黑體" pitchFamily="34" charset="-120"/>
                <a:ea typeface="微軟正黑體" pitchFamily="34" charset="-120"/>
              </a:rPr>
              <a:t>分享</a:t>
            </a: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
        <p:nvSpPr>
          <p:cNvPr id="8" name="標題 1"/>
          <p:cNvSpPr txBox="1">
            <a:spLocks/>
          </p:cNvSpPr>
          <p:nvPr/>
        </p:nvSpPr>
        <p:spPr>
          <a:xfrm>
            <a:off x="827584" y="1484784"/>
            <a:ext cx="7772400" cy="792088"/>
          </a:xfrm>
          <a:prstGeom prst="rect">
            <a:avLst/>
          </a:prstGeom>
        </p:spPr>
        <p:txBody>
          <a:bodyPr vert="horz" lIns="91440" tIns="45720" rIns="91440" bIns="45720" rtlCol="0" anchor="ctr">
            <a:normAutofit/>
          </a:bodyPr>
          <a:lstStyle/>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p:txBody>
      </p:sp>
      <p:pic>
        <p:nvPicPr>
          <p:cNvPr id="10" name="圖片 9" descr="pic.jpg"/>
          <p:cNvPicPr>
            <a:picLocks noChangeAspect="1"/>
          </p:cNvPicPr>
          <p:nvPr/>
        </p:nvPicPr>
        <p:blipFill>
          <a:blip r:embed="rId5" cstate="print"/>
          <a:stretch>
            <a:fillRect/>
          </a:stretch>
        </p:blipFill>
        <p:spPr>
          <a:xfrm>
            <a:off x="2771800" y="1124744"/>
            <a:ext cx="3886895" cy="5447327"/>
          </a:xfrm>
          <a:prstGeom prst="rect">
            <a:avLst/>
          </a:prstGeom>
        </p:spPr>
      </p:pic>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827584" y="260648"/>
            <a:ext cx="7772400" cy="792088"/>
          </a:xfrm>
        </p:spPr>
        <p:txBody>
          <a:bodyPr>
            <a:normAutofit/>
          </a:bodyPr>
          <a:lstStyle/>
          <a:p>
            <a:pPr lvl="0"/>
            <a:r>
              <a:rPr lang="zh-TW" altLang="en-US" sz="3200" dirty="0" smtClean="0">
                <a:solidFill>
                  <a:srgbClr val="002060"/>
                </a:solidFill>
                <a:latin typeface="微軟正黑體" pitchFamily="34" charset="-120"/>
                <a:ea typeface="微軟正黑體" pitchFamily="34" charset="-120"/>
              </a:rPr>
              <a:t>分享</a:t>
            </a: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sp>
        <p:nvSpPr>
          <p:cNvPr id="8" name="標題 1"/>
          <p:cNvSpPr txBox="1">
            <a:spLocks/>
          </p:cNvSpPr>
          <p:nvPr/>
        </p:nvSpPr>
        <p:spPr>
          <a:xfrm>
            <a:off x="827584" y="1484784"/>
            <a:ext cx="7772400" cy="792088"/>
          </a:xfrm>
          <a:prstGeom prst="rect">
            <a:avLst/>
          </a:prstGeom>
        </p:spPr>
        <p:txBody>
          <a:bodyPr vert="horz" lIns="91440" tIns="45720" rIns="91440" bIns="45720" rtlCol="0" anchor="ctr">
            <a:normAutofit/>
          </a:bodyPr>
          <a:lstStyle/>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p:txBody>
      </p:sp>
      <p:pic>
        <p:nvPicPr>
          <p:cNvPr id="11" name="圖片 10" descr="pic2.jpg"/>
          <p:cNvPicPr>
            <a:picLocks noChangeAspect="1"/>
          </p:cNvPicPr>
          <p:nvPr/>
        </p:nvPicPr>
        <p:blipFill>
          <a:blip r:embed="rId4" cstate="print"/>
          <a:stretch>
            <a:fillRect/>
          </a:stretch>
        </p:blipFill>
        <p:spPr>
          <a:xfrm>
            <a:off x="467544" y="980728"/>
            <a:ext cx="8117505" cy="5589240"/>
          </a:xfrm>
          <a:prstGeom prst="rect">
            <a:avLst/>
          </a:prstGeom>
        </p:spPr>
      </p:pic>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827584" y="260648"/>
            <a:ext cx="7772400" cy="792088"/>
          </a:xfrm>
        </p:spPr>
        <p:txBody>
          <a:bodyPr>
            <a:normAutofit/>
          </a:bodyPr>
          <a:lstStyle/>
          <a:p>
            <a:pPr lvl="0"/>
            <a:r>
              <a:rPr lang="zh-TW" altLang="en-US" sz="3200" b="1" dirty="0" smtClean="0">
                <a:solidFill>
                  <a:srgbClr val="C00000"/>
                </a:solidFill>
                <a:latin typeface="微軟正黑體" pitchFamily="34" charset="-120"/>
                <a:ea typeface="微軟正黑體" pitchFamily="34" charset="-120"/>
              </a:rPr>
              <a:t>分享</a:t>
            </a: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endParaRPr lang="en-US" altLang="zh-TW" sz="4000" b="1" dirty="0" smtClean="0"/>
          </a:p>
          <a:p>
            <a:r>
              <a:rPr lang="zh-TW" altLang="zh-TW" sz="4000" b="1" dirty="0" smtClean="0">
                <a:solidFill>
                  <a:srgbClr val="0000CC"/>
                </a:solidFill>
                <a:hlinkClick r:id="rId4" action="ppaction://hlinkfile"/>
              </a:rPr>
              <a:t>美感</a:t>
            </a:r>
            <a:r>
              <a:rPr lang="zh-TW" altLang="zh-TW" sz="4000" b="1" dirty="0" smtClean="0">
                <a:solidFill>
                  <a:srgbClr val="0000CC"/>
                </a:solidFill>
                <a:hlinkClick r:id="rId4" action="ppaction://hlinkfile"/>
              </a:rPr>
              <a:t>行銷 融入生活</a:t>
            </a:r>
            <a:endParaRPr lang="zh-TW" altLang="zh-TW" sz="4000" dirty="0" smtClean="0">
              <a:solidFill>
                <a:srgbClr val="0000CC"/>
              </a:solidFill>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sp>
        <p:nvSpPr>
          <p:cNvPr id="8" name="標題 1"/>
          <p:cNvSpPr txBox="1">
            <a:spLocks/>
          </p:cNvSpPr>
          <p:nvPr/>
        </p:nvSpPr>
        <p:spPr>
          <a:xfrm>
            <a:off x="827584" y="1484784"/>
            <a:ext cx="7772400" cy="792088"/>
          </a:xfrm>
          <a:prstGeom prst="rect">
            <a:avLst/>
          </a:prstGeom>
        </p:spPr>
        <p:txBody>
          <a:bodyPr vert="horz" lIns="91440" tIns="45720" rIns="91440" bIns="45720" rtlCol="0" anchor="ctr">
            <a:normAutofit/>
          </a:bodyPr>
          <a:lstStyle/>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p:txBody>
      </p:sp>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827584" y="260648"/>
            <a:ext cx="7772400" cy="792088"/>
          </a:xfrm>
        </p:spPr>
        <p:txBody>
          <a:bodyPr>
            <a:normAutofit/>
          </a:bodyPr>
          <a:lstStyle/>
          <a:p>
            <a:pPr lvl="0"/>
            <a:r>
              <a:rPr lang="zh-TW" altLang="en-US" sz="3200" b="1" dirty="0" smtClean="0">
                <a:solidFill>
                  <a:srgbClr val="C00000"/>
                </a:solidFill>
                <a:latin typeface="微軟正黑體" pitchFamily="34" charset="-120"/>
                <a:ea typeface="微軟正黑體" pitchFamily="34" charset="-120"/>
              </a:rPr>
              <a:t>分享</a:t>
            </a: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0000CC"/>
              </a:solidFill>
              <a:latin typeface="微軟正黑體" pitchFamily="34" charset="-120"/>
              <a:ea typeface="微軟正黑體" pitchFamily="34" charset="-120"/>
              <a:hlinkClick r:id="rId4"/>
            </a:endParaRPr>
          </a:p>
          <a:p>
            <a:pPr algn="l"/>
            <a:endParaRPr lang="en-US" altLang="zh-TW" sz="2800" b="1" dirty="0" smtClean="0">
              <a:solidFill>
                <a:srgbClr val="0000CC"/>
              </a:solidFill>
              <a:latin typeface="微軟正黑體" pitchFamily="34" charset="-120"/>
              <a:ea typeface="微軟正黑體" pitchFamily="34" charset="-120"/>
              <a:hlinkClick r:id="rId4"/>
            </a:endParaRPr>
          </a:p>
          <a:p>
            <a:endParaRPr lang="en-US" altLang="zh-TW" sz="4000" b="1" dirty="0" smtClean="0">
              <a:solidFill>
                <a:srgbClr val="0000CC"/>
              </a:solidFill>
              <a:hlinkClick r:id="rId4"/>
            </a:endParaRPr>
          </a:p>
          <a:p>
            <a:pPr fontAlgn="t"/>
            <a:r>
              <a:rPr lang="zh-TW" altLang="en-US" sz="4800" dirty="0" smtClean="0">
                <a:solidFill>
                  <a:srgbClr val="0000CC"/>
                </a:solidFill>
                <a:hlinkClick r:id="rId4"/>
              </a:rPr>
              <a:t>「</a:t>
            </a:r>
            <a:r>
              <a:rPr lang="zh-TW" altLang="en-US" sz="4000" b="1" dirty="0" smtClean="0">
                <a:solidFill>
                  <a:srgbClr val="0000CC"/>
                </a:solidFill>
                <a:hlinkClick r:id="rId4"/>
              </a:rPr>
              <a:t>最好的時光，衡山慈善民歌饗宴」─ 施孝榮歌手代言</a:t>
            </a:r>
            <a:endParaRPr lang="zh-TW" altLang="en-US" sz="4000" b="1" dirty="0" smtClean="0">
              <a:solidFill>
                <a:srgbClr val="0000CC"/>
              </a:solidFill>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sp>
        <p:nvSpPr>
          <p:cNvPr id="8" name="標題 1"/>
          <p:cNvSpPr txBox="1">
            <a:spLocks/>
          </p:cNvSpPr>
          <p:nvPr/>
        </p:nvSpPr>
        <p:spPr>
          <a:xfrm>
            <a:off x="827584" y="1484784"/>
            <a:ext cx="7772400" cy="792088"/>
          </a:xfrm>
          <a:prstGeom prst="rect">
            <a:avLst/>
          </a:prstGeom>
        </p:spPr>
        <p:txBody>
          <a:bodyPr vert="horz" lIns="91440" tIns="45720" rIns="91440" bIns="45720" rtlCol="0" anchor="ctr">
            <a:normAutofit/>
          </a:bodyPr>
          <a:lstStyle/>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p:txBody>
      </p:sp>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827584" y="260648"/>
            <a:ext cx="7772400" cy="792088"/>
          </a:xfrm>
        </p:spPr>
        <p:txBody>
          <a:bodyPr>
            <a:normAutofit/>
          </a:bodyPr>
          <a:lstStyle/>
          <a:p>
            <a:pPr lvl="0"/>
            <a:r>
              <a:rPr lang="zh-TW" altLang="en-US" sz="3200" b="1" dirty="0" smtClean="0">
                <a:solidFill>
                  <a:srgbClr val="C00000"/>
                </a:solidFill>
                <a:latin typeface="微軟正黑體" pitchFamily="34" charset="-120"/>
                <a:ea typeface="微軟正黑體" pitchFamily="34" charset="-120"/>
              </a:rPr>
              <a:t>分享</a:t>
            </a: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0000CC"/>
              </a:solidFill>
              <a:latin typeface="微軟正黑體" pitchFamily="34" charset="-120"/>
              <a:ea typeface="微軟正黑體" pitchFamily="34" charset="-120"/>
              <a:hlinkClick r:id="rId4"/>
            </a:endParaRPr>
          </a:p>
          <a:p>
            <a:pPr algn="l"/>
            <a:endParaRPr lang="en-US" altLang="zh-TW" sz="2800" b="1" dirty="0" smtClean="0">
              <a:solidFill>
                <a:srgbClr val="0000CC"/>
              </a:solidFill>
              <a:latin typeface="微軟正黑體" pitchFamily="34" charset="-120"/>
              <a:ea typeface="微軟正黑體" pitchFamily="34" charset="-120"/>
              <a:hlinkClick r:id="rId4"/>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sp>
        <p:nvSpPr>
          <p:cNvPr id="8" name="標題 1"/>
          <p:cNvSpPr txBox="1">
            <a:spLocks/>
          </p:cNvSpPr>
          <p:nvPr/>
        </p:nvSpPr>
        <p:spPr>
          <a:xfrm>
            <a:off x="827584" y="1484784"/>
            <a:ext cx="7772400" cy="792088"/>
          </a:xfrm>
          <a:prstGeom prst="rect">
            <a:avLst/>
          </a:prstGeom>
        </p:spPr>
        <p:txBody>
          <a:bodyPr vert="horz" lIns="91440" tIns="45720" rIns="91440" bIns="45720" rtlCol="0" anchor="ctr">
            <a:normAutofit/>
          </a:bodyPr>
          <a:lstStyle/>
          <a:p>
            <a:pPr lvl="0">
              <a:spcBef>
                <a:spcPct val="0"/>
              </a:spcBef>
            </a:pPr>
            <a:endParaRPr lang="zh-TW" altLang="en-US" sz="3200" dirty="0" smtClean="0">
              <a:solidFill>
                <a:srgbClr val="002060"/>
              </a:solidFill>
              <a:latin typeface="微軟正黑體" pitchFamily="34" charset="-120"/>
              <a:ea typeface="微軟正黑體" pitchFamily="34" charset="-120"/>
              <a:cs typeface="+mj-cs"/>
            </a:endParaRPr>
          </a:p>
        </p:txBody>
      </p:sp>
      <p:pic>
        <p:nvPicPr>
          <p:cNvPr id="6" name="圖片 5" descr="2.jpg">
            <a:hlinkClick r:id="rId5" action="ppaction://hlinkfile"/>
          </p:cNvPr>
          <p:cNvPicPr>
            <a:picLocks noChangeAspect="1"/>
          </p:cNvPicPr>
          <p:nvPr/>
        </p:nvPicPr>
        <p:blipFill>
          <a:blip r:embed="rId6" cstate="print"/>
          <a:stretch>
            <a:fillRect/>
          </a:stretch>
        </p:blipFill>
        <p:spPr>
          <a:xfrm>
            <a:off x="2483768" y="1124744"/>
            <a:ext cx="4032448" cy="5709660"/>
          </a:xfrm>
          <a:prstGeom prst="rect">
            <a:avLst/>
          </a:prstGeom>
        </p:spPr>
      </p:pic>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descr="16.jpg"/>
          <p:cNvPicPr>
            <a:picLocks noGrp="1" noChangeAspect="1"/>
          </p:cNvPicPr>
          <p:nvPr>
            <p:ph idx="1"/>
          </p:nvPr>
        </p:nvPicPr>
        <p:blipFill>
          <a:blip r:embed="rId2" cstate="print"/>
          <a:stretch>
            <a:fillRect/>
          </a:stretch>
        </p:blipFill>
        <p:spPr>
          <a:xfrm>
            <a:off x="0" y="0"/>
            <a:ext cx="9144000" cy="6858000"/>
          </a:xfrm>
        </p:spPr>
      </p:pic>
      <p:sp>
        <p:nvSpPr>
          <p:cNvPr id="14" name="內容版面配置區 2"/>
          <p:cNvSpPr txBox="1">
            <a:spLocks/>
          </p:cNvSpPr>
          <p:nvPr/>
        </p:nvSpPr>
        <p:spPr>
          <a:xfrm>
            <a:off x="539552" y="1999382"/>
            <a:ext cx="8229600" cy="4525963"/>
          </a:xfrm>
          <a:prstGeom prst="rect">
            <a:avLst/>
          </a:prstGeom>
        </p:spPr>
        <p:txBody>
          <a:bodyPr vert="horz" lIns="91440" tIns="45720" rIns="91440" bIns="45720" rtlCol="0">
            <a:normAutofit/>
          </a:bodyPr>
          <a:lstStyle/>
          <a:p>
            <a:endParaRPr lang="zh-TW" altLang="zh-TW" sz="2400" dirty="0">
              <a:solidFill>
                <a:srgbClr val="0070C0"/>
              </a:solidFill>
              <a:latin typeface="微軟正黑體" pitchFamily="34" charset="-120"/>
              <a:ea typeface="微軟正黑體" pitchFamily="34" charset="-120"/>
            </a:endParaRPr>
          </a:p>
        </p:txBody>
      </p:sp>
      <p:pic>
        <p:nvPicPr>
          <p:cNvPr id="8" name="Picture 2" descr="http://upload.wikimedia.org/wikipedia/zh/thumb/8/88/Embelm_of_National_Chi_Nan_University.svg/300px-Embelm_of_National_Chi_Nan_University.svg.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3928" y="404664"/>
            <a:ext cx="1260000" cy="12600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文字方塊 9"/>
          <p:cNvSpPr txBox="1"/>
          <p:nvPr/>
        </p:nvSpPr>
        <p:spPr>
          <a:xfrm>
            <a:off x="1979712" y="3501008"/>
            <a:ext cx="5760640" cy="707886"/>
          </a:xfrm>
          <a:prstGeom prst="rect">
            <a:avLst/>
          </a:prstGeom>
          <a:noFill/>
        </p:spPr>
        <p:txBody>
          <a:bodyPr wrap="square" rtlCol="0">
            <a:spAutoFit/>
          </a:bodyPr>
          <a:lstStyle/>
          <a:p>
            <a:r>
              <a:rPr lang="zh-TW" altLang="en-US" sz="4000" b="1" dirty="0" smtClean="0">
                <a:solidFill>
                  <a:srgbClr val="C00000"/>
                </a:solidFill>
                <a:latin typeface="微軟正黑體" pitchFamily="34" charset="-120"/>
                <a:ea typeface="微軟正黑體" pitchFamily="34" charset="-120"/>
              </a:rPr>
              <a:t>報告完畢</a:t>
            </a:r>
            <a:r>
              <a:rPr lang="en-US" altLang="zh-TW" sz="4000" b="1" dirty="0" smtClean="0">
                <a:solidFill>
                  <a:srgbClr val="C00000"/>
                </a:solidFill>
                <a:latin typeface="微軟正黑體" pitchFamily="34" charset="-120"/>
                <a:ea typeface="微軟正黑體" pitchFamily="34" charset="-120"/>
              </a:rPr>
              <a:t>~</a:t>
            </a:r>
            <a:r>
              <a:rPr lang="zh-TW" altLang="en-US" sz="4000" b="1" dirty="0" smtClean="0">
                <a:solidFill>
                  <a:srgbClr val="C00000"/>
                </a:solidFill>
                <a:latin typeface="微軟正黑體" pitchFamily="34" charset="-120"/>
                <a:ea typeface="微軟正黑體" pitchFamily="34" charset="-120"/>
              </a:rPr>
              <a:t>  </a:t>
            </a:r>
            <a:r>
              <a:rPr lang="zh-TW" altLang="en-US" sz="4000" b="1" dirty="0" smtClean="0">
                <a:solidFill>
                  <a:srgbClr val="C00000"/>
                </a:solidFill>
                <a:latin typeface="微軟正黑體" pitchFamily="34" charset="-120"/>
                <a:ea typeface="微軟正黑體" pitchFamily="34" charset="-120"/>
              </a:rPr>
              <a:t>謝謝聆聽</a:t>
            </a:r>
            <a:r>
              <a:rPr lang="en-US" altLang="zh-TW" sz="4000" b="1" dirty="0" smtClean="0">
                <a:solidFill>
                  <a:srgbClr val="C00000"/>
                </a:solidFill>
                <a:latin typeface="微軟正黑體" pitchFamily="34" charset="-120"/>
                <a:ea typeface="微軟正黑體" pitchFamily="34" charset="-120"/>
              </a:rPr>
              <a:t>~</a:t>
            </a:r>
            <a:endParaRPr lang="zh-TW" altLang="en-US" sz="4000" b="1" dirty="0">
              <a:solidFill>
                <a:srgbClr val="C00000"/>
              </a:solidFill>
              <a:latin typeface="微軟正黑體" pitchFamily="34" charset="-120"/>
              <a:ea typeface="微軟正黑體" pitchFamily="34" charset="-120"/>
            </a:endParaRPr>
          </a:p>
        </p:txBody>
      </p:sp>
    </p:spTree>
    <p:extLst>
      <p:ext uri="{BB962C8B-B14F-4D97-AF65-F5344CB8AC3E}">
        <p14:creationId xmlns="" xmlns:p14="http://schemas.microsoft.com/office/powerpoint/2010/main" val="953816604"/>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第九章  </a:t>
            </a:r>
            <a:r>
              <a:rPr lang="zh-TW" altLang="zh-TW" sz="3200" b="1" dirty="0" smtClean="0">
                <a:solidFill>
                  <a:srgbClr val="002060"/>
                </a:solidFill>
                <a:latin typeface="微軟正黑體" pitchFamily="34" charset="-120"/>
                <a:ea typeface="微軟正黑體" pitchFamily="34" charset="-120"/>
              </a:rPr>
              <a:t>當下</a:t>
            </a:r>
            <a:r>
              <a:rPr lang="zh-TW" altLang="zh-TW" sz="3200" b="1" dirty="0" smtClean="0">
                <a:solidFill>
                  <a:srgbClr val="002060"/>
                </a:solidFill>
                <a:latin typeface="微軟正黑體" pitchFamily="34" charset="-120"/>
                <a:ea typeface="微軟正黑體" pitchFamily="34" charset="-120"/>
              </a:rPr>
              <a:t>完成的大手筆贊助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r>
              <a:rPr lang="zh-TW" altLang="en-US" sz="2400" b="1" dirty="0" smtClean="0">
                <a:solidFill>
                  <a:srgbClr val="C00000"/>
                </a:solidFill>
                <a:latin typeface="微軟正黑體" pitchFamily="34" charset="-120"/>
                <a:ea typeface="微軟正黑體" pitchFamily="34" charset="-120"/>
              </a:rPr>
              <a:t>募款</a:t>
            </a:r>
            <a:r>
              <a:rPr lang="zh-TW" altLang="en-US" sz="2400" b="1" dirty="0" smtClean="0">
                <a:solidFill>
                  <a:srgbClr val="C00000"/>
                </a:solidFill>
                <a:latin typeface="微軟正黑體" pitchFamily="34" charset="-120"/>
                <a:ea typeface="微軟正黑體" pitchFamily="34" charset="-120"/>
              </a:rPr>
              <a:t>金字塔</a:t>
            </a:r>
            <a:endParaRPr lang="zh-TW" altLang="en-US" sz="2400" b="1" dirty="0" smtClean="0">
              <a:solidFill>
                <a:srgbClr val="C00000"/>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pic>
        <p:nvPicPr>
          <p:cNvPr id="6" name="圖片 5" descr="34.jpg"/>
          <p:cNvPicPr>
            <a:picLocks noChangeAspect="1"/>
          </p:cNvPicPr>
          <p:nvPr/>
        </p:nvPicPr>
        <p:blipFill>
          <a:blip r:embed="rId5" cstate="print"/>
          <a:stretch>
            <a:fillRect/>
          </a:stretch>
        </p:blipFill>
        <p:spPr>
          <a:xfrm>
            <a:off x="2123728" y="1196752"/>
            <a:ext cx="5288530" cy="5661248"/>
          </a:xfrm>
          <a:prstGeom prst="rect">
            <a:avLst/>
          </a:prstGeom>
        </p:spPr>
      </p:pic>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第九章  </a:t>
            </a:r>
            <a:r>
              <a:rPr lang="zh-TW" altLang="zh-TW" sz="3200" b="1" dirty="0" smtClean="0">
                <a:solidFill>
                  <a:srgbClr val="002060"/>
                </a:solidFill>
                <a:latin typeface="微軟正黑體" pitchFamily="34" charset="-120"/>
                <a:ea typeface="微軟正黑體" pitchFamily="34" charset="-120"/>
              </a:rPr>
              <a:t>當下</a:t>
            </a:r>
            <a:r>
              <a:rPr lang="zh-TW" altLang="zh-TW" sz="3200" b="1" dirty="0" smtClean="0">
                <a:solidFill>
                  <a:srgbClr val="002060"/>
                </a:solidFill>
                <a:latin typeface="微軟正黑體" pitchFamily="34" charset="-120"/>
                <a:ea typeface="微軟正黑體" pitchFamily="34" charset="-120"/>
              </a:rPr>
              <a:t>完成的大手筆贊助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r>
              <a:rPr lang="zh-TW" altLang="en-US" sz="2400" b="1" dirty="0" smtClean="0">
                <a:solidFill>
                  <a:srgbClr val="C00000"/>
                </a:solidFill>
                <a:latin typeface="微軟正黑體" pitchFamily="34" charset="-120"/>
                <a:ea typeface="微軟正黑體" pitchFamily="34" charset="-120"/>
              </a:rPr>
              <a:t>可以向誰開口</a:t>
            </a:r>
            <a:r>
              <a:rPr lang="en-US" altLang="zh-TW" sz="2400" b="1" dirty="0" smtClean="0">
                <a:solidFill>
                  <a:srgbClr val="C00000"/>
                </a:solidFill>
                <a:latin typeface="微軟正黑體" pitchFamily="34" charset="-120"/>
                <a:ea typeface="微軟正黑體" pitchFamily="34" charset="-120"/>
              </a:rPr>
              <a:t>…</a:t>
            </a:r>
          </a:p>
          <a:p>
            <a:pPr algn="l"/>
            <a:endParaRPr lang="en-US" altLang="zh-TW" sz="2400" b="1" dirty="0" smtClean="0">
              <a:solidFill>
                <a:srgbClr val="C00000"/>
              </a:solidFill>
              <a:latin typeface="微軟正黑體" pitchFamily="34" charset="-120"/>
              <a:ea typeface="微軟正黑體" pitchFamily="34" charset="-120"/>
            </a:endParaRPr>
          </a:p>
          <a:p>
            <a:pPr algn="l"/>
            <a:r>
              <a:rPr lang="zh-TW" altLang="en-US" sz="2400" dirty="0" smtClean="0">
                <a:solidFill>
                  <a:schemeClr val="tx1">
                    <a:lumMod val="95000"/>
                    <a:lumOff val="5000"/>
                  </a:schemeClr>
                </a:solidFill>
                <a:latin typeface="微軟正黑體" pitchFamily="34" charset="-120"/>
                <a:ea typeface="微軟正黑體" pitchFamily="34" charset="-120"/>
              </a:rPr>
              <a:t>最佳的募款人即是以公益的目的，達成一項大手筆的贊助，假使募款人也從其他大筆捐款的管道吸取得經驗，自身也擁有一定的地位或財富，則較容易募款成功，如果一個人對公益目標堅信不疑的話，那麼幾乎每個人都可以學習募集大筆贊助。</a:t>
            </a: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第九章  </a:t>
            </a:r>
            <a:r>
              <a:rPr lang="zh-TW" altLang="zh-TW" sz="3200" b="1" dirty="0" smtClean="0">
                <a:solidFill>
                  <a:srgbClr val="002060"/>
                </a:solidFill>
                <a:latin typeface="微軟正黑體" pitchFamily="34" charset="-120"/>
                <a:ea typeface="微軟正黑體" pitchFamily="34" charset="-120"/>
              </a:rPr>
              <a:t>當下</a:t>
            </a:r>
            <a:r>
              <a:rPr lang="zh-TW" altLang="zh-TW" sz="3200" b="1" dirty="0" smtClean="0">
                <a:solidFill>
                  <a:srgbClr val="002060"/>
                </a:solidFill>
                <a:latin typeface="微軟正黑體" pitchFamily="34" charset="-120"/>
                <a:ea typeface="微軟正黑體" pitchFamily="34" charset="-120"/>
              </a:rPr>
              <a:t>完成的大手筆贊助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r>
              <a:rPr lang="zh-TW" altLang="en-US" sz="2800" b="1" dirty="0" smtClean="0">
                <a:solidFill>
                  <a:srgbClr val="C00000"/>
                </a:solidFill>
                <a:latin typeface="微軟正黑體" pitchFamily="34" charset="-120"/>
                <a:ea typeface="微軟正黑體" pitchFamily="34" charset="-120"/>
              </a:rPr>
              <a:t>成功</a:t>
            </a:r>
            <a:r>
              <a:rPr lang="zh-TW" altLang="en-US" sz="2800" b="1" dirty="0" smtClean="0">
                <a:solidFill>
                  <a:srgbClr val="C00000"/>
                </a:solidFill>
                <a:latin typeface="微軟正黑體" pitchFamily="34" charset="-120"/>
                <a:ea typeface="微軟正黑體" pitchFamily="34" charset="-120"/>
              </a:rPr>
              <a:t>募款</a:t>
            </a:r>
            <a:r>
              <a:rPr lang="zh-TW" altLang="en-US" sz="2800" b="1" dirty="0" smtClean="0">
                <a:solidFill>
                  <a:srgbClr val="C00000"/>
                </a:solidFill>
                <a:latin typeface="微軟正黑體" pitchFamily="34" charset="-120"/>
                <a:ea typeface="微軟正黑體" pitchFamily="34" charset="-120"/>
              </a:rPr>
              <a:t>技巧</a:t>
            </a:r>
            <a:r>
              <a:rPr lang="en-US" altLang="zh-TW" sz="2800" b="1" dirty="0" smtClean="0">
                <a:solidFill>
                  <a:srgbClr val="C00000"/>
                </a:solidFill>
                <a:latin typeface="微軟正黑體" pitchFamily="34" charset="-120"/>
                <a:ea typeface="微軟正黑體" pitchFamily="34" charset="-120"/>
              </a:rPr>
              <a:t>:</a:t>
            </a: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a:p>
            <a:pPr algn="l"/>
            <a:r>
              <a:rPr lang="zh-TW" altLang="en-US" sz="2800" b="1" dirty="0" smtClean="0">
                <a:solidFill>
                  <a:schemeClr val="tx1">
                    <a:lumMod val="95000"/>
                    <a:lumOff val="5000"/>
                  </a:schemeClr>
                </a:solidFill>
                <a:latin typeface="微軟正黑體" pitchFamily="34" charset="-120"/>
                <a:ea typeface="微軟正黑體" pitchFamily="34" charset="-120"/>
              </a:rPr>
              <a:t>成功</a:t>
            </a:r>
            <a:r>
              <a:rPr lang="zh-TW" altLang="en-US" sz="2800" b="1" dirty="0" smtClean="0">
                <a:solidFill>
                  <a:schemeClr val="tx1">
                    <a:lumMod val="95000"/>
                    <a:lumOff val="5000"/>
                  </a:schemeClr>
                </a:solidFill>
                <a:latin typeface="微軟正黑體" pitchFamily="34" charset="-120"/>
                <a:ea typeface="微軟正黑體" pitchFamily="34" charset="-120"/>
              </a:rPr>
              <a:t>募款要做的三件事</a:t>
            </a:r>
            <a:r>
              <a:rPr lang="zh-TW" altLang="en-US" sz="2800" b="1" dirty="0" smtClean="0">
                <a:solidFill>
                  <a:schemeClr val="tx1">
                    <a:lumMod val="95000"/>
                    <a:lumOff val="5000"/>
                  </a:schemeClr>
                </a:solidFill>
                <a:latin typeface="微軟正黑體" pitchFamily="34" charset="-120"/>
                <a:ea typeface="微軟正黑體" pitchFamily="34" charset="-120"/>
              </a:rPr>
              <a:t>：傾聽</a:t>
            </a:r>
            <a:r>
              <a:rPr lang="zh-TW" altLang="en-US" sz="2800" b="1" dirty="0" smtClean="0">
                <a:solidFill>
                  <a:schemeClr val="tx1">
                    <a:lumMod val="95000"/>
                    <a:lumOff val="5000"/>
                  </a:schemeClr>
                </a:solidFill>
                <a:latin typeface="微軟正黑體" pitchFamily="34" charset="-120"/>
                <a:ea typeface="微軟正黑體" pitchFamily="34" charset="-120"/>
              </a:rPr>
              <a:t>、思考、和開口要錢。</a:t>
            </a: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第九章  </a:t>
            </a:r>
            <a:r>
              <a:rPr lang="zh-TW" altLang="zh-TW" sz="3200" b="1" dirty="0" smtClean="0">
                <a:solidFill>
                  <a:srgbClr val="002060"/>
                </a:solidFill>
                <a:latin typeface="微軟正黑體" pitchFamily="34" charset="-120"/>
                <a:ea typeface="微軟正黑體" pitchFamily="34" charset="-120"/>
              </a:rPr>
              <a:t>當下</a:t>
            </a:r>
            <a:r>
              <a:rPr lang="zh-TW" altLang="zh-TW" sz="3200" b="1" dirty="0" smtClean="0">
                <a:solidFill>
                  <a:srgbClr val="002060"/>
                </a:solidFill>
                <a:latin typeface="微軟正黑體" pitchFamily="34" charset="-120"/>
                <a:ea typeface="微軟正黑體" pitchFamily="34" charset="-120"/>
              </a:rPr>
              <a:t>完成的大手筆贊助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lnSpcReduction="10000"/>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r>
              <a:rPr lang="zh-TW" altLang="en-US" sz="2800" b="1" dirty="0" smtClean="0">
                <a:solidFill>
                  <a:srgbClr val="C00000"/>
                </a:solidFill>
                <a:latin typeface="微軟正黑體" pitchFamily="34" charset="-120"/>
                <a:ea typeface="微軟正黑體" pitchFamily="34" charset="-120"/>
              </a:rPr>
              <a:t>好好利用執行長</a:t>
            </a:r>
            <a:r>
              <a:rPr lang="en-US" altLang="zh-TW" sz="2800" b="1" dirty="0" smtClean="0">
                <a:solidFill>
                  <a:srgbClr val="C00000"/>
                </a:solidFill>
                <a:latin typeface="微軟正黑體" pitchFamily="34" charset="-120"/>
                <a:ea typeface="微軟正黑體" pitchFamily="34" charset="-120"/>
              </a:rPr>
              <a:t>:</a:t>
            </a:r>
            <a:endParaRPr lang="zh-TW" altLang="en-US" sz="2800" b="1" dirty="0" smtClean="0">
              <a:solidFill>
                <a:schemeClr val="tx1">
                  <a:lumMod val="95000"/>
                  <a:lumOff val="5000"/>
                </a:schemeClr>
              </a:solidFill>
              <a:latin typeface="微軟正黑體" pitchFamily="34" charset="-120"/>
              <a:ea typeface="微軟正黑體" pitchFamily="34" charset="-120"/>
            </a:endParaRPr>
          </a:p>
          <a:p>
            <a:pPr algn="l"/>
            <a:r>
              <a:rPr lang="zh-TW" altLang="en-US" sz="2800" dirty="0" smtClean="0">
                <a:solidFill>
                  <a:schemeClr val="tx1">
                    <a:lumMod val="95000"/>
                    <a:lumOff val="5000"/>
                  </a:schemeClr>
                </a:solidFill>
                <a:latin typeface="微軟正黑體" pitchFamily="34" charset="-120"/>
                <a:ea typeface="微軟正黑體" pitchFamily="34" charset="-120"/>
              </a:rPr>
              <a:t>開口要錢之前 以身作則 </a:t>
            </a:r>
            <a:r>
              <a:rPr lang="en-US" altLang="zh-TW" sz="2800" dirty="0" smtClean="0">
                <a:solidFill>
                  <a:schemeClr val="tx1">
                    <a:lumMod val="95000"/>
                    <a:lumOff val="5000"/>
                  </a:schemeClr>
                </a:solidFill>
                <a:latin typeface="微軟正黑體" pitchFamily="34" charset="-120"/>
                <a:ea typeface="微軟正黑體" pitchFamily="34" charset="-120"/>
              </a:rPr>
              <a:t>/ </a:t>
            </a:r>
            <a:r>
              <a:rPr lang="zh-TW" altLang="en-US" sz="2800" dirty="0" smtClean="0">
                <a:solidFill>
                  <a:schemeClr val="tx1">
                    <a:lumMod val="95000"/>
                    <a:lumOff val="5000"/>
                  </a:schemeClr>
                </a:solidFill>
                <a:latin typeface="微軟正黑體" pitchFamily="34" charset="-120"/>
                <a:ea typeface="微軟正黑體" pitchFamily="34" charset="-120"/>
              </a:rPr>
              <a:t>率先贊助 </a:t>
            </a:r>
            <a:r>
              <a:rPr lang="en-US" altLang="zh-TW" sz="2800" dirty="0" smtClean="0">
                <a:solidFill>
                  <a:schemeClr val="tx1">
                    <a:lumMod val="95000"/>
                    <a:lumOff val="5000"/>
                  </a:schemeClr>
                </a:solidFill>
                <a:latin typeface="微軟正黑體" pitchFamily="34" charset="-120"/>
                <a:ea typeface="微軟正黑體" pitchFamily="34" charset="-120"/>
              </a:rPr>
              <a:t>/ </a:t>
            </a:r>
            <a:endParaRPr lang="en-US" altLang="zh-TW" sz="2800" dirty="0" smtClean="0">
              <a:solidFill>
                <a:schemeClr val="tx1">
                  <a:lumMod val="95000"/>
                  <a:lumOff val="5000"/>
                </a:schemeClr>
              </a:solidFill>
              <a:latin typeface="微軟正黑體" pitchFamily="34" charset="-120"/>
              <a:ea typeface="微軟正黑體" pitchFamily="34" charset="-120"/>
            </a:endParaRPr>
          </a:p>
          <a:p>
            <a:pPr algn="l"/>
            <a:endParaRPr lang="en-US" altLang="zh-TW" sz="2800" dirty="0" smtClean="0">
              <a:solidFill>
                <a:schemeClr val="tx1">
                  <a:lumMod val="95000"/>
                  <a:lumOff val="5000"/>
                </a:schemeClr>
              </a:solidFill>
              <a:latin typeface="微軟正黑體" pitchFamily="34" charset="-120"/>
              <a:ea typeface="微軟正黑體" pitchFamily="34" charset="-120"/>
            </a:endParaRPr>
          </a:p>
          <a:p>
            <a:pPr algn="l"/>
            <a:r>
              <a:rPr lang="zh-TW" altLang="en-US" sz="2800" b="1" dirty="0" smtClean="0">
                <a:solidFill>
                  <a:srgbClr val="C00000"/>
                </a:solidFill>
                <a:latin typeface="微軟正黑體" pitchFamily="34" charset="-120"/>
                <a:ea typeface="微軟正黑體" pitchFamily="34" charset="-120"/>
              </a:rPr>
              <a:t>練習</a:t>
            </a:r>
            <a:r>
              <a:rPr lang="zh-TW" altLang="en-US" sz="2800" b="1" dirty="0" smtClean="0">
                <a:solidFill>
                  <a:srgbClr val="C00000"/>
                </a:solidFill>
                <a:latin typeface="微軟正黑體" pitchFamily="34" charset="-120"/>
                <a:ea typeface="微軟正黑體" pitchFamily="34" charset="-120"/>
              </a:rPr>
              <a:t>開口 </a:t>
            </a:r>
            <a:r>
              <a:rPr lang="en-US" altLang="zh-TW" sz="2800" b="1" dirty="0" smtClean="0">
                <a:solidFill>
                  <a:srgbClr val="C00000"/>
                </a:solidFill>
                <a:latin typeface="微軟正黑體" pitchFamily="34" charset="-120"/>
                <a:ea typeface="微軟正黑體" pitchFamily="34" charset="-120"/>
              </a:rPr>
              <a:t>:</a:t>
            </a:r>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r>
              <a:rPr lang="en-US" altLang="zh-TW" sz="2800" dirty="0" smtClean="0">
                <a:solidFill>
                  <a:schemeClr val="tx1">
                    <a:lumMod val="95000"/>
                    <a:lumOff val="5000"/>
                  </a:schemeClr>
                </a:solidFill>
                <a:latin typeface="微軟正黑體" pitchFamily="34" charset="-120"/>
                <a:ea typeface="微軟正黑體" pitchFamily="34" charset="-120"/>
              </a:rPr>
              <a:t> </a:t>
            </a:r>
            <a:r>
              <a:rPr lang="zh-TW" altLang="en-US" sz="2800" dirty="0" smtClean="0">
                <a:solidFill>
                  <a:schemeClr val="tx1">
                    <a:lumMod val="95000"/>
                    <a:lumOff val="5000"/>
                  </a:schemeClr>
                </a:solidFill>
                <a:latin typeface="微軟正黑體" pitchFamily="34" charset="-120"/>
                <a:ea typeface="微軟正黑體" pitchFamily="34" charset="-120"/>
              </a:rPr>
              <a:t>態度 </a:t>
            </a:r>
            <a:r>
              <a:rPr lang="en-US" altLang="zh-TW" sz="2800" dirty="0" smtClean="0">
                <a:solidFill>
                  <a:schemeClr val="tx1">
                    <a:lumMod val="95000"/>
                    <a:lumOff val="5000"/>
                  </a:schemeClr>
                </a:solidFill>
                <a:latin typeface="微軟正黑體" pitchFamily="34" charset="-120"/>
                <a:ea typeface="微軟正黑體" pitchFamily="34" charset="-120"/>
              </a:rPr>
              <a:t>/ </a:t>
            </a:r>
            <a:r>
              <a:rPr lang="zh-TW" altLang="en-US" sz="2800" dirty="0" smtClean="0">
                <a:solidFill>
                  <a:schemeClr val="tx1">
                    <a:lumMod val="95000"/>
                    <a:lumOff val="5000"/>
                  </a:schemeClr>
                </a:solidFill>
                <a:latin typeface="微軟正黑體" pitchFamily="34" charset="-120"/>
                <a:ea typeface="微軟正黑體" pitchFamily="34" charset="-120"/>
              </a:rPr>
              <a:t>克服開口要錢的恐懼 </a:t>
            </a:r>
            <a:r>
              <a:rPr lang="en-US" altLang="zh-TW" sz="2800" dirty="0" smtClean="0">
                <a:solidFill>
                  <a:schemeClr val="tx1">
                    <a:lumMod val="95000"/>
                    <a:lumOff val="5000"/>
                  </a:schemeClr>
                </a:solidFill>
                <a:latin typeface="微軟正黑體" pitchFamily="34" charset="-120"/>
                <a:ea typeface="微軟正黑體" pitchFamily="34" charset="-120"/>
              </a:rPr>
              <a:t>/</a:t>
            </a:r>
            <a:r>
              <a:rPr lang="zh-TW" altLang="en-US" sz="2800" dirty="0" smtClean="0">
                <a:solidFill>
                  <a:schemeClr val="tx1">
                    <a:lumMod val="95000"/>
                    <a:lumOff val="5000"/>
                  </a:schemeClr>
                </a:solidFill>
                <a:latin typeface="微軟正黑體" pitchFamily="34" charset="-120"/>
                <a:ea typeface="微軟正黑體" pitchFamily="34" charset="-120"/>
              </a:rPr>
              <a:t>小組練習的工具</a:t>
            </a:r>
            <a:r>
              <a:rPr lang="en-US" altLang="zh-TW" sz="2800" dirty="0" smtClean="0">
                <a:solidFill>
                  <a:schemeClr val="tx1">
                    <a:lumMod val="95000"/>
                    <a:lumOff val="5000"/>
                  </a:schemeClr>
                </a:solidFill>
                <a:latin typeface="微軟正黑體" pitchFamily="34" charset="-120"/>
                <a:ea typeface="微軟正黑體" pitchFamily="34" charset="-120"/>
              </a:rPr>
              <a:t>/ </a:t>
            </a:r>
            <a:endParaRPr lang="en-US" altLang="zh-TW" sz="2800" dirty="0" smtClean="0">
              <a:solidFill>
                <a:schemeClr val="tx1">
                  <a:lumMod val="95000"/>
                  <a:lumOff val="5000"/>
                </a:schemeClr>
              </a:solidFill>
              <a:latin typeface="微軟正黑體" pitchFamily="34" charset="-120"/>
              <a:ea typeface="微軟正黑體" pitchFamily="34" charset="-120"/>
            </a:endParaRPr>
          </a:p>
          <a:p>
            <a:pPr algn="l"/>
            <a:r>
              <a:rPr lang="zh-TW" altLang="en-US" sz="2800" dirty="0" smtClean="0">
                <a:solidFill>
                  <a:schemeClr val="tx1">
                    <a:lumMod val="95000"/>
                    <a:lumOff val="5000"/>
                  </a:schemeClr>
                </a:solidFill>
                <a:latin typeface="微軟正黑體" pitchFamily="34" charset="-120"/>
                <a:ea typeface="微軟正黑體" pitchFamily="34" charset="-120"/>
              </a:rPr>
              <a:t>組織</a:t>
            </a:r>
            <a:r>
              <a:rPr lang="zh-TW" altLang="en-US" sz="2800" dirty="0" smtClean="0">
                <a:solidFill>
                  <a:schemeClr val="tx1">
                    <a:lumMod val="95000"/>
                    <a:lumOff val="5000"/>
                  </a:schemeClr>
                </a:solidFill>
                <a:latin typeface="微軟正黑體" pitchFamily="34" charset="-120"/>
                <a:ea typeface="微軟正黑體" pitchFamily="34" charset="-120"/>
              </a:rPr>
              <a:t>簡要概述 願景說明  </a:t>
            </a:r>
            <a:r>
              <a:rPr lang="en-US" altLang="zh-TW" sz="2800" dirty="0" smtClean="0">
                <a:solidFill>
                  <a:schemeClr val="tx1">
                    <a:lumMod val="95000"/>
                    <a:lumOff val="5000"/>
                  </a:schemeClr>
                </a:solidFill>
                <a:latin typeface="微軟正黑體" pitchFamily="34" charset="-120"/>
                <a:ea typeface="微軟正黑體" pitchFamily="34" charset="-120"/>
              </a:rPr>
              <a:t>(</a:t>
            </a:r>
            <a:r>
              <a:rPr lang="zh-TW" altLang="en-US" sz="2800" dirty="0" smtClean="0">
                <a:solidFill>
                  <a:schemeClr val="tx1">
                    <a:lumMod val="95000"/>
                    <a:lumOff val="5000"/>
                  </a:schemeClr>
                </a:solidFill>
                <a:latin typeface="微軟正黑體" pitchFamily="34" charset="-120"/>
                <a:ea typeface="微軟正黑體" pitchFamily="34" charset="-120"/>
              </a:rPr>
              <a:t>小朋友</a:t>
            </a:r>
            <a:r>
              <a:rPr lang="en-US" altLang="zh-TW" sz="2800" dirty="0" smtClean="0">
                <a:solidFill>
                  <a:schemeClr val="tx1">
                    <a:lumMod val="95000"/>
                    <a:lumOff val="5000"/>
                  </a:schemeClr>
                </a:solidFill>
                <a:latin typeface="微軟正黑體" pitchFamily="34" charset="-120"/>
                <a:ea typeface="微軟正黑體" pitchFamily="34" charset="-120"/>
              </a:rPr>
              <a:t>)</a:t>
            </a:r>
            <a:endParaRPr lang="zh-TW" altLang="en-US" sz="2800" dirty="0" smtClean="0">
              <a:solidFill>
                <a:schemeClr val="tx1">
                  <a:lumMod val="95000"/>
                  <a:lumOff val="5000"/>
                </a:schemeClr>
              </a:solidFill>
              <a:latin typeface="微軟正黑體" pitchFamily="34" charset="-120"/>
              <a:ea typeface="微軟正黑體" pitchFamily="34" charset="-120"/>
            </a:endParaRPr>
          </a:p>
          <a:p>
            <a:pPr algn="l"/>
            <a:r>
              <a:rPr lang="zh-TW" altLang="en-US" sz="2800" b="1" dirty="0" smtClean="0">
                <a:solidFill>
                  <a:schemeClr val="tx1">
                    <a:lumMod val="95000"/>
                    <a:lumOff val="5000"/>
                  </a:schemeClr>
                </a:solidFill>
                <a:latin typeface="微軟正黑體" pitchFamily="34" charset="-120"/>
                <a:ea typeface="微軟正黑體" pitchFamily="34" charset="-120"/>
              </a:rPr>
              <a:t>。</a:t>
            </a:r>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第九章  </a:t>
            </a:r>
            <a:r>
              <a:rPr lang="zh-TW" altLang="zh-TW" sz="3200" b="1" dirty="0" smtClean="0">
                <a:solidFill>
                  <a:srgbClr val="002060"/>
                </a:solidFill>
                <a:latin typeface="微軟正黑體" pitchFamily="34" charset="-120"/>
                <a:ea typeface="微軟正黑體" pitchFamily="34" charset="-120"/>
              </a:rPr>
              <a:t>當下</a:t>
            </a:r>
            <a:r>
              <a:rPr lang="zh-TW" altLang="zh-TW" sz="3200" b="1" dirty="0" smtClean="0">
                <a:solidFill>
                  <a:srgbClr val="002060"/>
                </a:solidFill>
                <a:latin typeface="微軟正黑體" pitchFamily="34" charset="-120"/>
                <a:ea typeface="微軟正黑體" pitchFamily="34" charset="-120"/>
              </a:rPr>
              <a:t>完成的大手筆贊助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lnSpcReduction="10000"/>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r>
              <a:rPr lang="zh-TW" altLang="en-US" sz="2800" b="1" dirty="0" smtClean="0">
                <a:solidFill>
                  <a:srgbClr val="C00000"/>
                </a:solidFill>
                <a:latin typeface="微軟正黑體" pitchFamily="34" charset="-120"/>
                <a:ea typeface="微軟正黑體" pitchFamily="34" charset="-120"/>
              </a:rPr>
              <a:t>好好利用執行長</a:t>
            </a:r>
            <a:r>
              <a:rPr lang="en-US" altLang="zh-TW" sz="2800" b="1" dirty="0" smtClean="0">
                <a:solidFill>
                  <a:srgbClr val="C00000"/>
                </a:solidFill>
                <a:latin typeface="微軟正黑體" pitchFamily="34" charset="-120"/>
                <a:ea typeface="微軟正黑體" pitchFamily="34" charset="-120"/>
              </a:rPr>
              <a:t>:</a:t>
            </a:r>
            <a:endParaRPr lang="zh-TW" altLang="en-US" sz="2800" b="1" dirty="0" smtClean="0">
              <a:solidFill>
                <a:schemeClr val="tx1">
                  <a:lumMod val="95000"/>
                  <a:lumOff val="5000"/>
                </a:schemeClr>
              </a:solidFill>
              <a:latin typeface="微軟正黑體" pitchFamily="34" charset="-120"/>
              <a:ea typeface="微軟正黑體" pitchFamily="34" charset="-120"/>
            </a:endParaRPr>
          </a:p>
          <a:p>
            <a:pPr algn="l"/>
            <a:r>
              <a:rPr lang="zh-TW" altLang="en-US" sz="2800" dirty="0" smtClean="0">
                <a:solidFill>
                  <a:schemeClr val="tx1">
                    <a:lumMod val="95000"/>
                    <a:lumOff val="5000"/>
                  </a:schemeClr>
                </a:solidFill>
                <a:latin typeface="微軟正黑體" pitchFamily="34" charset="-120"/>
                <a:ea typeface="微軟正黑體" pitchFamily="34" charset="-120"/>
              </a:rPr>
              <a:t>開口要錢之前 以身作則 </a:t>
            </a:r>
            <a:r>
              <a:rPr lang="en-US" altLang="zh-TW" sz="2800" dirty="0" smtClean="0">
                <a:solidFill>
                  <a:schemeClr val="tx1">
                    <a:lumMod val="95000"/>
                    <a:lumOff val="5000"/>
                  </a:schemeClr>
                </a:solidFill>
                <a:latin typeface="微軟正黑體" pitchFamily="34" charset="-120"/>
                <a:ea typeface="微軟正黑體" pitchFamily="34" charset="-120"/>
              </a:rPr>
              <a:t>/ </a:t>
            </a:r>
            <a:r>
              <a:rPr lang="zh-TW" altLang="en-US" sz="2800" dirty="0" smtClean="0">
                <a:solidFill>
                  <a:schemeClr val="tx1">
                    <a:lumMod val="95000"/>
                    <a:lumOff val="5000"/>
                  </a:schemeClr>
                </a:solidFill>
                <a:latin typeface="微軟正黑體" pitchFamily="34" charset="-120"/>
                <a:ea typeface="微軟正黑體" pitchFamily="34" charset="-120"/>
              </a:rPr>
              <a:t>率先贊助 </a:t>
            </a:r>
            <a:r>
              <a:rPr lang="en-US" altLang="zh-TW" sz="2800" dirty="0" smtClean="0">
                <a:solidFill>
                  <a:schemeClr val="tx1">
                    <a:lumMod val="95000"/>
                    <a:lumOff val="5000"/>
                  </a:schemeClr>
                </a:solidFill>
                <a:latin typeface="微軟正黑體" pitchFamily="34" charset="-120"/>
                <a:ea typeface="微軟正黑體" pitchFamily="34" charset="-120"/>
              </a:rPr>
              <a:t>/ </a:t>
            </a:r>
            <a:endParaRPr lang="en-US" altLang="zh-TW" sz="2800" dirty="0" smtClean="0">
              <a:solidFill>
                <a:schemeClr val="tx1">
                  <a:lumMod val="95000"/>
                  <a:lumOff val="5000"/>
                </a:schemeClr>
              </a:solidFill>
              <a:latin typeface="微軟正黑體" pitchFamily="34" charset="-120"/>
              <a:ea typeface="微軟正黑體" pitchFamily="34" charset="-120"/>
            </a:endParaRPr>
          </a:p>
          <a:p>
            <a:pPr algn="l"/>
            <a:endParaRPr lang="en-US" altLang="zh-TW" sz="2800" dirty="0" smtClean="0">
              <a:solidFill>
                <a:schemeClr val="tx1">
                  <a:lumMod val="95000"/>
                  <a:lumOff val="5000"/>
                </a:schemeClr>
              </a:solidFill>
              <a:latin typeface="微軟正黑體" pitchFamily="34" charset="-120"/>
              <a:ea typeface="微軟正黑體" pitchFamily="34" charset="-120"/>
            </a:endParaRPr>
          </a:p>
          <a:p>
            <a:pPr algn="l"/>
            <a:r>
              <a:rPr lang="zh-TW" altLang="en-US" sz="2800" b="1" dirty="0" smtClean="0">
                <a:solidFill>
                  <a:srgbClr val="C00000"/>
                </a:solidFill>
                <a:latin typeface="微軟正黑體" pitchFamily="34" charset="-120"/>
                <a:ea typeface="微軟正黑體" pitchFamily="34" charset="-120"/>
              </a:rPr>
              <a:t>練習</a:t>
            </a:r>
            <a:r>
              <a:rPr lang="zh-TW" altLang="en-US" sz="2800" b="1" dirty="0" smtClean="0">
                <a:solidFill>
                  <a:srgbClr val="C00000"/>
                </a:solidFill>
                <a:latin typeface="微軟正黑體" pitchFamily="34" charset="-120"/>
                <a:ea typeface="微軟正黑體" pitchFamily="34" charset="-120"/>
              </a:rPr>
              <a:t>開口 </a:t>
            </a:r>
            <a:r>
              <a:rPr lang="en-US" altLang="zh-TW" sz="2800" b="1" dirty="0" smtClean="0">
                <a:solidFill>
                  <a:srgbClr val="C00000"/>
                </a:solidFill>
                <a:latin typeface="微軟正黑體" pitchFamily="34" charset="-120"/>
                <a:ea typeface="微軟正黑體" pitchFamily="34" charset="-120"/>
              </a:rPr>
              <a:t>:</a:t>
            </a:r>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r>
              <a:rPr lang="en-US" altLang="zh-TW" sz="2800" dirty="0" smtClean="0">
                <a:solidFill>
                  <a:schemeClr val="tx1">
                    <a:lumMod val="95000"/>
                    <a:lumOff val="5000"/>
                  </a:schemeClr>
                </a:solidFill>
                <a:latin typeface="微軟正黑體" pitchFamily="34" charset="-120"/>
                <a:ea typeface="微軟正黑體" pitchFamily="34" charset="-120"/>
              </a:rPr>
              <a:t> </a:t>
            </a:r>
            <a:r>
              <a:rPr lang="zh-TW" altLang="en-US" sz="2800" dirty="0" smtClean="0">
                <a:solidFill>
                  <a:schemeClr val="tx1">
                    <a:lumMod val="95000"/>
                    <a:lumOff val="5000"/>
                  </a:schemeClr>
                </a:solidFill>
                <a:latin typeface="微軟正黑體" pitchFamily="34" charset="-120"/>
                <a:ea typeface="微軟正黑體" pitchFamily="34" charset="-120"/>
              </a:rPr>
              <a:t>態度 </a:t>
            </a:r>
            <a:r>
              <a:rPr lang="en-US" altLang="zh-TW" sz="2800" dirty="0" smtClean="0">
                <a:solidFill>
                  <a:schemeClr val="tx1">
                    <a:lumMod val="95000"/>
                    <a:lumOff val="5000"/>
                  </a:schemeClr>
                </a:solidFill>
                <a:latin typeface="微軟正黑體" pitchFamily="34" charset="-120"/>
                <a:ea typeface="微軟正黑體" pitchFamily="34" charset="-120"/>
              </a:rPr>
              <a:t>/ </a:t>
            </a:r>
            <a:r>
              <a:rPr lang="zh-TW" altLang="en-US" sz="2800" dirty="0" smtClean="0">
                <a:solidFill>
                  <a:schemeClr val="tx1">
                    <a:lumMod val="95000"/>
                    <a:lumOff val="5000"/>
                  </a:schemeClr>
                </a:solidFill>
                <a:latin typeface="微軟正黑體" pitchFamily="34" charset="-120"/>
                <a:ea typeface="微軟正黑體" pitchFamily="34" charset="-120"/>
              </a:rPr>
              <a:t>克服開口要錢的恐懼 </a:t>
            </a:r>
            <a:r>
              <a:rPr lang="en-US" altLang="zh-TW" sz="2800" dirty="0" smtClean="0">
                <a:solidFill>
                  <a:schemeClr val="tx1">
                    <a:lumMod val="95000"/>
                    <a:lumOff val="5000"/>
                  </a:schemeClr>
                </a:solidFill>
                <a:latin typeface="微軟正黑體" pitchFamily="34" charset="-120"/>
                <a:ea typeface="微軟正黑體" pitchFamily="34" charset="-120"/>
              </a:rPr>
              <a:t>/</a:t>
            </a:r>
            <a:r>
              <a:rPr lang="zh-TW" altLang="en-US" sz="2800" dirty="0" smtClean="0">
                <a:solidFill>
                  <a:schemeClr val="tx1">
                    <a:lumMod val="95000"/>
                    <a:lumOff val="5000"/>
                  </a:schemeClr>
                </a:solidFill>
                <a:latin typeface="微軟正黑體" pitchFamily="34" charset="-120"/>
                <a:ea typeface="微軟正黑體" pitchFamily="34" charset="-120"/>
              </a:rPr>
              <a:t>小組練習的工具</a:t>
            </a:r>
            <a:r>
              <a:rPr lang="en-US" altLang="zh-TW" sz="2800" dirty="0" smtClean="0">
                <a:solidFill>
                  <a:schemeClr val="tx1">
                    <a:lumMod val="95000"/>
                    <a:lumOff val="5000"/>
                  </a:schemeClr>
                </a:solidFill>
                <a:latin typeface="微軟正黑體" pitchFamily="34" charset="-120"/>
                <a:ea typeface="微軟正黑體" pitchFamily="34" charset="-120"/>
              </a:rPr>
              <a:t>/ </a:t>
            </a:r>
            <a:endParaRPr lang="en-US" altLang="zh-TW" sz="2800" dirty="0" smtClean="0">
              <a:solidFill>
                <a:schemeClr val="tx1">
                  <a:lumMod val="95000"/>
                  <a:lumOff val="5000"/>
                </a:schemeClr>
              </a:solidFill>
              <a:latin typeface="微軟正黑體" pitchFamily="34" charset="-120"/>
              <a:ea typeface="微軟正黑體" pitchFamily="34" charset="-120"/>
            </a:endParaRPr>
          </a:p>
          <a:p>
            <a:pPr algn="l"/>
            <a:r>
              <a:rPr lang="zh-TW" altLang="en-US" sz="2800" dirty="0" smtClean="0">
                <a:solidFill>
                  <a:schemeClr val="tx1">
                    <a:lumMod val="95000"/>
                    <a:lumOff val="5000"/>
                  </a:schemeClr>
                </a:solidFill>
                <a:latin typeface="微軟正黑體" pitchFamily="34" charset="-120"/>
                <a:ea typeface="微軟正黑體" pitchFamily="34" charset="-120"/>
              </a:rPr>
              <a:t>組織</a:t>
            </a:r>
            <a:r>
              <a:rPr lang="zh-TW" altLang="en-US" sz="2800" dirty="0" smtClean="0">
                <a:solidFill>
                  <a:schemeClr val="tx1">
                    <a:lumMod val="95000"/>
                    <a:lumOff val="5000"/>
                  </a:schemeClr>
                </a:solidFill>
                <a:latin typeface="微軟正黑體" pitchFamily="34" charset="-120"/>
                <a:ea typeface="微軟正黑體" pitchFamily="34" charset="-120"/>
              </a:rPr>
              <a:t>簡要概述 願景說明  </a:t>
            </a:r>
            <a:r>
              <a:rPr lang="en-US" altLang="zh-TW" sz="2800" dirty="0" smtClean="0">
                <a:solidFill>
                  <a:schemeClr val="tx1">
                    <a:lumMod val="95000"/>
                    <a:lumOff val="5000"/>
                  </a:schemeClr>
                </a:solidFill>
                <a:latin typeface="微軟正黑體" pitchFamily="34" charset="-120"/>
                <a:ea typeface="微軟正黑體" pitchFamily="34" charset="-120"/>
              </a:rPr>
              <a:t>(</a:t>
            </a:r>
            <a:r>
              <a:rPr lang="zh-TW" altLang="en-US" sz="2800" dirty="0" smtClean="0">
                <a:solidFill>
                  <a:schemeClr val="tx1">
                    <a:lumMod val="95000"/>
                    <a:lumOff val="5000"/>
                  </a:schemeClr>
                </a:solidFill>
                <a:latin typeface="微軟正黑體" pitchFamily="34" charset="-120"/>
                <a:ea typeface="微軟正黑體" pitchFamily="34" charset="-120"/>
              </a:rPr>
              <a:t>小朋友</a:t>
            </a:r>
            <a:r>
              <a:rPr lang="en-US" altLang="zh-TW" sz="2800" dirty="0" smtClean="0">
                <a:solidFill>
                  <a:schemeClr val="tx1">
                    <a:lumMod val="95000"/>
                    <a:lumOff val="5000"/>
                  </a:schemeClr>
                </a:solidFill>
                <a:latin typeface="微軟正黑體" pitchFamily="34" charset="-120"/>
                <a:ea typeface="微軟正黑體" pitchFamily="34" charset="-120"/>
              </a:rPr>
              <a:t>)</a:t>
            </a:r>
            <a:endParaRPr lang="zh-TW" altLang="en-US" sz="2800" dirty="0" smtClean="0">
              <a:solidFill>
                <a:schemeClr val="tx1">
                  <a:lumMod val="95000"/>
                  <a:lumOff val="5000"/>
                </a:schemeClr>
              </a:solidFill>
              <a:latin typeface="微軟正黑體" pitchFamily="34" charset="-120"/>
              <a:ea typeface="微軟正黑體" pitchFamily="34" charset="-120"/>
            </a:endParaRPr>
          </a:p>
          <a:p>
            <a:pPr algn="l"/>
            <a:r>
              <a:rPr lang="zh-TW" altLang="en-US" sz="2800" b="1" dirty="0" smtClean="0">
                <a:solidFill>
                  <a:schemeClr val="tx1">
                    <a:lumMod val="95000"/>
                    <a:lumOff val="5000"/>
                  </a:schemeClr>
                </a:solidFill>
                <a:latin typeface="微軟正黑體" pitchFamily="34" charset="-120"/>
                <a:ea typeface="微軟正黑體" pitchFamily="34" charset="-120"/>
              </a:rPr>
              <a:t>。</a:t>
            </a:r>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第九章  </a:t>
            </a:r>
            <a:r>
              <a:rPr lang="zh-TW" altLang="zh-TW" sz="3200" b="1" dirty="0" smtClean="0">
                <a:solidFill>
                  <a:srgbClr val="002060"/>
                </a:solidFill>
                <a:latin typeface="微軟正黑體" pitchFamily="34" charset="-120"/>
                <a:ea typeface="微軟正黑體" pitchFamily="34" charset="-120"/>
              </a:rPr>
              <a:t>當下</a:t>
            </a:r>
            <a:r>
              <a:rPr lang="zh-TW" altLang="zh-TW" sz="3200" b="1" dirty="0" smtClean="0">
                <a:solidFill>
                  <a:srgbClr val="002060"/>
                </a:solidFill>
                <a:latin typeface="微軟正黑體" pitchFamily="34" charset="-120"/>
                <a:ea typeface="微軟正黑體" pitchFamily="34" charset="-120"/>
              </a:rPr>
              <a:t>完成的大手筆贊助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pic>
        <p:nvPicPr>
          <p:cNvPr id="6" name="圖片 5" descr="1.gif"/>
          <p:cNvPicPr>
            <a:picLocks noChangeAspect="1"/>
          </p:cNvPicPr>
          <p:nvPr/>
        </p:nvPicPr>
        <p:blipFill>
          <a:blip r:embed="rId5" cstate="print"/>
          <a:stretch>
            <a:fillRect/>
          </a:stretch>
        </p:blipFill>
        <p:spPr>
          <a:xfrm>
            <a:off x="1547664" y="1484784"/>
            <a:ext cx="6072674" cy="4554505"/>
          </a:xfrm>
          <a:prstGeom prst="rect">
            <a:avLst/>
          </a:prstGeom>
        </p:spPr>
      </p:pic>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9" name="圖片 8" descr="11.jpg"/>
          <p:cNvPicPr>
            <a:picLocks noChangeAspect="1"/>
          </p:cNvPicPr>
          <p:nvPr/>
        </p:nvPicPr>
        <p:blipFill>
          <a:blip r:embed="rId3" cstate="print"/>
          <a:stretch>
            <a:fillRect/>
          </a:stretch>
        </p:blipFill>
        <p:spPr>
          <a:xfrm>
            <a:off x="0" y="0"/>
            <a:ext cx="9144000" cy="6858000"/>
          </a:xfrm>
          <a:prstGeom prst="rect">
            <a:avLst/>
          </a:prstGeom>
        </p:spPr>
      </p:pic>
      <p:sp>
        <p:nvSpPr>
          <p:cNvPr id="2" name="標題 1"/>
          <p:cNvSpPr>
            <a:spLocks noGrp="1"/>
          </p:cNvSpPr>
          <p:nvPr>
            <p:ph type="ctrTitle"/>
          </p:nvPr>
        </p:nvSpPr>
        <p:spPr>
          <a:xfrm>
            <a:off x="1115616" y="404665"/>
            <a:ext cx="7772400" cy="792088"/>
          </a:xfrm>
        </p:spPr>
        <p:txBody>
          <a:bodyPr>
            <a:normAutofit/>
          </a:bodyPr>
          <a:lstStyle/>
          <a:p>
            <a:r>
              <a:rPr lang="zh-TW" altLang="en-US" sz="3200" b="1" dirty="0" smtClean="0">
                <a:solidFill>
                  <a:srgbClr val="002060"/>
                </a:solidFill>
                <a:latin typeface="微軟正黑體" pitchFamily="34" charset="-120"/>
                <a:ea typeface="微軟正黑體" pitchFamily="34" charset="-120"/>
              </a:rPr>
              <a:t>第九章  </a:t>
            </a:r>
            <a:r>
              <a:rPr lang="zh-TW" altLang="zh-TW" sz="3200" b="1" dirty="0" smtClean="0">
                <a:solidFill>
                  <a:srgbClr val="002060"/>
                </a:solidFill>
                <a:latin typeface="微軟正黑體" pitchFamily="34" charset="-120"/>
                <a:ea typeface="微軟正黑體" pitchFamily="34" charset="-120"/>
              </a:rPr>
              <a:t>當下</a:t>
            </a:r>
            <a:r>
              <a:rPr lang="zh-TW" altLang="zh-TW" sz="3200" b="1" dirty="0" smtClean="0">
                <a:solidFill>
                  <a:srgbClr val="002060"/>
                </a:solidFill>
                <a:latin typeface="微軟正黑體" pitchFamily="34" charset="-120"/>
                <a:ea typeface="微軟正黑體" pitchFamily="34" charset="-120"/>
              </a:rPr>
              <a:t>完成的大手筆贊助</a:t>
            </a:r>
            <a:endParaRPr lang="zh-TW" altLang="zh-TW" sz="3200" b="1" dirty="0">
              <a:solidFill>
                <a:srgbClr val="00206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23528" y="1340768"/>
            <a:ext cx="8280920" cy="4968552"/>
          </a:xfrm>
        </p:spPr>
        <p:txBody>
          <a:bodyPr>
            <a:normAutofit/>
          </a:bodyPr>
          <a:lstStyle/>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rgbClr val="C00000"/>
              </a:solidFill>
              <a:latin typeface="微軟正黑體" pitchFamily="34" charset="-120"/>
              <a:ea typeface="微軟正黑體" pitchFamily="34" charset="-120"/>
            </a:endParaRPr>
          </a:p>
          <a:p>
            <a:pPr algn="l"/>
            <a:endParaRPr lang="en-US" altLang="zh-TW" sz="2800" b="1" dirty="0" smtClean="0">
              <a:solidFill>
                <a:schemeClr val="tx1">
                  <a:lumMod val="95000"/>
                  <a:lumOff val="5000"/>
                </a:schemeClr>
              </a:solidFill>
              <a:latin typeface="微軟正黑體" pitchFamily="34" charset="-120"/>
              <a:ea typeface="微軟正黑體" pitchFamily="34" charset="-120"/>
            </a:endParaRPr>
          </a:p>
          <a:p>
            <a:pPr algn="l"/>
            <a:endParaRPr lang="zh-TW" altLang="en-US" sz="2800" b="1" dirty="0" smtClean="0">
              <a:solidFill>
                <a:schemeClr val="tx1">
                  <a:lumMod val="95000"/>
                  <a:lumOff val="5000"/>
                </a:schemeClr>
              </a:solidFill>
              <a:latin typeface="微軟正黑體" pitchFamily="34" charset="-120"/>
              <a:ea typeface="微軟正黑體" pitchFamily="34" charset="-120"/>
            </a:endParaRPr>
          </a:p>
        </p:txBody>
      </p:sp>
      <p:pic>
        <p:nvPicPr>
          <p:cNvPr id="7" name="圖片 6" descr="logo.png"/>
          <p:cNvPicPr>
            <a:picLocks noChangeAspect="1"/>
          </p:cNvPicPr>
          <p:nvPr/>
        </p:nvPicPr>
        <p:blipFill>
          <a:blip r:embed="rId4" cstate="print"/>
          <a:stretch>
            <a:fillRect/>
          </a:stretch>
        </p:blipFill>
        <p:spPr>
          <a:xfrm>
            <a:off x="390649" y="404665"/>
            <a:ext cx="796977" cy="796977"/>
          </a:xfrm>
          <a:prstGeom prst="rect">
            <a:avLst/>
          </a:prstGeom>
        </p:spPr>
      </p:pic>
      <p:sp>
        <p:nvSpPr>
          <p:cNvPr id="8" name="標題 1"/>
          <p:cNvSpPr txBox="1">
            <a:spLocks/>
          </p:cNvSpPr>
          <p:nvPr/>
        </p:nvSpPr>
        <p:spPr>
          <a:xfrm>
            <a:off x="827584" y="1700808"/>
            <a:ext cx="7772400" cy="4032448"/>
          </a:xfrm>
          <a:prstGeom prst="rect">
            <a:avLst/>
          </a:prstGeom>
        </p:spPr>
        <p:txBody>
          <a:bodyPr vert="horz" lIns="91440" tIns="45720" rIns="91440" bIns="45720" rtlCol="0" anchor="ctr">
            <a:normAutofit/>
          </a:bodyPr>
          <a:lstStyle/>
          <a:p>
            <a:pPr lvl="0" algn="ctr">
              <a:spcBef>
                <a:spcPct val="0"/>
              </a:spcBef>
            </a:pPr>
            <a:r>
              <a:rPr lang="zh-TW" altLang="en-US" sz="3200" b="1" dirty="0" smtClean="0">
                <a:solidFill>
                  <a:srgbClr val="002060"/>
                </a:solidFill>
                <a:latin typeface="微軟正黑體" pitchFamily="34" charset="-120"/>
                <a:ea typeface="微軟正黑體" pitchFamily="34" charset="-120"/>
                <a:cs typeface="+mj-cs"/>
              </a:rPr>
              <a:t>區分潛在</a:t>
            </a:r>
            <a:r>
              <a:rPr lang="zh-TW" altLang="en-US" sz="3200" b="1" dirty="0" smtClean="0">
                <a:solidFill>
                  <a:srgbClr val="002060"/>
                </a:solidFill>
                <a:latin typeface="微軟正黑體" pitchFamily="34" charset="-120"/>
                <a:ea typeface="微軟正黑體" pitchFamily="34" charset="-120"/>
                <a:cs typeface="+mj-cs"/>
              </a:rPr>
              <a:t>贊助人 </a:t>
            </a:r>
            <a:r>
              <a:rPr lang="en-US" altLang="zh-TW" sz="3200" b="1" dirty="0" smtClean="0">
                <a:solidFill>
                  <a:srgbClr val="002060"/>
                </a:solidFill>
                <a:latin typeface="微軟正黑體" pitchFamily="34" charset="-120"/>
                <a:ea typeface="微軟正黑體" pitchFamily="34" charset="-120"/>
                <a:cs typeface="+mj-cs"/>
              </a:rPr>
              <a:t>/ </a:t>
            </a:r>
            <a:r>
              <a:rPr lang="zh-TW" altLang="en-US" sz="3200" b="1" dirty="0" smtClean="0">
                <a:solidFill>
                  <a:srgbClr val="002060"/>
                </a:solidFill>
                <a:latin typeface="微軟正黑體" pitchFamily="34" charset="-120"/>
                <a:ea typeface="微軟正黑體" pitchFamily="34" charset="-120"/>
                <a:cs typeface="+mj-cs"/>
              </a:rPr>
              <a:t>如何開口 </a:t>
            </a:r>
            <a:endParaRPr lang="en-US" altLang="zh-TW" sz="3200" b="1" dirty="0" smtClean="0">
              <a:solidFill>
                <a:srgbClr val="002060"/>
              </a:solidFill>
              <a:latin typeface="微軟正黑體" pitchFamily="34" charset="-120"/>
              <a:ea typeface="微軟正黑體" pitchFamily="34" charset="-120"/>
              <a:cs typeface="+mj-cs"/>
            </a:endParaRPr>
          </a:p>
          <a:p>
            <a:pPr lvl="0" algn="ctr">
              <a:spcBef>
                <a:spcPct val="0"/>
              </a:spcBef>
            </a:pPr>
            <a:r>
              <a:rPr lang="en-US" altLang="zh-TW" sz="3200" b="1" dirty="0" smtClean="0">
                <a:solidFill>
                  <a:srgbClr val="002060"/>
                </a:solidFill>
                <a:latin typeface="微軟正黑體" pitchFamily="34" charset="-120"/>
                <a:ea typeface="微軟正黑體" pitchFamily="34" charset="-120"/>
                <a:cs typeface="+mj-cs"/>
              </a:rPr>
              <a:t> </a:t>
            </a:r>
          </a:p>
          <a:p>
            <a:pPr lvl="0" algn="ctr">
              <a:spcBef>
                <a:spcPct val="0"/>
              </a:spcBef>
            </a:pPr>
            <a:r>
              <a:rPr lang="zh-TW" altLang="en-US" sz="3200" b="1" dirty="0" smtClean="0">
                <a:solidFill>
                  <a:srgbClr val="002060"/>
                </a:solidFill>
                <a:latin typeface="微軟正黑體" pitchFamily="34" charset="-120"/>
                <a:ea typeface="微軟正黑體" pitchFamily="34" charset="-120"/>
                <a:cs typeface="+mj-cs"/>
              </a:rPr>
              <a:t>培養</a:t>
            </a:r>
            <a:r>
              <a:rPr lang="zh-TW" altLang="en-US" sz="3200" b="1" dirty="0" smtClean="0">
                <a:solidFill>
                  <a:srgbClr val="002060"/>
                </a:solidFill>
                <a:latin typeface="微軟正黑體" pitchFamily="34" charset="-120"/>
                <a:ea typeface="微軟正黑體" pitchFamily="34" charset="-120"/>
                <a:cs typeface="+mj-cs"/>
              </a:rPr>
              <a:t>潛在</a:t>
            </a:r>
            <a:r>
              <a:rPr lang="zh-TW" altLang="en-US" sz="3200" b="1" dirty="0" smtClean="0">
                <a:solidFill>
                  <a:srgbClr val="002060"/>
                </a:solidFill>
                <a:latin typeface="微軟正黑體" pitchFamily="34" charset="-120"/>
                <a:ea typeface="微軟正黑體" pitchFamily="34" charset="-120"/>
                <a:cs typeface="+mj-cs"/>
              </a:rPr>
              <a:t>贊助人 </a:t>
            </a:r>
            <a:r>
              <a:rPr lang="en-US" altLang="zh-TW" sz="3200" b="1" dirty="0" smtClean="0">
                <a:solidFill>
                  <a:srgbClr val="002060"/>
                </a:solidFill>
                <a:latin typeface="微軟正黑體" pitchFamily="34" charset="-120"/>
                <a:ea typeface="微軟正黑體" pitchFamily="34" charset="-120"/>
                <a:cs typeface="+mj-cs"/>
              </a:rPr>
              <a:t>/ </a:t>
            </a:r>
            <a:r>
              <a:rPr lang="zh-TW" altLang="en-US" sz="3200" b="1" dirty="0" smtClean="0">
                <a:solidFill>
                  <a:srgbClr val="002060"/>
                </a:solidFill>
                <a:latin typeface="微軟正黑體" pitchFamily="34" charset="-120"/>
                <a:ea typeface="微軟正黑體" pitchFamily="34" charset="-120"/>
                <a:cs typeface="+mj-cs"/>
              </a:rPr>
              <a:t>傾聽 </a:t>
            </a:r>
            <a:r>
              <a:rPr lang="en-US" altLang="zh-TW" sz="3200" b="1" dirty="0" smtClean="0">
                <a:solidFill>
                  <a:srgbClr val="002060"/>
                </a:solidFill>
                <a:latin typeface="微軟正黑體" pitchFamily="34" charset="-120"/>
                <a:ea typeface="微軟正黑體" pitchFamily="34" charset="-120"/>
                <a:cs typeface="+mj-cs"/>
              </a:rPr>
              <a:t>/ </a:t>
            </a:r>
            <a:r>
              <a:rPr lang="zh-TW" altLang="en-US" sz="3200" b="1" dirty="0" smtClean="0">
                <a:solidFill>
                  <a:srgbClr val="002060"/>
                </a:solidFill>
                <a:latin typeface="微軟正黑體" pitchFamily="34" charset="-120"/>
                <a:ea typeface="微軟正黑體" pitchFamily="34" charset="-120"/>
                <a:cs typeface="+mj-cs"/>
              </a:rPr>
              <a:t>開口</a:t>
            </a:r>
            <a:r>
              <a:rPr lang="zh-TW" altLang="en-US" sz="3200" b="1" dirty="0" smtClean="0">
                <a:solidFill>
                  <a:srgbClr val="002060"/>
                </a:solidFill>
                <a:latin typeface="微軟正黑體" pitchFamily="34" charset="-120"/>
                <a:ea typeface="微軟正黑體" pitchFamily="34" charset="-120"/>
                <a:cs typeface="+mj-cs"/>
              </a:rPr>
              <a:t>尋求</a:t>
            </a:r>
            <a:r>
              <a:rPr lang="zh-TW" altLang="en-US" sz="3200" b="1" dirty="0" smtClean="0">
                <a:solidFill>
                  <a:srgbClr val="002060"/>
                </a:solidFill>
                <a:latin typeface="微軟正黑體" pitchFamily="34" charset="-120"/>
                <a:ea typeface="微軟正黑體" pitchFamily="34" charset="-120"/>
                <a:cs typeface="+mj-cs"/>
              </a:rPr>
              <a:t>贊助</a:t>
            </a:r>
            <a:endParaRPr lang="en-US" altLang="zh-TW" sz="3200" b="1" dirty="0" smtClean="0">
              <a:solidFill>
                <a:srgbClr val="002060"/>
              </a:solidFill>
              <a:latin typeface="微軟正黑體" pitchFamily="34" charset="-120"/>
              <a:ea typeface="微軟正黑體" pitchFamily="34" charset="-120"/>
              <a:cs typeface="+mj-cs"/>
            </a:endParaRPr>
          </a:p>
          <a:p>
            <a:pPr lvl="0" algn="ctr">
              <a:spcBef>
                <a:spcPct val="0"/>
              </a:spcBef>
            </a:pPr>
            <a:endParaRPr lang="en-US" altLang="zh-TW" sz="3200" b="1" dirty="0" smtClean="0">
              <a:solidFill>
                <a:srgbClr val="002060"/>
              </a:solidFill>
              <a:latin typeface="微軟正黑體" pitchFamily="34" charset="-120"/>
              <a:ea typeface="微軟正黑體" pitchFamily="34" charset="-120"/>
              <a:cs typeface="+mj-cs"/>
            </a:endParaRPr>
          </a:p>
          <a:p>
            <a:pPr lvl="0" algn="ctr">
              <a:spcBef>
                <a:spcPct val="0"/>
              </a:spcBef>
            </a:pPr>
            <a:r>
              <a:rPr lang="en-US" altLang="zh-TW" sz="3200" b="1" dirty="0" smtClean="0">
                <a:solidFill>
                  <a:srgbClr val="002060"/>
                </a:solidFill>
                <a:latin typeface="微軟正黑體" pitchFamily="34" charset="-120"/>
                <a:ea typeface="微軟正黑體" pitchFamily="34" charset="-120"/>
                <a:cs typeface="+mj-cs"/>
              </a:rPr>
              <a:t>/ </a:t>
            </a:r>
            <a:r>
              <a:rPr lang="zh-TW" altLang="en-US" sz="3200" b="1" dirty="0" smtClean="0">
                <a:solidFill>
                  <a:srgbClr val="002060"/>
                </a:solidFill>
                <a:latin typeface="微軟正黑體" pitchFamily="34" charset="-120"/>
                <a:ea typeface="微軟正黑體" pitchFamily="34" charset="-120"/>
                <a:cs typeface="+mj-cs"/>
              </a:rPr>
              <a:t>後續</a:t>
            </a:r>
            <a:r>
              <a:rPr lang="zh-TW" altLang="en-US" sz="3200" b="1" dirty="0" smtClean="0">
                <a:solidFill>
                  <a:srgbClr val="002060"/>
                </a:solidFill>
                <a:latin typeface="微軟正黑體" pitchFamily="34" charset="-120"/>
                <a:ea typeface="微軟正黑體" pitchFamily="34" charset="-120"/>
                <a:cs typeface="+mj-cs"/>
              </a:rPr>
              <a:t>追蹤</a:t>
            </a:r>
            <a:r>
              <a:rPr lang="zh-TW" altLang="en-US" sz="3200" b="1" dirty="0" smtClean="0">
                <a:solidFill>
                  <a:srgbClr val="002060"/>
                </a:solidFill>
                <a:latin typeface="微軟正黑體" pitchFamily="34" charset="-120"/>
                <a:ea typeface="微軟正黑體" pitchFamily="34" charset="-120"/>
                <a:cs typeface="+mj-cs"/>
              </a:rPr>
              <a:t>聯繫 </a:t>
            </a:r>
            <a:r>
              <a:rPr lang="en-US" altLang="zh-TW" sz="3200" b="1" dirty="0" smtClean="0">
                <a:solidFill>
                  <a:srgbClr val="002060"/>
                </a:solidFill>
                <a:latin typeface="微軟正黑體" pitchFamily="34" charset="-120"/>
                <a:ea typeface="微軟正黑體" pitchFamily="34" charset="-120"/>
                <a:cs typeface="+mj-cs"/>
              </a:rPr>
              <a:t>/</a:t>
            </a:r>
          </a:p>
          <a:p>
            <a:pPr lvl="0" algn="ctr">
              <a:spcBef>
                <a:spcPct val="0"/>
              </a:spcBef>
            </a:pPr>
            <a:endParaRPr lang="en-US" altLang="zh-TW" sz="3200" b="1" dirty="0" smtClean="0">
              <a:solidFill>
                <a:srgbClr val="002060"/>
              </a:solidFill>
              <a:latin typeface="微軟正黑體" pitchFamily="34" charset="-120"/>
              <a:ea typeface="微軟正黑體" pitchFamily="34" charset="-120"/>
              <a:cs typeface="+mj-cs"/>
            </a:endParaRPr>
          </a:p>
          <a:p>
            <a:pPr lvl="0" algn="ctr">
              <a:spcBef>
                <a:spcPct val="0"/>
              </a:spcBef>
            </a:pPr>
            <a:r>
              <a:rPr lang="zh-TW" altLang="en-US" sz="3200" b="1" dirty="0" smtClean="0">
                <a:solidFill>
                  <a:srgbClr val="002060"/>
                </a:solidFill>
                <a:latin typeface="微軟正黑體" pitchFamily="34" charset="-120"/>
                <a:ea typeface="微軟正黑體" pitchFamily="34" charset="-120"/>
                <a:cs typeface="+mj-cs"/>
              </a:rPr>
              <a:t>如何公佈贊助人的</a:t>
            </a:r>
            <a:r>
              <a:rPr lang="zh-TW" altLang="en-US" sz="3200" b="1" dirty="0" smtClean="0">
                <a:solidFill>
                  <a:srgbClr val="002060"/>
                </a:solidFill>
                <a:latin typeface="微軟正黑體" pitchFamily="34" charset="-120"/>
                <a:ea typeface="微軟正黑體" pitchFamily="34" charset="-120"/>
                <a:cs typeface="+mj-cs"/>
              </a:rPr>
              <a:t>芳名  </a:t>
            </a:r>
            <a:r>
              <a:rPr lang="en-US" altLang="zh-TW" sz="3200" b="1" dirty="0" smtClean="0">
                <a:solidFill>
                  <a:srgbClr val="002060"/>
                </a:solidFill>
                <a:latin typeface="微軟正黑體" pitchFamily="34" charset="-120"/>
                <a:ea typeface="微軟正黑體" pitchFamily="34" charset="-120"/>
                <a:cs typeface="+mj-cs"/>
              </a:rPr>
              <a:t>/  </a:t>
            </a:r>
            <a:r>
              <a:rPr lang="zh-TW" altLang="en-US" sz="3200" b="1" dirty="0" smtClean="0">
                <a:solidFill>
                  <a:srgbClr val="002060"/>
                </a:solidFill>
                <a:latin typeface="微軟正黑體" pitchFamily="34" charset="-120"/>
                <a:ea typeface="微軟正黑體" pitchFamily="34" charset="-120"/>
                <a:cs typeface="+mj-cs"/>
              </a:rPr>
              <a:t>匿名</a:t>
            </a:r>
            <a:r>
              <a:rPr lang="zh-TW" altLang="en-US" sz="3200" b="1" dirty="0" smtClean="0">
                <a:solidFill>
                  <a:srgbClr val="002060"/>
                </a:solidFill>
                <a:latin typeface="微軟正黑體" pitchFamily="34" charset="-120"/>
                <a:ea typeface="微軟正黑體" pitchFamily="34" charset="-120"/>
                <a:cs typeface="+mj-cs"/>
              </a:rPr>
              <a:t>贊助人</a:t>
            </a:r>
            <a:endParaRPr kumimoji="0" lang="zh-TW" altLang="zh-TW" sz="32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j-cs"/>
            </a:endParaRPr>
          </a:p>
        </p:txBody>
      </p:sp>
    </p:spTree>
    <p:extLst>
      <p:ext uri="{BB962C8B-B14F-4D97-AF65-F5344CB8AC3E}">
        <p14:creationId xmlns="" xmlns:p14="http://schemas.microsoft.com/office/powerpoint/2010/main" val="1258078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812</TotalTime>
  <Words>1031</Words>
  <Application>Microsoft Office PowerPoint</Application>
  <PresentationFormat>如螢幕大小 (4:3)</PresentationFormat>
  <Paragraphs>141</Paragraphs>
  <Slides>25</Slides>
  <Notes>0</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Office 佈景主題</vt:lpstr>
      <vt:lpstr>募款成功      9 - 10 章  閱讀報告</vt:lpstr>
      <vt:lpstr>募款成功 9 - 10 章</vt:lpstr>
      <vt:lpstr>第九章  當下完成的大手筆贊助</vt:lpstr>
      <vt:lpstr>第九章  當下完成的大手筆贊助</vt:lpstr>
      <vt:lpstr>第九章  當下完成的大手筆贊助</vt:lpstr>
      <vt:lpstr>第九章  當下完成的大手筆贊助</vt:lpstr>
      <vt:lpstr>第九章  當下完成的大手筆贊助</vt:lpstr>
      <vt:lpstr>第九章  當下完成的大手筆贊助</vt:lpstr>
      <vt:lpstr>第九章  當下完成的大手筆贊助</vt:lpstr>
      <vt:lpstr>第九章  當下完成的大手筆贊助</vt:lpstr>
      <vt:lpstr>第九章  當下完成的大手筆贊助</vt:lpstr>
      <vt:lpstr>第九章  當下完成的大手筆贊助</vt:lpstr>
      <vt:lpstr>第十章 日後承諾的大手筆贊助</vt:lpstr>
      <vt:lpstr>第十章 日後承諾的大手筆贊助</vt:lpstr>
      <vt:lpstr>第十章 日後承諾的大手筆贊助</vt:lpstr>
      <vt:lpstr>第十章 日後承諾的大手筆贊助</vt:lpstr>
      <vt:lpstr>第十章 日後承諾的大手筆贊助</vt:lpstr>
      <vt:lpstr>第十章 日後承諾的大手筆贊助</vt:lpstr>
      <vt:lpstr>第十章 日後承諾的大手筆贊助</vt:lpstr>
      <vt:lpstr>分享</vt:lpstr>
      <vt:lpstr>分享</vt:lpstr>
      <vt:lpstr>分享</vt:lpstr>
      <vt:lpstr>分享</vt:lpstr>
      <vt:lpstr>分享</vt:lpstr>
      <vt:lpstr>投影片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Owner</cp:lastModifiedBy>
  <cp:revision>56</cp:revision>
  <dcterms:created xsi:type="dcterms:W3CDTF">2014-05-07T00:16:48Z</dcterms:created>
  <dcterms:modified xsi:type="dcterms:W3CDTF">2015-05-22T19:58:29Z</dcterms:modified>
</cp:coreProperties>
</file>