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8941446-8A59-42B4-84EB-C77C4E72D484}" type="datetimeFigureOut">
              <a:rPr lang="zh-TW" altLang="en-US" smtClean="0"/>
              <a:pPr/>
              <a:t>2015/6/25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1A350B-D4A1-425C-BC08-FFCEB2D5E3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363026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募款成功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閱讀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報告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/>
          </a:bodyPr>
          <a:lstStyle/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小組成員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楊逢峮、顧月幸、王世欽、吳俊誼、廖佩瑜</a:t>
            </a:r>
            <a:endParaRPr lang="en-US" altLang="zh-TW" sz="1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2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8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美國</a:t>
            </a:r>
            <a:r>
              <a:rPr lang="en-US" altLang="zh-TW" dirty="0" smtClean="0"/>
              <a:t>:</a:t>
            </a:r>
            <a:r>
              <a:rPr lang="zh-TW" altLang="en-US" dirty="0" smtClean="0"/>
              <a:t>營利項目與經營者</a:t>
            </a:r>
            <a:r>
              <a:rPr lang="en-US" altLang="zh-TW" dirty="0" smtClean="0"/>
              <a:t>(</a:t>
            </a:r>
            <a:r>
              <a:rPr lang="zh-TW" altLang="en-US" dirty="0" smtClean="0"/>
              <a:t>非營利組織</a:t>
            </a:r>
            <a:r>
              <a:rPr lang="en-US" altLang="zh-TW" dirty="0" smtClean="0"/>
              <a:t>)</a:t>
            </a:r>
            <a:r>
              <a:rPr lang="zh-TW" altLang="en-US" dirty="0" smtClean="0"/>
              <a:t>之任務、宗旨息息相關。有免稅特許規則。無實質上的聯繫者，則此時的收入就要課稅了。</a:t>
            </a:r>
            <a:endParaRPr lang="en-US" altLang="zh-TW" dirty="0" smtClean="0"/>
          </a:p>
          <a:p>
            <a:r>
              <a:rPr lang="zh-TW" altLang="en-US" dirty="0" smtClean="0"/>
              <a:t>如果稅捐單位認為機構的活動應該繳稅，就不要拖延。</a:t>
            </a:r>
            <a:endParaRPr lang="en-US" altLang="zh-TW" dirty="0" smtClean="0"/>
          </a:p>
          <a:p>
            <a:r>
              <a:rPr lang="zh-TW" altLang="en-US" dirty="0" smtClean="0"/>
              <a:t>提供勞務換取對價，有別於銷售實體的，看得見的產品例如學校、醫療院所。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以博幼為例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機構免稅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提供家庭經濟弱勢、低學業成就，免費補習。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稅務問題</a:t>
            </a:r>
            <a:r>
              <a:rPr lang="en-US" altLang="zh-TW" dirty="0" smtClean="0"/>
              <a:t>-</a:t>
            </a:r>
            <a:r>
              <a:rPr lang="zh-TW" altLang="en-US" dirty="0" smtClean="0"/>
              <a:t>提供服務獲取的對價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634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2132856"/>
            <a:ext cx="8507287" cy="472514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服務成本算出來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不定虧本價格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資力高者，收費也高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折價促銷沒關係，要讓客戶知道享有優惠。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談價錢不要覺得歹勢</a:t>
            </a:r>
            <a:r>
              <a:rPr lang="en-US" altLang="zh-TW" dirty="0" smtClean="0"/>
              <a:t>-</a:t>
            </a:r>
            <a:r>
              <a:rPr lang="zh-TW" altLang="en-US" dirty="0" smtClean="0"/>
              <a:t>向客戶解釋機構提供服務之價值。</a:t>
            </a:r>
            <a:endParaRPr lang="en-US" altLang="zh-TW" dirty="0" smtClean="0"/>
          </a:p>
          <a:p>
            <a:r>
              <a:rPr lang="en-US" altLang="zh-TW" dirty="0" smtClean="0"/>
              <a:t>1978</a:t>
            </a:r>
            <a:r>
              <a:rPr lang="zh-TW" altLang="en-US" dirty="0" smtClean="0"/>
              <a:t>年美國的免付費大學網路，唯一的工作人員比爾椎</a:t>
            </a:r>
            <a:r>
              <a:rPr lang="en-US" altLang="zh-TW" dirty="0" smtClean="0"/>
              <a:t>.</a:t>
            </a:r>
            <a:r>
              <a:rPr lang="zh-TW" altLang="en-US" dirty="0" smtClean="0"/>
              <a:t>維司，提供要開設</a:t>
            </a:r>
            <a:r>
              <a:rPr lang="zh-TW" altLang="en-US" dirty="0"/>
              <a:t>成人</a:t>
            </a:r>
            <a:r>
              <a:rPr lang="zh-TW" altLang="en-US" dirty="0" smtClean="0"/>
              <a:t>社區大學課程的個人或團體提供技術上的援助，以小成本舉辦全國性的相關議題研討會。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今天美國堪薩斯州為基地的機構改名為*學習資源網路*每年舉辦以上服務，相關業務收入提出</a:t>
            </a:r>
            <a:r>
              <a:rPr lang="en-US" altLang="zh-TW" dirty="0" smtClean="0"/>
              <a:t>200</a:t>
            </a:r>
            <a:r>
              <a:rPr lang="zh-TW" altLang="en-US" dirty="0" smtClean="0"/>
              <a:t>萬元的預算。不需要倚賴基金會贊助，在全球</a:t>
            </a:r>
            <a:r>
              <a:rPr lang="en-US" altLang="zh-TW" dirty="0" smtClean="0"/>
              <a:t>12</a:t>
            </a:r>
            <a:r>
              <a:rPr lang="zh-TW" altLang="en-US" dirty="0" smtClean="0"/>
              <a:t>個國家推出</a:t>
            </a:r>
            <a:r>
              <a:rPr lang="en-US" altLang="zh-TW" dirty="0" smtClean="0"/>
              <a:t>5</a:t>
            </a:r>
            <a:r>
              <a:rPr lang="zh-TW" altLang="en-US" dirty="0" smtClean="0"/>
              <a:t>千多個成人教育課程。</a:t>
            </a:r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克服</a:t>
            </a:r>
            <a:r>
              <a:rPr lang="en-US" altLang="zh-TW" dirty="0" smtClean="0"/>
              <a:t>-</a:t>
            </a:r>
            <a:r>
              <a:rPr lang="zh-TW" altLang="en-US" dirty="0" smtClean="0"/>
              <a:t>定價罪惡感</a:t>
            </a:r>
            <a:r>
              <a:rPr lang="en-US" altLang="zh-TW" dirty="0" smtClean="0"/>
              <a:t>-</a:t>
            </a:r>
            <a:br>
              <a:rPr lang="en-US" altLang="zh-TW" dirty="0" smtClean="0"/>
            </a:br>
            <a:r>
              <a:rPr lang="zh-TW" altLang="en-US" dirty="0" smtClean="0"/>
              <a:t>勞務對價能使組織成長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451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363272" cy="3777869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標價出售或收取學費有一個缺點，就是無資力者付不起錢。提供以下供參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在其他地方或服務項目收取較高的費用。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/>
              <a:t>將</a:t>
            </a:r>
            <a:r>
              <a:rPr lang="zh-TW" altLang="en-US" dirty="0" smtClean="0"/>
              <a:t>服務項目區分為收費、免費兩種。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使用者提供勞務，換取服務。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實務上發現，大部分的人都願意付費來換取享受服務。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以上所談的銷售產品、收費服務等方式，都是非營利組織提供實體產品，賣給有需要者的募款方式。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非</a:t>
            </a:r>
            <a:r>
              <a:rPr lang="zh-TW" altLang="en-US" dirty="0" smtClean="0"/>
              <a:t>營利組織應該在所有實體產品上鍵入機構連絡方式網址機構簡介等，告訴社社會大重機構的任務、宗旨、現況及贊助、加入會員的方式。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每次交易時，也應該請買受人留下聯絡方式，至少每年與該買受人連繫一次，寄上各種訊息。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如何在低收入地區標價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建立群眾基礎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157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募款工作是組織能力的展現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訓練、鼓勵其他人加入募款工作。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舉辦活動是未來領袖能力的試驗場，還能整和組織內部，凝聚共識。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舉辦募款活動</a:t>
            </a:r>
            <a:r>
              <a:rPr lang="en-US" altLang="zh-TW" dirty="0" smtClean="0"/>
              <a:t>:</a:t>
            </a:r>
            <a:r>
              <a:rPr lang="zh-TW" altLang="en-US" dirty="0" smtClean="0"/>
              <a:t>可以同時募款，又達到強化組織內部向心力的雙重效果。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舉辦活動，可以同時招待取悅很多來賓。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募款活動並不僅止於金錢的募集，更能提醒社會大眾注意非營利組織的崇高理想與挑戰，邀請社會大眾一同加入服務的行列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第四章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舉辦募款活動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4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活動與組織的宗旨結合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博幼為例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zh-TW" dirty="0" smtClean="0"/>
              <a:t>1.2015/3/24~2015/4/24</a:t>
            </a:r>
            <a:r>
              <a:rPr lang="zh-TW" altLang="en-US" dirty="0" smtClean="0"/>
              <a:t>世界閱讀日博幼募書活動</a:t>
            </a:r>
            <a:r>
              <a:rPr lang="en-US" altLang="zh-TW" dirty="0" smtClean="0"/>
              <a:t>-</a:t>
            </a:r>
            <a:r>
              <a:rPr lang="zh-TW" altLang="en-US" dirty="0" smtClean="0"/>
              <a:t>讓知識帶希望回家。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與台中五南圖書文化廣場一起辦理。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2.2015/03/15</a:t>
            </a:r>
            <a:r>
              <a:rPr lang="zh-TW" altLang="en-US" dirty="0" smtClean="0"/>
              <a:t>博幼專書</a:t>
            </a:r>
            <a:r>
              <a:rPr lang="en-US" altLang="zh-TW" dirty="0" smtClean="0"/>
              <a:t>-</a:t>
            </a:r>
            <a:r>
              <a:rPr lang="zh-TW" altLang="en-US" dirty="0" smtClean="0"/>
              <a:t>沒有教不會的孩子</a:t>
            </a:r>
            <a:r>
              <a:rPr lang="en-US" altLang="zh-TW" dirty="0" smtClean="0"/>
              <a:t>-</a:t>
            </a:r>
            <a:r>
              <a:rPr lang="zh-TW" altLang="en-US" dirty="0" smtClean="0"/>
              <a:t>台南新書發表會作者宋芳琦老師。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博幼的宗旨</a:t>
            </a:r>
            <a:r>
              <a:rPr lang="en-US" altLang="zh-TW" dirty="0" smtClean="0"/>
              <a:t>:</a:t>
            </a:r>
            <a:r>
              <a:rPr lang="zh-TW" altLang="en-US" dirty="0" smtClean="0"/>
              <a:t>讓知識帶希望回家，不要讓窮孩子落入貧窮的循環。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辦活動不僅為了募款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865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1" y="2996952"/>
            <a:ext cx="8229600" cy="386104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打破人們的籓籬，為附近整個社區建立塑造出一個休戚與共，緊密相連的命運共同體。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滾石雜誌調查</a:t>
            </a:r>
            <a:r>
              <a:rPr lang="en-US" altLang="zh-TW" dirty="0" smtClean="0"/>
              <a:t>:</a:t>
            </a:r>
            <a:r>
              <a:rPr lang="zh-TW" altLang="en-US" dirty="0" smtClean="0"/>
              <a:t>詢問讀者在何種情形下，你會參與公共事務</a:t>
            </a:r>
            <a:r>
              <a:rPr lang="en-US" altLang="zh-TW" dirty="0" smtClean="0"/>
              <a:t>?</a:t>
            </a:r>
            <a:r>
              <a:rPr lang="zh-TW" altLang="en-US" dirty="0" smtClean="0"/>
              <a:t>在</a:t>
            </a:r>
            <a:r>
              <a:rPr lang="en-US" altLang="zh-TW" dirty="0" smtClean="0"/>
              <a:t>18~44</a:t>
            </a:r>
            <a:r>
              <a:rPr lang="zh-TW" altLang="en-US" dirty="0" smtClean="0"/>
              <a:t>歲的受訪者中，絕大部分的人認為</a:t>
            </a:r>
            <a:r>
              <a:rPr lang="en-US" altLang="zh-TW" dirty="0" smtClean="0"/>
              <a:t>:</a:t>
            </a:r>
            <a:r>
              <a:rPr lang="zh-TW" altLang="en-US" dirty="0" smtClean="0"/>
              <a:t>他們會加入與個人幸福利益有關的公共事務，不是高言空談的一般政治問題。三分之一的人願意為了推行*醉不上道*奉獻心力，另有三分之一說他們願意加入社區治安守望相助的活動。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沙拉生活圈</a:t>
            </a:r>
            <a:r>
              <a:rPr lang="en-US" altLang="zh-TW" dirty="0" smtClean="0"/>
              <a:t>-</a:t>
            </a:r>
            <a:r>
              <a:rPr lang="zh-TW" altLang="en-US" dirty="0" smtClean="0"/>
              <a:t>冬令市區體驗之旅</a:t>
            </a:r>
            <a:r>
              <a:rPr lang="en-US" altLang="zh-TW" dirty="0" smtClean="0"/>
              <a:t>-</a:t>
            </a:r>
            <a:r>
              <a:rPr lang="zh-TW" altLang="en-US" dirty="0" smtClean="0"/>
              <a:t>為無家可歸的婦女設立的互助組織。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建立緊密相連的生命共同體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克服障</a:t>
            </a:r>
            <a:r>
              <a:rPr lang="zh-TW" altLang="en-US" dirty="0"/>
              <a:t>礙</a:t>
            </a:r>
          </a:p>
        </p:txBody>
      </p:sp>
    </p:spTree>
    <p:extLst>
      <p:ext uri="{BB962C8B-B14F-4D97-AF65-F5344CB8AC3E}">
        <p14:creationId xmlns:p14="http://schemas.microsoft.com/office/powerpoint/2010/main" xmlns="" val="34394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區分</a:t>
            </a:r>
            <a:r>
              <a:rPr lang="zh-TW" altLang="en-US" dirty="0"/>
              <a:t>*參與募款活動的來賓人數*及*實際加入</a:t>
            </a:r>
            <a:r>
              <a:rPr lang="zh-TW" altLang="en-US" dirty="0" smtClean="0"/>
              <a:t>機構   為</a:t>
            </a:r>
            <a:r>
              <a:rPr lang="zh-TW" altLang="en-US" dirty="0"/>
              <a:t>會員的人數*非營利組織不可借他們的人頭來對外誇大自己的聲勢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賭博募款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2.1</a:t>
            </a:r>
            <a:r>
              <a:rPr lang="zh-TW" altLang="en-US" dirty="0" smtClean="0"/>
              <a:t>美國境內允許賭博的</a:t>
            </a:r>
            <a:r>
              <a:rPr lang="en-US" altLang="zh-TW" dirty="0" smtClean="0"/>
              <a:t>46</a:t>
            </a:r>
            <a:r>
              <a:rPr lang="zh-TW" altLang="en-US" dirty="0" smtClean="0"/>
              <a:t>個州及華盛頓特區，每年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以慈善事業之名賭掉</a:t>
            </a:r>
            <a:r>
              <a:rPr lang="en-US" altLang="zh-TW" dirty="0" smtClean="0"/>
              <a:t>70</a:t>
            </a:r>
            <a:r>
              <a:rPr lang="zh-TW" altLang="en-US" dirty="0" smtClean="0"/>
              <a:t>億美元，扣除成本費用後，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</a:t>
            </a:r>
            <a:r>
              <a:rPr lang="en-US" altLang="zh-TW" dirty="0" smtClean="0"/>
              <a:t>70</a:t>
            </a:r>
            <a:r>
              <a:rPr lang="zh-TW" altLang="en-US" dirty="0" smtClean="0"/>
              <a:t>億平均有</a:t>
            </a:r>
            <a:r>
              <a:rPr lang="en-US" altLang="zh-TW" dirty="0" smtClean="0"/>
              <a:t>11%</a:t>
            </a:r>
            <a:r>
              <a:rPr lang="zh-TW" altLang="en-US" dirty="0" smtClean="0"/>
              <a:t>最後得以進入慈善事業。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2.2</a:t>
            </a:r>
            <a:r>
              <a:rPr lang="zh-TW" altLang="en-US" dirty="0" smtClean="0"/>
              <a:t>英國則是透過全國發行的彩劵，將一定比例所得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用在藝術文化事業或是歷史古蹟文物保存工作的推動。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倫理問題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545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賭博</a:t>
            </a:r>
            <a:r>
              <a:rPr lang="en-US" altLang="zh-TW" dirty="0" smtClean="0"/>
              <a:t>:-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鼓勵人們</a:t>
            </a:r>
            <a:r>
              <a:rPr lang="en-US" altLang="zh-TW" dirty="0" smtClean="0"/>
              <a:t>-</a:t>
            </a:r>
            <a:r>
              <a:rPr lang="zh-TW" altLang="en-US" dirty="0" smtClean="0"/>
              <a:t>以無換有</a:t>
            </a:r>
            <a:r>
              <a:rPr lang="en-US" altLang="zh-TW" dirty="0" smtClean="0"/>
              <a:t>-</a:t>
            </a:r>
            <a:r>
              <a:rPr lang="zh-TW" altLang="en-US" dirty="0" smtClean="0"/>
              <a:t>違背自力更生的工作信念。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賭博會上癮</a:t>
            </a:r>
            <a:r>
              <a:rPr lang="en-US" altLang="zh-TW" dirty="0" smtClean="0"/>
              <a:t>-</a:t>
            </a:r>
            <a:r>
              <a:rPr lang="zh-TW" altLang="en-US" dirty="0" smtClean="0"/>
              <a:t>許多犯罪事件的先行為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12833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1844825"/>
            <a:ext cx="7408333" cy="428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優點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玩得開心，不要像開會。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機構</a:t>
            </a:r>
            <a:r>
              <a:rPr lang="en-US" altLang="zh-TW" dirty="0" smtClean="0"/>
              <a:t>:</a:t>
            </a:r>
            <a:r>
              <a:rPr lang="zh-TW" altLang="en-US" dirty="0" smtClean="0"/>
              <a:t>識人、磨練人的機會。贊助人認識機構的好機會。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透過媒體採訪報導，提昇機構知名度。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釐清外界對機構不利的傳言。吸引新的捐款人。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促進其他社會價值的實現。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缺點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可能虧錢。無法面面俱到。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消耗員工時間與精力。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舉辦活動的優缺點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731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彌賽亞神劇</a:t>
            </a:r>
            <a:r>
              <a:rPr lang="en-US" altLang="zh-TW" dirty="0" smtClean="0"/>
              <a:t>-18</a:t>
            </a:r>
            <a:r>
              <a:rPr lang="zh-TW" altLang="en-US" dirty="0" smtClean="0"/>
              <a:t>世紀</a:t>
            </a:r>
            <a:r>
              <a:rPr lang="en-US" altLang="zh-TW" dirty="0" smtClean="0"/>
              <a:t>40</a:t>
            </a:r>
            <a:r>
              <a:rPr lang="zh-TW" altLang="en-US" dirty="0" smtClean="0"/>
              <a:t>年代作曲家韓德爾創作。部分目的就在為都柏林的一位慈善家募款。募得款項提供</a:t>
            </a:r>
            <a:r>
              <a:rPr lang="en-US" altLang="zh-TW" dirty="0" smtClean="0"/>
              <a:t>142</a:t>
            </a:r>
            <a:r>
              <a:rPr lang="zh-TW" altLang="en-US" dirty="0" smtClean="0"/>
              <a:t>位愛爾蘭勞囚出獄後更生工作的經費。還補助都柏林幾家醫院裡面貧困病人知醫療費用。</a:t>
            </a:r>
            <a:endParaRPr lang="en-US" altLang="zh-TW" dirty="0" smtClean="0"/>
          </a:p>
          <a:p>
            <a:r>
              <a:rPr lang="zh-TW" altLang="en-US" dirty="0" smtClean="0"/>
              <a:t>倫敦演出彌賽亞進行到第</a:t>
            </a:r>
            <a:r>
              <a:rPr lang="en-US" altLang="zh-TW" dirty="0" smtClean="0"/>
              <a:t>44</a:t>
            </a:r>
            <a:r>
              <a:rPr lang="zh-TW" altLang="en-US" dirty="0" smtClean="0"/>
              <a:t>曲*哈利路亞*大合唱的時候，在場的英國國王喬治二世感動到起立聆賞，立下典範。</a:t>
            </a:r>
            <a:endParaRPr lang="en-US" altLang="zh-TW" dirty="0" smtClean="0"/>
          </a:p>
          <a:p>
            <a:r>
              <a:rPr lang="zh-TW" altLang="en-US" dirty="0" smtClean="0"/>
              <a:t>韓德爾百年祭時，邀請莫札特潤飾</a:t>
            </a:r>
            <a:r>
              <a:rPr lang="en-US" altLang="zh-TW" dirty="0" smtClean="0"/>
              <a:t>,</a:t>
            </a:r>
            <a:r>
              <a:rPr lang="zh-TW" altLang="en-US" dirty="0" smtClean="0"/>
              <a:t>後人嫌不足，又請瑞典流行音樂家珍妮</a:t>
            </a:r>
            <a:r>
              <a:rPr lang="en-US" altLang="zh-TW" dirty="0" smtClean="0"/>
              <a:t>.</a:t>
            </a:r>
            <a:r>
              <a:rPr lang="zh-TW" altLang="en-US" dirty="0" smtClean="0"/>
              <a:t>林德加入</a:t>
            </a:r>
            <a:r>
              <a:rPr lang="zh-TW" altLang="en-US" dirty="0"/>
              <a:t>*哈利路亞</a:t>
            </a:r>
            <a:r>
              <a:rPr lang="zh-TW" altLang="en-US" dirty="0" smtClean="0"/>
              <a:t>*女高音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募款工作史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852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3356992"/>
            <a:ext cx="7408333" cy="2160240"/>
          </a:xfrm>
        </p:spPr>
        <p:txBody>
          <a:bodyPr/>
          <a:lstStyle/>
          <a:p>
            <a:r>
              <a:rPr lang="zh-TW" altLang="en-US" dirty="0" smtClean="0"/>
              <a:t>從客戶身上募款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銷售產品或服務的最重要利益，就是將收入來源建立在數量廣大的群眾基礎上，數量大的個人捐款者，都有可能成為機構的重要贊助人。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第三章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銷售你的產品與</a:t>
            </a:r>
            <a:r>
              <a:rPr lang="zh-TW" altLang="en-US" dirty="0" smtClean="0"/>
              <a:t>服務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732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網站募款或寄發電子郵件。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無聲拍賣</a:t>
            </a:r>
            <a:r>
              <a:rPr lang="en-US" altLang="zh-TW" dirty="0" smtClean="0"/>
              <a:t>-</a:t>
            </a:r>
            <a:r>
              <a:rPr lang="zh-TW" altLang="en-US" dirty="0" smtClean="0"/>
              <a:t>特殊性、稀少性、價格高。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網站拍賣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展望未來募款工作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5096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71600" y="1591056"/>
            <a:ext cx="7444349" cy="5687821"/>
          </a:xfrm>
        </p:spPr>
        <p:txBody>
          <a:bodyPr/>
          <a:lstStyle/>
          <a:p>
            <a:r>
              <a:rPr lang="zh-TW" altLang="en-US" dirty="0" smtClean="0"/>
              <a:t>正確的募款活動，其實就是機構每個人都希望參與的活動。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擇日技巧</a:t>
            </a:r>
            <a:r>
              <a:rPr lang="en-US" altLang="zh-TW" dirty="0" smtClean="0"/>
              <a:t>-</a:t>
            </a:r>
            <a:r>
              <a:rPr lang="zh-TW" altLang="en-US" dirty="0" smtClean="0"/>
              <a:t>距實際執行日期一年以前就開始。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活動時間</a:t>
            </a:r>
            <a:r>
              <a:rPr lang="en-US" altLang="zh-TW" dirty="0" smtClean="0"/>
              <a:t>-</a:t>
            </a:r>
            <a:r>
              <a:rPr lang="zh-TW" altLang="en-US" dirty="0" smtClean="0"/>
              <a:t>考慮社會大眾作息時間。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避開與其他單位活動檔期。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避開與機構內各單位領</a:t>
            </a:r>
            <a:r>
              <a:rPr lang="zh-TW" altLang="en-US" dirty="0"/>
              <a:t>導</a:t>
            </a:r>
            <a:r>
              <a:rPr lang="zh-TW" altLang="en-US" dirty="0" smtClean="0"/>
              <a:t>的特別日子。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選紀念性的日子，將這一天與機構任務或宗旨結合起來，每一年辦活動，成為機構的日子。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6.</a:t>
            </a:r>
            <a:r>
              <a:rPr lang="zh-TW" altLang="en-US" dirty="0" smtClean="0"/>
              <a:t>重複、重複、重複。</a:t>
            </a:r>
            <a:r>
              <a:rPr lang="en-US" altLang="zh-TW" dirty="0" smtClean="0"/>
              <a:t>-</a:t>
            </a:r>
            <a:r>
              <a:rPr lang="zh-TW" altLang="en-US" dirty="0" smtClean="0"/>
              <a:t>活動持續舉辦三年左右。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7.</a:t>
            </a:r>
            <a:r>
              <a:rPr lang="zh-TW" altLang="en-US" dirty="0" smtClean="0"/>
              <a:t>入場劵定價</a:t>
            </a:r>
            <a:r>
              <a:rPr lang="en-US" altLang="zh-TW" dirty="0" smtClean="0"/>
              <a:t>-</a:t>
            </a:r>
            <a:r>
              <a:rPr lang="zh-TW" altLang="en-US" dirty="0" smtClean="0"/>
              <a:t>同仁願認購四張票的價格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8.</a:t>
            </a:r>
            <a:r>
              <a:rPr lang="zh-TW" altLang="en-US" dirty="0" smtClean="0"/>
              <a:t>賦稅</a:t>
            </a:r>
            <a:r>
              <a:rPr lang="en-US" altLang="zh-TW" dirty="0" smtClean="0"/>
              <a:t>-</a:t>
            </a:r>
            <a:r>
              <a:rPr lang="zh-TW" altLang="en-US" dirty="0" smtClean="0"/>
              <a:t>就非營利組織對於捐款金額及用途說明的義務。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說明捐款金額多少用在慈善目的與多少用在行政經費。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正確主辦活動秘笈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659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4259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 smtClean="0"/>
              <a:t>機構領導階層每一位人士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都對此活動的預計募款金額抱持強烈的使命感。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都願意率先採購</a:t>
            </a:r>
            <a:r>
              <a:rPr lang="en-US" altLang="zh-TW" dirty="0" smtClean="0"/>
              <a:t>10</a:t>
            </a:r>
            <a:r>
              <a:rPr lang="zh-TW" altLang="en-US" dirty="0" smtClean="0"/>
              <a:t>張入場券，並會在活動舉辦同時親臨會場。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至少有一位副執行長及委員會成員，具有舉辦活動的經驗。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活動舉辦前</a:t>
            </a:r>
            <a:r>
              <a:rPr lang="en-US" altLang="zh-TW" dirty="0" smtClean="0"/>
              <a:t>6</a:t>
            </a:r>
            <a:r>
              <a:rPr lang="zh-TW" altLang="en-US" dirty="0" smtClean="0"/>
              <a:t>個月，已經獲得企業體或個人承諾贊助該活動之一切固定成本，並簽訂書面契約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</a:t>
            </a:r>
            <a:r>
              <a:rPr lang="zh-TW" altLang="en-US" dirty="0"/>
              <a:t>活動前兩週，所有入場劵都銷售一空。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6.</a:t>
            </a:r>
            <a:r>
              <a:rPr lang="zh-TW" altLang="en-US" dirty="0"/>
              <a:t>活動執行者中，至少有一人具有組織專長與高度熱忱的募款工作者。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7.</a:t>
            </a:r>
            <a:r>
              <a:rPr lang="zh-TW" altLang="en-US" dirty="0"/>
              <a:t>附近社區都曉得每年此時的節日活動都由機構主辦。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募款活動檢查表</a:t>
            </a:r>
            <a:r>
              <a:rPr lang="en-US" altLang="zh-TW" dirty="0" smtClean="0"/>
              <a:t>2-1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21841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 smtClean="0"/>
              <a:t>8.</a:t>
            </a:r>
            <a:r>
              <a:rPr lang="zh-TW" altLang="en-US" dirty="0" smtClean="0"/>
              <a:t>每次活動都能蒐集到來賓連絡方式，開發潛在贊助人。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9.</a:t>
            </a:r>
            <a:r>
              <a:rPr lang="zh-TW" altLang="en-US" dirty="0" smtClean="0"/>
              <a:t>每次活動除了預計收益外，其他目標也設下具體明確的衡量標準。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10.</a:t>
            </a:r>
            <a:r>
              <a:rPr lang="zh-TW" altLang="en-US" dirty="0" smtClean="0"/>
              <a:t>今年活動中，同時宣佈下個年度活動舉辦的負責人名單。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11.</a:t>
            </a:r>
            <a:r>
              <a:rPr lang="zh-TW" altLang="en-US" dirty="0" smtClean="0"/>
              <a:t>對於每年活動成敗，已經建立合理的評估標準。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12.</a:t>
            </a:r>
            <a:r>
              <a:rPr lang="zh-TW" altLang="en-US" dirty="0" smtClean="0"/>
              <a:t>知名度的建立，一方面靠提出高度爭議性質議題，另一方面可以藉名流人士支持、參與，及動物、兒童等主角出現，增加機構的曝光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募款活動檢查表</a:t>
            </a:r>
            <a:r>
              <a:rPr lang="en-US" altLang="zh-TW" dirty="0" smtClean="0"/>
              <a:t>2-2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19162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舉辦募款活動的成功關鍵，在細心照顧到每個細節。</a:t>
            </a:r>
            <a:endParaRPr lang="en-US" altLang="zh-TW" dirty="0" smtClean="0"/>
          </a:p>
          <a:p>
            <a:r>
              <a:rPr lang="zh-TW" altLang="en-US" dirty="0" smtClean="0"/>
              <a:t>認識更多的潛在贊助人。</a:t>
            </a:r>
            <a:endParaRPr lang="en-US" altLang="zh-TW" dirty="0" smtClean="0"/>
          </a:p>
          <a:p>
            <a:r>
              <a:rPr lang="zh-TW" altLang="en-US" dirty="0" smtClean="0"/>
              <a:t>考驗機構日後的領導人選。</a:t>
            </a:r>
            <a:endParaRPr lang="en-US" altLang="zh-TW" dirty="0" smtClean="0"/>
          </a:p>
          <a:p>
            <a:r>
              <a:rPr lang="zh-TW" altLang="en-US" dirty="0" smtClean="0"/>
              <a:t>探尋更多募款的可能性。</a:t>
            </a:r>
            <a:endParaRPr lang="en-US" altLang="zh-TW" dirty="0" smtClean="0"/>
          </a:p>
          <a:p>
            <a:r>
              <a:rPr lang="zh-TW" altLang="en-US" dirty="0" smtClean="0"/>
              <a:t>滿足機構及社會的需求。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24010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謝謝聆聽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張榮華</a:t>
            </a:r>
            <a:r>
              <a:rPr lang="en-US" altLang="zh-TW" dirty="0" smtClean="0"/>
              <a:t>20150425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8168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691680" y="1340768"/>
            <a:ext cx="5616624" cy="478539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募款金字塔</a:t>
            </a:r>
            <a:endParaRPr lang="zh-TW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5688632" cy="515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32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客戶可以得到他想要的實質物品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dirty="0">
                <a:solidFill>
                  <a:srgbClr val="FF0000"/>
                </a:solidFill>
              </a:rPr>
              <a:t>博幼為例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客戶</a:t>
            </a:r>
            <a:r>
              <a:rPr lang="en-US" altLang="zh-TW" dirty="0"/>
              <a:t>:</a:t>
            </a:r>
            <a:r>
              <a:rPr lang="zh-TW" altLang="en-US" dirty="0"/>
              <a:t>捐款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銷售產品</a:t>
            </a:r>
            <a:r>
              <a:rPr lang="en-US" altLang="zh-TW" dirty="0" smtClean="0"/>
              <a:t>:</a:t>
            </a:r>
            <a:r>
              <a:rPr lang="zh-TW" altLang="en-US" dirty="0" smtClean="0"/>
              <a:t>博幼的宗旨 不能</a:t>
            </a:r>
            <a:r>
              <a:rPr lang="zh-TW" altLang="en-US" dirty="0"/>
              <a:t>讓窮孩子落入永遠的</a:t>
            </a:r>
            <a:r>
              <a:rPr lang="zh-TW" altLang="en-US" dirty="0" smtClean="0"/>
              <a:t>貧困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銷售產品的優點</a:t>
            </a:r>
          </a:p>
        </p:txBody>
      </p:sp>
    </p:spTree>
    <p:extLst>
      <p:ext uri="{BB962C8B-B14F-4D97-AF65-F5344CB8AC3E}">
        <p14:creationId xmlns:p14="http://schemas.microsoft.com/office/powerpoint/2010/main" xmlns="" val="259518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服務</a:t>
            </a:r>
            <a:r>
              <a:rPr lang="zh-TW" altLang="en-US" dirty="0"/>
              <a:t>對象鎖定：「窮孩子」</a:t>
            </a:r>
            <a:r>
              <a:rPr lang="zh-TW" altLang="en-US" dirty="0" smtClean="0"/>
              <a:t>。</a:t>
            </a:r>
          </a:p>
          <a:p>
            <a:pPr marL="0" indent="0">
              <a:buNone/>
            </a:pPr>
            <a:r>
              <a:rPr lang="zh-TW" altLang="en-US" dirty="0" smtClean="0"/>
              <a:t> 執行方式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窮困孩子的唯一希望來自教育的想 法</a:t>
            </a:r>
          </a:p>
          <a:p>
            <a:pPr marL="0" indent="0">
              <a:buNone/>
            </a:pPr>
            <a:r>
              <a:rPr lang="zh-TW" altLang="en-US" dirty="0" smtClean="0"/>
              <a:t> 服務</a:t>
            </a:r>
            <a:r>
              <a:rPr lang="zh-TW" altLang="en-US" dirty="0"/>
              <a:t>主軸定為：「課業輔導」。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致力</a:t>
            </a:r>
            <a:r>
              <a:rPr lang="zh-TW" altLang="en-US" dirty="0"/>
              <a:t>「讓知識帶希望回家」的願景，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達到</a:t>
            </a:r>
            <a:r>
              <a:rPr lang="zh-TW" altLang="en-US" dirty="0"/>
              <a:t>：「提升窮孩子未來的競爭力」的目標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制定目標全力以赴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932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博幼課輔特色</a:t>
            </a:r>
            <a:r>
              <a:rPr lang="en-US" altLang="zh-TW" dirty="0" smtClean="0"/>
              <a:t>~</a:t>
            </a:r>
            <a:r>
              <a:rPr lang="zh-TW" altLang="en-US" dirty="0" smtClean="0"/>
              <a:t>歡迎複製</a:t>
            </a:r>
            <a:endParaRPr lang="en-US" altLang="zh-TW" dirty="0" smtClean="0"/>
          </a:p>
          <a:p>
            <a:r>
              <a:rPr lang="zh-TW" altLang="en-US" dirty="0" smtClean="0"/>
              <a:t>因材施教</a:t>
            </a:r>
            <a:endParaRPr lang="en-US" altLang="zh-TW" dirty="0" smtClean="0"/>
          </a:p>
          <a:p>
            <a:r>
              <a:rPr lang="zh-TW" altLang="en-US" dirty="0"/>
              <a:t>品質控</a:t>
            </a:r>
            <a:r>
              <a:rPr lang="zh-TW" altLang="en-US" dirty="0" smtClean="0"/>
              <a:t>管</a:t>
            </a:r>
            <a:endParaRPr lang="en-US" altLang="zh-TW" dirty="0" smtClean="0"/>
          </a:p>
          <a:p>
            <a:r>
              <a:rPr lang="zh-TW" altLang="en-US" dirty="0"/>
              <a:t>強調</a:t>
            </a:r>
            <a:r>
              <a:rPr lang="zh-TW" altLang="en-US" dirty="0" smtClean="0"/>
              <a:t>獎勵</a:t>
            </a:r>
            <a:endParaRPr lang="en-US" altLang="zh-TW" dirty="0" smtClean="0"/>
          </a:p>
          <a:p>
            <a:r>
              <a:rPr lang="zh-TW" altLang="en-US" dirty="0"/>
              <a:t>注重閱讀</a:t>
            </a:r>
            <a:r>
              <a:rPr lang="zh-TW" altLang="en-US" dirty="0" smtClean="0"/>
              <a:t>能力</a:t>
            </a:r>
            <a:endParaRPr lang="en-US" altLang="zh-TW" dirty="0" smtClean="0"/>
          </a:p>
          <a:p>
            <a:r>
              <a:rPr lang="zh-TW" altLang="en-US" dirty="0"/>
              <a:t>重視人文</a:t>
            </a:r>
            <a:r>
              <a:rPr lang="zh-TW" altLang="en-US" dirty="0" smtClean="0"/>
              <a:t>素養</a:t>
            </a:r>
            <a:endParaRPr lang="en-US" altLang="zh-TW" dirty="0" smtClean="0"/>
          </a:p>
          <a:p>
            <a:r>
              <a:rPr lang="zh-TW" altLang="en-US" dirty="0" smtClean="0"/>
              <a:t>培育部落家長</a:t>
            </a:r>
            <a:endParaRPr lang="en-US" altLang="zh-TW" dirty="0" smtClean="0"/>
          </a:p>
          <a:p>
            <a:r>
              <a:rPr lang="zh-TW" altLang="en-US" dirty="0"/>
              <a:t>自編教材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產品之外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752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46449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直營店</a:t>
            </a:r>
            <a:r>
              <a:rPr lang="en-US" altLang="zh-TW" dirty="0" smtClean="0"/>
              <a:t>-11</a:t>
            </a:r>
            <a:r>
              <a:rPr lang="zh-TW" altLang="en-US" dirty="0" smtClean="0"/>
              <a:t>個課輔中心，服務</a:t>
            </a:r>
            <a:r>
              <a:rPr lang="en-US" altLang="zh-TW" dirty="0" smtClean="0"/>
              <a:t>1851</a:t>
            </a:r>
            <a:r>
              <a:rPr lang="zh-TW" altLang="en-US" dirty="0" smtClean="0"/>
              <a:t>位學童</a:t>
            </a:r>
            <a:endParaRPr lang="en-US" altLang="zh-TW" dirty="0" smtClean="0"/>
          </a:p>
          <a:p>
            <a:r>
              <a:rPr lang="zh-TW" altLang="en-US" dirty="0" smtClean="0"/>
              <a:t>加盟店</a:t>
            </a:r>
            <a:r>
              <a:rPr lang="en-US" altLang="zh-TW" dirty="0" smtClean="0"/>
              <a:t>-57</a:t>
            </a:r>
            <a:r>
              <a:rPr lang="zh-TW" altLang="en-US" dirty="0" smtClean="0"/>
              <a:t>個機構服務，服務</a:t>
            </a:r>
            <a:r>
              <a:rPr lang="en-US" altLang="zh-TW" dirty="0" smtClean="0"/>
              <a:t>1168</a:t>
            </a:r>
            <a:r>
              <a:rPr lang="zh-TW" altLang="en-US" dirty="0" smtClean="0"/>
              <a:t>位學童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全台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3019</a:t>
            </a:r>
            <a:r>
              <a:rPr lang="zh-TW" altLang="en-US" dirty="0" smtClean="0"/>
              <a:t>位學童</a:t>
            </a:r>
            <a:r>
              <a:rPr lang="en-US" altLang="zh-TW" dirty="0" smtClean="0"/>
              <a:t>(</a:t>
            </a:r>
            <a:r>
              <a:rPr lang="zh-TW" altLang="en-US" dirty="0" smtClean="0"/>
              <a:t>資料來源博幼官網</a:t>
            </a:r>
            <a:r>
              <a:rPr lang="en-US" altLang="zh-TW" dirty="0" smtClean="0"/>
              <a:t>103/12)</a:t>
            </a:r>
          </a:p>
          <a:p>
            <a:pPr marL="0" indent="0">
              <a:buNone/>
            </a:pPr>
            <a:r>
              <a:rPr lang="zh-TW" altLang="en-US" dirty="0" smtClean="0"/>
              <a:t>課輔班直接服務之外，外展合作課輔，在地老師人力培訓，畢業生持續追蹤服務。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課輔範圍包含</a:t>
            </a:r>
            <a:r>
              <a:rPr lang="en-US" altLang="zh-TW" dirty="0" smtClean="0"/>
              <a:t>19</a:t>
            </a:r>
            <a:r>
              <a:rPr lang="zh-TW" altLang="en-US" dirty="0" smtClean="0"/>
              <a:t>個鄉鎮、</a:t>
            </a:r>
            <a:r>
              <a:rPr lang="en-US" altLang="zh-TW" dirty="0" smtClean="0"/>
              <a:t>158</a:t>
            </a:r>
            <a:r>
              <a:rPr lang="zh-TW" altLang="en-US" dirty="0" smtClean="0"/>
              <a:t>所國中小學校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2.357</a:t>
            </a:r>
            <a:r>
              <a:rPr lang="zh-TW" altLang="en-US" dirty="0" smtClean="0"/>
              <a:t>位課輔老師，其中</a:t>
            </a:r>
            <a:r>
              <a:rPr lang="en-US" altLang="zh-TW" dirty="0" smtClean="0"/>
              <a:t>43</a:t>
            </a:r>
            <a:r>
              <a:rPr lang="zh-TW" altLang="en-US" dirty="0" smtClean="0"/>
              <a:t>位專職老師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每週</a:t>
            </a:r>
            <a:r>
              <a:rPr lang="en-US" altLang="zh-TW" dirty="0" smtClean="0"/>
              <a:t>5</a:t>
            </a:r>
            <a:r>
              <a:rPr lang="zh-TW" altLang="en-US" dirty="0" smtClean="0"/>
              <a:t>天，每天</a:t>
            </a:r>
            <a:r>
              <a:rPr lang="en-US" altLang="zh-TW" dirty="0" smtClean="0"/>
              <a:t>2~3</a:t>
            </a:r>
            <a:r>
              <a:rPr lang="zh-TW" altLang="en-US" dirty="0" smtClean="0"/>
              <a:t>小時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提供英文、數學、閱讀，重點課程學習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週六提供人文教育課程，增進學童人文素養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6.</a:t>
            </a:r>
            <a:r>
              <a:rPr lang="zh-TW" altLang="en-US" dirty="0" smtClean="0"/>
              <a:t>與國中國小學校合作</a:t>
            </a:r>
            <a:r>
              <a:rPr lang="en-US" altLang="zh-TW" dirty="0" smtClean="0"/>
              <a:t>:102/9</a:t>
            </a:r>
            <a:r>
              <a:rPr lang="zh-TW" altLang="en-US" dirty="0" smtClean="0"/>
              <a:t>開始，</a:t>
            </a:r>
            <a:r>
              <a:rPr lang="en-US" altLang="zh-TW" dirty="0" smtClean="0"/>
              <a:t>3</a:t>
            </a:r>
            <a:r>
              <a:rPr lang="zh-TW" altLang="en-US" dirty="0" smtClean="0"/>
              <a:t>所國小</a:t>
            </a:r>
            <a:r>
              <a:rPr lang="en-US" altLang="zh-TW" dirty="0" smtClean="0"/>
              <a:t>1</a:t>
            </a:r>
            <a:r>
              <a:rPr lang="zh-TW" altLang="en-US" dirty="0" smtClean="0"/>
              <a:t>所國中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迎接挑戰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041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博幼平均每位學童的支出成本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直營店</a:t>
            </a:r>
            <a:r>
              <a:rPr lang="zh-TW" altLang="en-US" dirty="0" smtClean="0"/>
              <a:t>每年約</a:t>
            </a:r>
            <a:r>
              <a:rPr lang="en-US" altLang="zh-TW" dirty="0" smtClean="0"/>
              <a:t>4~5</a:t>
            </a:r>
            <a:r>
              <a:rPr lang="zh-TW" altLang="en-US" dirty="0"/>
              <a:t>萬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加盟店每年</a:t>
            </a:r>
            <a:r>
              <a:rPr lang="zh-TW" altLang="en-US" dirty="0" smtClean="0"/>
              <a:t>約</a:t>
            </a:r>
            <a:r>
              <a:rPr lang="en-US" altLang="zh-TW" dirty="0" smtClean="0"/>
              <a:t>2.5~3</a:t>
            </a:r>
            <a:r>
              <a:rPr lang="zh-TW" altLang="en-US" dirty="0" smtClean="0"/>
              <a:t>萬元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一年</a:t>
            </a:r>
            <a:r>
              <a:rPr lang="zh-TW" altLang="en-US" dirty="0"/>
              <a:t>支出</a:t>
            </a:r>
            <a:r>
              <a:rPr lang="zh-TW" altLang="en-US" dirty="0" smtClean="0"/>
              <a:t>約</a:t>
            </a:r>
            <a:r>
              <a:rPr lang="en-US" altLang="zh-TW" dirty="0" smtClean="0"/>
              <a:t>1.2</a:t>
            </a:r>
            <a:r>
              <a:rPr lang="zh-TW" altLang="en-US" dirty="0" smtClean="0"/>
              <a:t>億元。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金融風暴</a:t>
            </a:r>
            <a:r>
              <a:rPr lang="en-US" altLang="zh-TW" dirty="0" smtClean="0"/>
              <a:t>-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重大天災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捐款金額短</a:t>
            </a:r>
            <a:r>
              <a:rPr lang="zh-TW" altLang="en-US" dirty="0"/>
              <a:t>缺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募款挑戰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348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非營利組織除了自己舉辦營利活動，更可結合外部資源如企業界的力量，投入規模更大的生財</a:t>
            </a:r>
            <a:r>
              <a:rPr lang="zh-TW" altLang="en-US" dirty="0" smtClean="0"/>
              <a:t>活動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以博幼為例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提供</a:t>
            </a:r>
            <a:r>
              <a:rPr lang="zh-TW" altLang="en-US" dirty="0"/>
              <a:t>博幼曝光率</a:t>
            </a:r>
            <a:r>
              <a:rPr lang="en-US" altLang="zh-TW" dirty="0"/>
              <a:t>:</a:t>
            </a:r>
            <a:r>
              <a:rPr lang="zh-TW" altLang="en-US" dirty="0"/>
              <a:t>設攤</a:t>
            </a:r>
            <a:r>
              <a:rPr lang="zh-TW" altLang="en-US" dirty="0" smtClean="0"/>
              <a:t>、電子媒體、記者會。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創造</a:t>
            </a:r>
            <a:r>
              <a:rPr lang="zh-TW" altLang="en-US" dirty="0"/>
              <a:t>便利多元捐款方式</a:t>
            </a:r>
            <a:r>
              <a:rPr lang="en-US" altLang="zh-TW" dirty="0"/>
              <a:t>:</a:t>
            </a:r>
            <a:r>
              <a:rPr lang="zh-TW" altLang="en-US" dirty="0"/>
              <a:t>線上捐款、郵局、</a:t>
            </a:r>
            <a:r>
              <a:rPr lang="zh-TW" altLang="en-US" dirty="0" smtClean="0"/>
              <a:t>銀行、手機、信用卡</a:t>
            </a:r>
            <a:r>
              <a:rPr lang="zh-TW" altLang="en-US" dirty="0"/>
              <a:t>定期定額扣</a:t>
            </a:r>
            <a:r>
              <a:rPr lang="zh-TW" altLang="en-US" dirty="0" smtClean="0"/>
              <a:t>款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提高</a:t>
            </a:r>
            <a:r>
              <a:rPr lang="zh-TW" altLang="en-US" dirty="0"/>
              <a:t>小額捐款人數</a:t>
            </a:r>
            <a:r>
              <a:rPr lang="en-US" altLang="zh-TW" dirty="0" smtClean="0"/>
              <a:t>-100</a:t>
            </a:r>
            <a:r>
              <a:rPr lang="zh-TW" altLang="en-US" dirty="0" smtClean="0"/>
              <a:t>元定期定額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宣傳</a:t>
            </a:r>
            <a:r>
              <a:rPr lang="zh-TW" altLang="en-US" dirty="0"/>
              <a:t>路徑的</a:t>
            </a:r>
            <a:r>
              <a:rPr lang="zh-TW" altLang="en-US" dirty="0" smtClean="0"/>
              <a:t>開發</a:t>
            </a:r>
            <a:r>
              <a:rPr lang="en-US" altLang="zh-TW" dirty="0" smtClean="0"/>
              <a:t>-</a:t>
            </a:r>
            <a:r>
              <a:rPr lang="zh-TW" altLang="en-US" dirty="0" smtClean="0"/>
              <a:t>廣播、影音 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有發展的生意經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097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493</TotalTime>
  <Words>2078</Words>
  <Application>Microsoft Office PowerPoint</Application>
  <PresentationFormat>如螢幕大小 (4:3)</PresentationFormat>
  <Paragraphs>167</Paragraphs>
  <Slides>25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波形</vt:lpstr>
      <vt:lpstr>募款成功閱讀報告   </vt:lpstr>
      <vt:lpstr>第三章 銷售你的產品與服務</vt:lpstr>
      <vt:lpstr>募款金字塔</vt:lpstr>
      <vt:lpstr>銷售產品的優點</vt:lpstr>
      <vt:lpstr>制定目標全力以赴</vt:lpstr>
      <vt:lpstr>產品之外</vt:lpstr>
      <vt:lpstr>迎接挑戰</vt:lpstr>
      <vt:lpstr>募款挑戰</vt:lpstr>
      <vt:lpstr>有發展的生意經</vt:lpstr>
      <vt:lpstr>稅務問題-提供服務獲取的對價</vt:lpstr>
      <vt:lpstr>克服-定價罪惡感- 勞務對價能使組織成長 </vt:lpstr>
      <vt:lpstr>如何在低收入地區標價 建立群眾基礎</vt:lpstr>
      <vt:lpstr>第四章 舉辦募款活動 </vt:lpstr>
      <vt:lpstr>辦活動不僅為了募款</vt:lpstr>
      <vt:lpstr>建立緊密相連的生命共同體 克服障礙</vt:lpstr>
      <vt:lpstr>倫理問題</vt:lpstr>
      <vt:lpstr>投影片 17</vt:lpstr>
      <vt:lpstr>舉辦活動的優缺點</vt:lpstr>
      <vt:lpstr>募款工作史</vt:lpstr>
      <vt:lpstr>展望未來募款工作</vt:lpstr>
      <vt:lpstr>正確主辦活動秘笈</vt:lpstr>
      <vt:lpstr>募款活動檢查表2-1</vt:lpstr>
      <vt:lpstr>募款活動檢查表2-2</vt:lpstr>
      <vt:lpstr>結論</vt:lpstr>
      <vt:lpstr>謝謝聆聽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募款成功閱讀報告</dc:title>
  <dc:creator>User</dc:creator>
  <cp:lastModifiedBy>Owner</cp:lastModifiedBy>
  <cp:revision>57</cp:revision>
  <dcterms:created xsi:type="dcterms:W3CDTF">2015-03-30T09:05:19Z</dcterms:created>
  <dcterms:modified xsi:type="dcterms:W3CDTF">2015-06-25T15:24:52Z</dcterms:modified>
</cp:coreProperties>
</file>