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8" r:id="rId3"/>
    <p:sldId id="284" r:id="rId4"/>
    <p:sldId id="285" r:id="rId5"/>
    <p:sldId id="287" r:id="rId6"/>
    <p:sldId id="279" r:id="rId7"/>
    <p:sldId id="286" r:id="rId8"/>
    <p:sldId id="277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300" r:id="rId18"/>
    <p:sldId id="298" r:id="rId19"/>
    <p:sldId id="299" r:id="rId20"/>
    <p:sldId id="281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4" y="-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1704C-B836-46A8-8AF8-4B6237AA97FA}" type="datetimeFigureOut">
              <a:rPr lang="zh-TW" altLang="en-US" smtClean="0"/>
              <a:pPr/>
              <a:t>2015/5/1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954B0-DC3B-4A1E-BF94-EBF5F5D3A57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1704C-B836-46A8-8AF8-4B6237AA97FA}" type="datetimeFigureOut">
              <a:rPr lang="zh-TW" altLang="en-US" smtClean="0"/>
              <a:pPr/>
              <a:t>2015/5/1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954B0-DC3B-4A1E-BF94-EBF5F5D3A5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1704C-B836-46A8-8AF8-4B6237AA97FA}" type="datetimeFigureOut">
              <a:rPr lang="zh-TW" altLang="en-US" smtClean="0"/>
              <a:pPr/>
              <a:t>2015/5/1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954B0-DC3B-4A1E-BF94-EBF5F5D3A5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1704C-B836-46A8-8AF8-4B6237AA97FA}" type="datetimeFigureOut">
              <a:rPr lang="zh-TW" altLang="en-US" smtClean="0"/>
              <a:pPr/>
              <a:t>2015/5/1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954B0-DC3B-4A1E-BF94-EBF5F5D3A5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1704C-B836-46A8-8AF8-4B6237AA97FA}" type="datetimeFigureOut">
              <a:rPr lang="zh-TW" altLang="en-US" smtClean="0"/>
              <a:pPr/>
              <a:t>2015/5/1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954B0-DC3B-4A1E-BF94-EBF5F5D3A57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1704C-B836-46A8-8AF8-4B6237AA97FA}" type="datetimeFigureOut">
              <a:rPr lang="zh-TW" altLang="en-US" smtClean="0"/>
              <a:pPr/>
              <a:t>2015/5/1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954B0-DC3B-4A1E-BF94-EBF5F5D3A5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1704C-B836-46A8-8AF8-4B6237AA97FA}" type="datetimeFigureOut">
              <a:rPr lang="zh-TW" altLang="en-US" smtClean="0"/>
              <a:pPr/>
              <a:t>2015/5/1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954B0-DC3B-4A1E-BF94-EBF5F5D3A5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1704C-B836-46A8-8AF8-4B6237AA97FA}" type="datetimeFigureOut">
              <a:rPr lang="zh-TW" altLang="en-US" smtClean="0"/>
              <a:pPr/>
              <a:t>2015/5/1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954B0-DC3B-4A1E-BF94-EBF5F5D3A5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1704C-B836-46A8-8AF8-4B6237AA97FA}" type="datetimeFigureOut">
              <a:rPr lang="zh-TW" altLang="en-US" smtClean="0"/>
              <a:pPr/>
              <a:t>2015/5/1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954B0-DC3B-4A1E-BF94-EBF5F5D3A57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1704C-B836-46A8-8AF8-4B6237AA97FA}" type="datetimeFigureOut">
              <a:rPr lang="zh-TW" altLang="en-US" smtClean="0"/>
              <a:pPr/>
              <a:t>2015/5/1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954B0-DC3B-4A1E-BF94-EBF5F5D3A5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A1704C-B836-46A8-8AF8-4B6237AA97FA}" type="datetimeFigureOut">
              <a:rPr lang="zh-TW" altLang="en-US" smtClean="0"/>
              <a:pPr/>
              <a:t>2015/5/1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5954B0-DC3B-4A1E-BF94-EBF5F5D3A57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9A1704C-B836-46A8-8AF8-4B6237AA97FA}" type="datetimeFigureOut">
              <a:rPr lang="zh-TW" altLang="en-US" smtClean="0"/>
              <a:pPr/>
              <a:t>2015/5/1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F5954B0-DC3B-4A1E-BF94-EBF5F5D3A57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75856" y="2132856"/>
            <a:ext cx="4752528" cy="3168352"/>
          </a:xfrm>
        </p:spPr>
        <p:txBody>
          <a:bodyPr>
            <a:noAutofit/>
          </a:bodyPr>
          <a:lstStyle/>
          <a:p>
            <a:pPr algn="ctr"/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620688"/>
            <a:ext cx="7272808" cy="5857056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pic>
        <p:nvPicPr>
          <p:cNvPr id="4100" name="Picture 4" descr="C:\Users\dickliu\Desktop\Documents\2. 募款課程\募款專題報告\IMG_3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6984776" cy="5544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382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2800" dirty="0" smtClean="0"/>
              <a:t>西裝</a:t>
            </a:r>
            <a:r>
              <a:rPr lang="zh-TW" altLang="en-US" sz="2800" dirty="0" smtClean="0"/>
              <a:t>、</a:t>
            </a:r>
            <a:r>
              <a:rPr lang="zh-TW" altLang="zh-TW" sz="2800" dirty="0" smtClean="0"/>
              <a:t>大白鯊</a:t>
            </a:r>
            <a:r>
              <a:rPr lang="zh-TW" altLang="en-US" sz="2800" dirty="0" smtClean="0"/>
              <a:t>、 </a:t>
            </a:r>
            <a:r>
              <a:rPr lang="zh-TW" altLang="zh-TW" sz="2800" dirty="0" smtClean="0"/>
              <a:t>威利。羅曼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sz="2800" dirty="0" smtClean="0"/>
              <a:t>1. </a:t>
            </a:r>
            <a:r>
              <a:rPr lang="zh-TW" altLang="zh-TW" sz="2800" dirty="0" smtClean="0"/>
              <a:t>西裝</a:t>
            </a:r>
            <a:r>
              <a:rPr lang="zh-TW" altLang="en-US" sz="2800" dirty="0" smtClean="0"/>
              <a:t>：</a:t>
            </a:r>
            <a:r>
              <a:rPr lang="zh-TW" altLang="zh-TW" sz="2800" dirty="0" smtClean="0"/>
              <a:t>男子、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2. </a:t>
            </a:r>
            <a:r>
              <a:rPr lang="zh-TW" altLang="zh-TW" sz="2800" dirty="0" smtClean="0"/>
              <a:t>大白鯊</a:t>
            </a:r>
            <a:r>
              <a:rPr lang="zh-TW" altLang="en-US" sz="2800" dirty="0" smtClean="0"/>
              <a:t>  </a:t>
            </a:r>
            <a:r>
              <a:rPr lang="en-US" altLang="zh-TW" sz="2800" dirty="0" smtClean="0"/>
              <a:t>: </a:t>
            </a:r>
            <a:r>
              <a:rPr lang="zh-TW" altLang="zh-TW" sz="2800" dirty="0" smtClean="0"/>
              <a:t>指不誠實、貪婪的人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3. </a:t>
            </a:r>
            <a:r>
              <a:rPr lang="zh-TW" altLang="zh-TW" sz="2800" dirty="0" smtClean="0"/>
              <a:t>威利。羅曼</a:t>
            </a:r>
            <a:r>
              <a:rPr lang="zh-TW" altLang="en-US" sz="2800" dirty="0" smtClean="0"/>
              <a:t>：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/>
              <a:t>        </a:t>
            </a:r>
            <a:r>
              <a:rPr lang="en-US" altLang="zh-TW" sz="2800" dirty="0" smtClean="0"/>
              <a:t> </a:t>
            </a:r>
            <a:r>
              <a:rPr lang="zh-TW" altLang="zh-TW" sz="2800" dirty="0" smtClean="0"/>
              <a:t>《大推銷員之死》中的主人翁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428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zh-TW" sz="3200" b="1" dirty="0" smtClean="0"/>
              <a:t>「買方自慎」</a:t>
            </a:r>
            <a:r>
              <a:rPr lang="en-US" altLang="zh-TW" sz="3200" dirty="0" smtClean="0"/>
              <a:t>Caveat emptor</a:t>
            </a:r>
            <a:r>
              <a:rPr lang="zh-TW" altLang="zh-TW" sz="3200" dirty="0" smtClean="0"/>
              <a:t>（拉丁字）</a:t>
            </a:r>
            <a:br>
              <a:rPr lang="zh-TW" altLang="zh-TW" sz="3200" dirty="0" smtClean="0"/>
            </a:b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zh-TW" sz="2400" dirty="0" smtClean="0">
                <a:latin typeface="+mn-ea"/>
              </a:rPr>
              <a:t>在資訊不對稱的世界，最高指導原則是「買方自慎」。</a:t>
            </a:r>
          </a:p>
          <a:p>
            <a:endParaRPr lang="zh-TW" altLang="zh-TW" sz="2400" dirty="0" smtClean="0">
              <a:latin typeface="+mn-ea"/>
            </a:endParaRPr>
          </a:p>
          <a:p>
            <a:r>
              <a:rPr lang="zh-TW" altLang="zh-TW" sz="2400" dirty="0" smtClean="0">
                <a:latin typeface="+mn-ea"/>
              </a:rPr>
              <a:t>一九六七年，第一年在柏克萊加州大學執教的經濟學教授喬治。艾克羅夫 寫了一篇十三頁的文章。</a:t>
            </a:r>
            <a:endParaRPr lang="en-US" altLang="zh-TW" sz="2400" dirty="0" smtClean="0">
              <a:latin typeface="+mn-ea"/>
            </a:endParaRPr>
          </a:p>
          <a:p>
            <a:endParaRPr lang="en-US" altLang="zh-TW" sz="2400" dirty="0" smtClean="0">
              <a:latin typeface="+mn-ea"/>
            </a:endParaRPr>
          </a:p>
          <a:p>
            <a:r>
              <a:rPr lang="zh-TW" altLang="zh-TW" sz="2400" dirty="0" smtClean="0">
                <a:latin typeface="+mn-ea"/>
              </a:rPr>
              <a:t>他運用二手經濟理論與幾個等式，檢視少有經濟學家敢涉足的商業世界一角</a:t>
            </a:r>
            <a:r>
              <a:rPr lang="en-US" altLang="zh-TW" sz="2400" dirty="0" smtClean="0">
                <a:latin typeface="+mn-ea"/>
              </a:rPr>
              <a:t>:</a:t>
            </a:r>
            <a:r>
              <a:rPr lang="zh-TW" altLang="en-US" sz="2400" dirty="0" smtClean="0">
                <a:latin typeface="+mn-ea"/>
              </a:rPr>
              <a:t> </a:t>
            </a:r>
            <a:r>
              <a:rPr lang="zh-TW" altLang="zh-TW" sz="2400" b="1" dirty="0" smtClean="0">
                <a:latin typeface="+mn-ea"/>
              </a:rPr>
              <a:t>二手車市場</a:t>
            </a:r>
            <a:r>
              <a:rPr lang="zh-TW" altLang="zh-TW" sz="2400" dirty="0" smtClean="0">
                <a:latin typeface="+mn-ea"/>
              </a:rPr>
              <a:t>。</a:t>
            </a:r>
            <a:endParaRPr lang="en-US" altLang="zh-TW" sz="2400" dirty="0" smtClean="0">
              <a:latin typeface="+mn-ea"/>
            </a:endParaRPr>
          </a:p>
          <a:p>
            <a:endParaRPr lang="en-US" altLang="zh-TW" sz="2400" dirty="0" smtClean="0">
              <a:latin typeface="+mn-ea"/>
            </a:endParaRPr>
          </a:p>
          <a:p>
            <a:r>
              <a:rPr lang="zh-TW" altLang="zh-TW" sz="2400" dirty="0" smtClean="0">
                <a:latin typeface="+mn-ea"/>
              </a:rPr>
              <a:t>經濟學季刊一九七○年刊出，題目是</a:t>
            </a:r>
            <a:endParaRPr lang="en-US" altLang="zh-TW" sz="2400" dirty="0" smtClean="0">
              <a:latin typeface="+mn-ea"/>
            </a:endParaRPr>
          </a:p>
          <a:p>
            <a:pPr>
              <a:buNone/>
            </a:pPr>
            <a:r>
              <a:rPr lang="zh-TW" altLang="en-US" sz="2400" dirty="0" smtClean="0">
                <a:latin typeface="+mn-ea"/>
              </a:rPr>
              <a:t>  </a:t>
            </a:r>
            <a:r>
              <a:rPr lang="zh-TW" altLang="zh-TW" sz="2400" dirty="0" smtClean="0">
                <a:latin typeface="+mn-ea"/>
              </a:rPr>
              <a:t>「</a:t>
            </a:r>
            <a:r>
              <a:rPr lang="zh-TW" altLang="zh-TW" sz="2400" b="1" dirty="0" smtClean="0">
                <a:latin typeface="+mn-ea"/>
              </a:rPr>
              <a:t>爛車市場</a:t>
            </a:r>
            <a:r>
              <a:rPr lang="en-US" altLang="zh-TW" sz="2400" b="1" dirty="0" smtClean="0">
                <a:latin typeface="+mn-ea"/>
              </a:rPr>
              <a:t>:</a:t>
            </a:r>
            <a:r>
              <a:rPr lang="zh-TW" altLang="zh-TW" sz="2400" b="1" dirty="0" smtClean="0">
                <a:latin typeface="+mn-ea"/>
              </a:rPr>
              <a:t>品質不確定性與市場機制</a:t>
            </a:r>
            <a:r>
              <a:rPr lang="zh-TW" altLang="zh-TW" sz="2400" dirty="0" smtClean="0">
                <a:latin typeface="+mn-ea"/>
              </a:rPr>
              <a:t>」艾克羅夫的文章後來成為過去五十年間經常被引用的論文，</a:t>
            </a:r>
            <a:endParaRPr lang="en-US" altLang="zh-TW" sz="2400" dirty="0" smtClean="0">
              <a:latin typeface="+mn-ea"/>
            </a:endParaRPr>
          </a:p>
          <a:p>
            <a:pPr>
              <a:buNone/>
            </a:pPr>
            <a:r>
              <a:rPr lang="zh-TW" altLang="en-US" sz="2400" dirty="0" smtClean="0">
                <a:latin typeface="+mn-ea"/>
              </a:rPr>
              <a:t>    </a:t>
            </a:r>
            <a:r>
              <a:rPr lang="zh-TW" altLang="zh-TW" sz="2400" dirty="0" smtClean="0">
                <a:latin typeface="+mn-ea"/>
              </a:rPr>
              <a:t>二○○一年他贏得</a:t>
            </a:r>
            <a:r>
              <a:rPr lang="zh-TW" altLang="zh-TW" sz="2400" b="1" dirty="0" smtClean="0">
                <a:latin typeface="+mn-ea"/>
              </a:rPr>
              <a:t>諾貝爾獎</a:t>
            </a:r>
            <a:r>
              <a:rPr lang="zh-TW" altLang="zh-TW" sz="2400" dirty="0" smtClean="0">
                <a:latin typeface="+mn-ea"/>
              </a:rPr>
              <a:t>。</a:t>
            </a:r>
            <a:endParaRPr lang="zh-TW" altLang="zh-TW" sz="2400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4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 smtClean="0"/>
              <a:t>艾克羅友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400" dirty="0" smtClean="0"/>
              <a:t>在這篇論文裡指出傳統經濟思維的弱點。</a:t>
            </a:r>
            <a:endParaRPr lang="en-US" altLang="zh-TW" sz="2400" dirty="0" smtClean="0"/>
          </a:p>
          <a:p>
            <a:r>
              <a:rPr lang="zh-TW" altLang="zh-TW" sz="2400" dirty="0" smtClean="0"/>
              <a:t>大多數經濟分析的開頭，</a:t>
            </a:r>
            <a:r>
              <a:rPr lang="zh-TW" altLang="en-US" sz="2400" dirty="0" smtClean="0"/>
              <a:t>大</a:t>
            </a:r>
            <a:r>
              <a:rPr lang="zh-TW" altLang="zh-TW" sz="2400" dirty="0" smtClean="0"/>
              <a:t>部假設交易牽涉的各方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    </a:t>
            </a:r>
            <a:r>
              <a:rPr lang="en-US" altLang="zh-TW" sz="2400" dirty="0" smtClean="0"/>
              <a:t>1.</a:t>
            </a:r>
            <a:r>
              <a:rPr lang="zh-TW" altLang="en-US" sz="2400" dirty="0" smtClean="0"/>
              <a:t>  </a:t>
            </a:r>
            <a:r>
              <a:rPr lang="zh-TW" altLang="zh-TW" sz="2400" dirty="0" smtClean="0"/>
              <a:t>都是擁有完整資訊的參與者，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    </a:t>
            </a:r>
            <a:r>
              <a:rPr lang="en-US" altLang="zh-TW" sz="2400" dirty="0" smtClean="0"/>
              <a:t>2.</a:t>
            </a:r>
            <a:r>
              <a:rPr lang="zh-TW" altLang="en-US" sz="2400" dirty="0" smtClean="0"/>
              <a:t>  </a:t>
            </a:r>
            <a:r>
              <a:rPr lang="zh-TW" altLang="zh-TW" sz="2400" dirty="0" smtClean="0"/>
              <a:t>他們會依據自身利益做出理性決定。</a:t>
            </a:r>
            <a:endParaRPr lang="en-US" altLang="zh-TW" sz="2400" dirty="0" smtClean="0"/>
          </a:p>
          <a:p>
            <a:pPr>
              <a:buNone/>
            </a:pPr>
            <a:endParaRPr lang="en-US" altLang="zh-TW" sz="2400" dirty="0" smtClean="0"/>
          </a:p>
          <a:p>
            <a:r>
              <a:rPr lang="zh-TW" altLang="zh-TW" sz="2400" dirty="0" smtClean="0"/>
              <a:t>蓬勃發展的行為經濟學開始質疑該假設的第二部分（我們都會依據自身利益做出理性決定），</a:t>
            </a:r>
            <a:endParaRPr lang="en-US" altLang="zh-TW" sz="2400" dirty="0" smtClean="0"/>
          </a:p>
          <a:p>
            <a:r>
              <a:rPr lang="zh-TW" altLang="zh-TW" sz="2400" dirty="0" smtClean="0"/>
              <a:t>而艾克羅夫則瞄準第一部分（</a:t>
            </a:r>
            <a:r>
              <a:rPr lang="zh-TW" altLang="zh-TW" sz="2400" b="1" dirty="0" smtClean="0"/>
              <a:t>我們擁有完整資訊</a:t>
            </a:r>
            <a:r>
              <a:rPr lang="zh-TW" altLang="zh-TW" sz="2400" dirty="0" smtClean="0"/>
              <a:t>），並利用二手車市場來進行他口中的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   </a:t>
            </a:r>
            <a:r>
              <a:rPr lang="zh-TW" altLang="zh-TW" sz="2400" dirty="0" smtClean="0"/>
              <a:t>「</a:t>
            </a:r>
            <a:r>
              <a:rPr lang="zh-TW" altLang="zh-TW" sz="2400" b="1" dirty="0" smtClean="0"/>
              <a:t>丟手指運動</a:t>
            </a:r>
            <a:r>
              <a:rPr lang="zh-TW" altLang="zh-TW" sz="2400" dirty="0" smtClean="0"/>
              <a:t>，以解釋與發展」自己的看法。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074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 smtClean="0"/>
              <a:t>桃子</a:t>
            </a:r>
            <a:r>
              <a:rPr lang="en-US" altLang="zh-TW" sz="3200" dirty="0" smtClean="0"/>
              <a:t>peach</a:t>
            </a:r>
            <a:r>
              <a:rPr lang="zh-TW" altLang="en-US" sz="3200" dirty="0" smtClean="0"/>
              <a:t>   </a:t>
            </a:r>
            <a:r>
              <a:rPr lang="en-US" altLang="zh-TW" sz="3200" dirty="0" smtClean="0"/>
              <a:t>VS</a:t>
            </a:r>
            <a:r>
              <a:rPr lang="zh-TW" altLang="en-US" sz="3200" dirty="0" smtClean="0"/>
              <a:t>   </a:t>
            </a:r>
            <a:r>
              <a:rPr lang="zh-TW" altLang="zh-TW" sz="3200" dirty="0" smtClean="0"/>
              <a:t>檸檬車</a:t>
            </a:r>
            <a:r>
              <a:rPr lang="en-US" altLang="zh-TW" sz="3200" dirty="0" smtClean="0"/>
              <a:t>lemon 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sz="2400" dirty="0" smtClean="0">
                <a:latin typeface="+mn-ea"/>
              </a:rPr>
              <a:t>艾克羅夫說，為了簡潔易懂，他將待售車輛過度</a:t>
            </a:r>
            <a:endParaRPr lang="en-US" altLang="zh-TW" sz="2400" dirty="0" smtClean="0">
              <a:latin typeface="+mn-ea"/>
            </a:endParaRPr>
          </a:p>
          <a:p>
            <a:pPr>
              <a:buNone/>
            </a:pPr>
            <a:r>
              <a:rPr lang="zh-TW" altLang="en-US" sz="2400" dirty="0" smtClean="0">
                <a:latin typeface="+mn-ea"/>
              </a:rPr>
              <a:t>    </a:t>
            </a:r>
            <a:r>
              <a:rPr lang="zh-TW" altLang="zh-TW" sz="2400" dirty="0" smtClean="0">
                <a:latin typeface="+mn-ea"/>
              </a:rPr>
              <a:t>簡化為兩個類別，好車與爛車。</a:t>
            </a:r>
            <a:endParaRPr lang="en-US" altLang="zh-TW" sz="2400" dirty="0" smtClean="0">
              <a:latin typeface="+mn-ea"/>
            </a:endParaRPr>
          </a:p>
          <a:p>
            <a:pPr>
              <a:buNone/>
            </a:pPr>
            <a:r>
              <a:rPr lang="zh-TW" altLang="en-US" sz="2400" dirty="0" smtClean="0">
                <a:latin typeface="+mn-ea"/>
              </a:rPr>
              <a:t>    </a:t>
            </a:r>
            <a:r>
              <a:rPr lang="zh-TW" altLang="zh-TW" sz="2400" dirty="0" smtClean="0">
                <a:latin typeface="+mn-ea"/>
              </a:rPr>
              <a:t>爛車。美國人稱為「檸檬車</a:t>
            </a:r>
            <a:r>
              <a:rPr lang="en-US" altLang="zh-TW" sz="2400" dirty="0" smtClean="0">
                <a:latin typeface="+mn-ea"/>
              </a:rPr>
              <a:t>lemon </a:t>
            </a:r>
            <a:r>
              <a:rPr lang="zh-TW" altLang="zh-TW" sz="2400" dirty="0" smtClean="0">
                <a:latin typeface="+mn-ea"/>
              </a:rPr>
              <a:t>」顯然比較沒人要，理論上應該比較便宜，然而麻煩的地方在於，</a:t>
            </a:r>
            <a:endParaRPr lang="en-US" altLang="zh-TW" sz="2400" dirty="0" smtClean="0">
              <a:latin typeface="+mn-ea"/>
            </a:endParaRPr>
          </a:p>
          <a:p>
            <a:pPr>
              <a:buNone/>
            </a:pPr>
            <a:r>
              <a:rPr lang="zh-TW" altLang="en-US" sz="2400" dirty="0" smtClean="0">
                <a:latin typeface="+mn-ea"/>
              </a:rPr>
              <a:t>    </a:t>
            </a:r>
            <a:endParaRPr lang="en-US" altLang="zh-TW" sz="2400" dirty="0" smtClean="0">
              <a:latin typeface="+mn-ea"/>
            </a:endParaRPr>
          </a:p>
          <a:p>
            <a:pPr>
              <a:buNone/>
            </a:pPr>
            <a:r>
              <a:rPr lang="zh-TW" altLang="en-US" sz="2400" dirty="0" smtClean="0">
                <a:latin typeface="+mn-ea"/>
              </a:rPr>
              <a:t>    </a:t>
            </a:r>
            <a:r>
              <a:rPr lang="zh-TW" altLang="zh-TW" sz="2400" dirty="0" smtClean="0">
                <a:latin typeface="+mn-ea"/>
              </a:rPr>
              <a:t>如果是二手車，只有賣家才知道那輛車是</a:t>
            </a:r>
            <a:r>
              <a:rPr lang="zh-TW" altLang="zh-TW" sz="2400" b="1" dirty="0" smtClean="0">
                <a:latin typeface="+mn-ea"/>
              </a:rPr>
              <a:t>檸檬</a:t>
            </a:r>
            <a:r>
              <a:rPr lang="zh-TW" altLang="zh-TW" sz="2400" dirty="0" smtClean="0">
                <a:latin typeface="+mn-ea"/>
              </a:rPr>
              <a:t>還是</a:t>
            </a:r>
            <a:endParaRPr lang="en-US" altLang="zh-TW" sz="2400" dirty="0" smtClean="0">
              <a:latin typeface="+mn-ea"/>
            </a:endParaRPr>
          </a:p>
          <a:p>
            <a:pPr>
              <a:buNone/>
            </a:pPr>
            <a:r>
              <a:rPr lang="zh-TW" altLang="en-US" sz="2400" b="1" dirty="0" smtClean="0">
                <a:latin typeface="+mn-ea"/>
              </a:rPr>
              <a:t>     </a:t>
            </a:r>
            <a:r>
              <a:rPr lang="zh-TW" altLang="zh-TW" sz="2400" b="1" dirty="0" smtClean="0">
                <a:latin typeface="+mn-ea"/>
              </a:rPr>
              <a:t>桃子</a:t>
            </a:r>
            <a:endParaRPr lang="en-US" altLang="zh-TW" sz="2400" b="1" dirty="0" smtClean="0">
              <a:latin typeface="+mn-ea"/>
            </a:endParaRPr>
          </a:p>
          <a:p>
            <a:pPr>
              <a:buNone/>
            </a:pPr>
            <a:r>
              <a:rPr lang="zh-TW" altLang="en-US" sz="2400" dirty="0" smtClean="0">
                <a:latin typeface="+mn-ea"/>
              </a:rPr>
              <a:t>   </a:t>
            </a:r>
            <a:r>
              <a:rPr lang="zh-TW" altLang="zh-TW" sz="2400" dirty="0" smtClean="0">
                <a:latin typeface="+mn-ea"/>
              </a:rPr>
              <a:t>（譯註</a:t>
            </a:r>
            <a:r>
              <a:rPr lang="en-US" altLang="zh-TW" sz="2400" dirty="0" smtClean="0">
                <a:latin typeface="+mn-ea"/>
              </a:rPr>
              <a:t>:</a:t>
            </a:r>
            <a:r>
              <a:rPr lang="zh-TW" altLang="zh-TW" sz="2400" dirty="0" smtClean="0">
                <a:latin typeface="+mn-ea"/>
              </a:rPr>
              <a:t>英文的「桃子」</a:t>
            </a:r>
            <a:r>
              <a:rPr lang="en-US" altLang="zh-TW" sz="2400" dirty="0" smtClean="0">
                <a:latin typeface="+mn-ea"/>
              </a:rPr>
              <a:t>peach</a:t>
            </a:r>
            <a:r>
              <a:rPr lang="zh-TW" altLang="zh-TW" sz="2400" dirty="0" smtClean="0">
                <a:latin typeface="+mn-ea"/>
              </a:rPr>
              <a:t>指特別好的的東西。）</a:t>
            </a:r>
            <a:endParaRPr lang="en-US" altLang="zh-TW" sz="2400" dirty="0" smtClean="0">
              <a:latin typeface="+mn-ea"/>
            </a:endParaRPr>
          </a:p>
          <a:p>
            <a:pPr>
              <a:buNone/>
            </a:pPr>
            <a:r>
              <a:rPr lang="zh-TW" altLang="en-US" sz="2400" dirty="0" smtClean="0">
                <a:latin typeface="+mn-ea"/>
              </a:rPr>
              <a:t>    </a:t>
            </a:r>
            <a:endParaRPr lang="en-US" altLang="zh-TW" sz="2400" dirty="0" smtClean="0">
              <a:latin typeface="+mn-ea"/>
            </a:endParaRPr>
          </a:p>
          <a:p>
            <a:pPr>
              <a:buNone/>
            </a:pPr>
            <a:r>
              <a:rPr lang="zh-TW" altLang="en-US" sz="2400" dirty="0" smtClean="0">
                <a:latin typeface="+mn-ea"/>
              </a:rPr>
              <a:t>    </a:t>
            </a:r>
            <a:r>
              <a:rPr lang="zh-TW" altLang="zh-TW" sz="2400" dirty="0" smtClean="0">
                <a:latin typeface="+mn-ea"/>
              </a:rPr>
              <a:t>交易雙方面臨「</a:t>
            </a:r>
            <a:r>
              <a:rPr lang="zh-TW" altLang="zh-TW" sz="2400" b="1" dirty="0" smtClean="0">
                <a:latin typeface="+mn-ea"/>
              </a:rPr>
              <a:t>可得資訊不對稱</a:t>
            </a:r>
            <a:r>
              <a:rPr lang="zh-TW" altLang="zh-TW" sz="2400" dirty="0" smtClean="0">
                <a:latin typeface="+mn-ea"/>
              </a:rPr>
              <a:t>」的情境，一方擁有完整資訊，另一方則至少部分被蒙在鼓裡。</a:t>
            </a:r>
          </a:p>
          <a:p>
            <a:r>
              <a:rPr lang="en-US" altLang="zh-TW" sz="2400" dirty="0" smtClean="0">
                <a:latin typeface="+mn-ea"/>
              </a:rPr>
              <a:t> </a:t>
            </a:r>
            <a:endParaRPr lang="zh-TW" altLang="zh-TW" sz="2400" dirty="0" smtClean="0">
              <a:latin typeface="+mn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074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3200" dirty="0" smtClean="0"/>
              <a:t>不對稱資訊</a:t>
            </a:r>
            <a:r>
              <a:rPr lang="zh-TW" altLang="en-US" sz="3200" dirty="0" smtClean="0"/>
              <a:t>的買賣結果</a:t>
            </a:r>
            <a:endParaRPr lang="zh-TW" altLang="en-US" sz="32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49" cy="4501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/>
                <a:gridCol w="2499783"/>
                <a:gridCol w="2499783"/>
              </a:tblGrid>
              <a:tr h="576547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 賣   家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  買   家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       結   果</a:t>
                      </a:r>
                      <a:endParaRPr lang="zh-TW" altLang="en-US" dirty="0"/>
                    </a:p>
                  </a:txBody>
                  <a:tcPr/>
                </a:tc>
              </a:tr>
              <a:tr h="1962467">
                <a:tc>
                  <a:txBody>
                    <a:bodyPr/>
                    <a:lstStyle/>
                    <a:p>
                      <a:r>
                        <a:rPr kumimoji="0" lang="zh-TW" altLang="zh-TW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產品資訊比買家多</a:t>
                      </a:r>
                    </a:p>
                    <a:p>
                      <a:r>
                        <a:rPr kumimoji="0" lang="zh-TW" altLang="zh-TW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（推銷爛車的人）</a:t>
                      </a:r>
                      <a:endParaRPr lang="zh-TW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TW" altLang="zh-TW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買家會心存懷疑，</a:t>
                      </a:r>
                    </a:p>
                    <a:p>
                      <a:r>
                        <a:rPr kumimoji="0" lang="zh-TW" altLang="zh-TW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。賣家隱瞞了什麼</a:t>
                      </a:r>
                      <a:r>
                        <a:rPr kumimoji="0" lang="en-US" altLang="zh-TW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zh-TW" altLang="zh-TW" sz="2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zh-TW" altLang="zh-TW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。我被騙了嗎？</a:t>
                      </a:r>
                    </a:p>
                    <a:p>
                      <a:r>
                        <a:rPr kumimoji="0" lang="zh-TW" altLang="zh-TW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。如果這輛車這麼棒，</a:t>
                      </a:r>
                    </a:p>
                    <a:p>
                      <a:r>
                        <a:rPr kumimoji="0" lang="en-US" altLang="zh-TW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zh-TW" altLang="zh-TW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為什麼他要賣？</a:t>
                      </a:r>
                      <a:endParaRPr lang="zh-TW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AutoNum type="arabicPeriod"/>
                      </a:pPr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買家可能只願意付很少的錢</a:t>
                      </a:r>
                    </a:p>
                    <a:p>
                      <a:pPr marL="342900" indent="-342900">
                        <a:buAutoNum type="arabicPeriod" startAt="2"/>
                      </a:pPr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完全放棄購買這輛車的念頭</a:t>
                      </a:r>
                      <a:endParaRPr lang="zh-TW" altLang="en-US" sz="2000" dirty="0"/>
                    </a:p>
                  </a:txBody>
                  <a:tcPr/>
                </a:tc>
              </a:tr>
              <a:tr h="1962467">
                <a:tc>
                  <a:txBody>
                    <a:bodyPr/>
                    <a:lstStyle/>
                    <a:p>
                      <a:r>
                        <a:rPr kumimoji="0" lang="zh-TW" altLang="zh-TW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我知道這是輛好車，</a:t>
                      </a:r>
                      <a:endParaRPr kumimoji="0" lang="en-US" altLang="zh-TW" sz="20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zh-TW" altLang="zh-TW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而我決定出售</a:t>
                      </a:r>
                    </a:p>
                    <a:p>
                      <a:r>
                        <a:rPr kumimoji="0" lang="zh-TW" altLang="zh-TW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（自售）</a:t>
                      </a:r>
                      <a:endParaRPr lang="zh-TW" alt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TW" altLang="zh-TW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當成一個推銷爛車的</a:t>
                      </a:r>
                      <a:endParaRPr kumimoji="0" lang="en-US" altLang="zh-TW" sz="20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zh-TW" altLang="zh-TW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人？</a:t>
                      </a:r>
                      <a:endParaRPr lang="zh-TW" alt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AutoNum type="arabicPeriod"/>
                      </a:pPr>
                      <a:r>
                        <a:rPr kumimoji="0" lang="zh-TW" altLang="zh-TW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我這個賣家接受低於那輛車價值的價格。</a:t>
                      </a:r>
                    </a:p>
                    <a:p>
                      <a:pPr marL="342900" indent="-342900">
                        <a:buAutoNum type="arabicPeriod" startAt="2"/>
                      </a:pPr>
                      <a:r>
                        <a:rPr kumimoji="0" lang="zh-TW" altLang="zh-TW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我就算了，連賣都不想賣</a:t>
                      </a:r>
                      <a:endParaRPr lang="zh-TW" alt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074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 smtClean="0"/>
              <a:t>不誠實的交易容易將誠實的交易驅逐出市場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400" dirty="0" smtClean="0"/>
              <a:t>艾克羅夫訴我們</a:t>
            </a:r>
            <a:r>
              <a:rPr lang="en-US" altLang="zh-TW" sz="2400" dirty="0" smtClean="0"/>
              <a:t>:</a:t>
            </a:r>
          </a:p>
          <a:p>
            <a:pPr>
              <a:buNone/>
            </a:pPr>
            <a:r>
              <a:rPr lang="zh-TW" altLang="en-US" sz="2400" dirty="0" smtClean="0"/>
              <a:t>  </a:t>
            </a:r>
            <a:r>
              <a:rPr lang="zh-TW" altLang="zh-TW" sz="2400" dirty="0" smtClean="0"/>
              <a:t>「希望典當壞商品的人容易讓正當生意退出市場。」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    </a:t>
            </a:r>
            <a:r>
              <a:rPr lang="zh-TW" altLang="zh-TW" sz="2400" dirty="0" smtClean="0"/>
              <a:t>而且他說的不只是汽車。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    </a:t>
            </a:r>
            <a:r>
              <a:rPr lang="zh-TW" altLang="zh-TW" sz="2400" dirty="0" smtClean="0"/>
              <a:t>同樣的邏輯也能應用在保險、信貸或個人勞力。</a:t>
            </a:r>
            <a:endParaRPr lang="en-US" altLang="zh-TW" sz="2400" dirty="0" smtClean="0"/>
          </a:p>
          <a:p>
            <a:pPr>
              <a:buNone/>
            </a:pPr>
            <a:endParaRPr lang="en-US" altLang="zh-TW" sz="2400" dirty="0" smtClean="0"/>
          </a:p>
          <a:p>
            <a:pPr>
              <a:buNone/>
            </a:pPr>
            <a:r>
              <a:rPr lang="zh-TW" altLang="en-US" sz="2400" b="1" dirty="0" smtClean="0"/>
              <a:t>    </a:t>
            </a:r>
            <a:r>
              <a:rPr lang="zh-TW" altLang="zh-TW" sz="2400" b="1" dirty="0" smtClean="0"/>
              <a:t>誠實賣家退出</a:t>
            </a:r>
            <a:r>
              <a:rPr lang="zh-TW" altLang="zh-TW" sz="2400" dirty="0" smtClean="0"/>
              <a:t>後，剩下的就是不擇手段的傢伙與騙子。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    </a:t>
            </a:r>
            <a:r>
              <a:rPr lang="zh-TW" altLang="zh-TW" sz="2400" dirty="0" smtClean="0"/>
              <a:t>穿著西裝、帶著一堆垃圾、利用低級手段死纏爛打黏著你的男。真噁。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1074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2800" dirty="0" smtClean="0"/>
              <a:t>「科瓦斯基」（亂槍打鳥的建檔潛在客戶）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800" dirty="0" smtClean="0"/>
              <a:t>吉拉德曾經在一年內，在底特律美洛禮雪佛蘭，賣出一千四百二十五輛車，而且不是團購，是一次賣一輛，一個人、一個人地賣，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/>
              <a:t>   </a:t>
            </a:r>
            <a:r>
              <a:rPr lang="zh-TW" altLang="zh-TW" sz="2800" dirty="0" smtClean="0"/>
              <a:t>整整一年的的時間，每一天都能賣出好幾輛車。這是相當了不起的成就。</a:t>
            </a:r>
            <a:endParaRPr lang="en-US" altLang="zh-TW" sz="2800" dirty="0" smtClean="0"/>
          </a:p>
          <a:p>
            <a:pPr>
              <a:buNone/>
            </a:pPr>
            <a:endParaRPr lang="en-US" altLang="zh-TW" sz="2800" dirty="0" smtClean="0"/>
          </a:p>
          <a:p>
            <a:r>
              <a:rPr lang="zh-TW" altLang="zh-TW" sz="2800" dirty="0" smtClean="0"/>
              <a:t>他是如何辦到的？他在我的名字叫</a:t>
            </a:r>
            <a:r>
              <a:rPr lang="zh-TW" altLang="en-US" sz="2800" dirty="0" smtClean="0"/>
              <a:t>   </a:t>
            </a:r>
            <a:r>
              <a:rPr lang="en-US" altLang="zh-TW" sz="2800" dirty="0" smtClean="0"/>
              <a:t>money </a:t>
            </a:r>
          </a:p>
          <a:p>
            <a:pPr>
              <a:buNone/>
            </a:pPr>
            <a:r>
              <a:rPr lang="zh-TW" altLang="en-US" sz="2800" dirty="0" smtClean="0"/>
              <a:t>  </a:t>
            </a:r>
            <a:r>
              <a:rPr lang="zh-TW" altLang="zh-TW" sz="2800" dirty="0" smtClean="0"/>
              <a:t>《</a:t>
            </a:r>
            <a:r>
              <a:rPr lang="zh-TW" altLang="zh-TW" sz="2800" b="1" dirty="0" smtClean="0"/>
              <a:t>全世界最偉大銷售員員的成功故事</a:t>
            </a:r>
            <a:r>
              <a:rPr lang="zh-TW" altLang="zh-TW" sz="2800" dirty="0" smtClean="0"/>
              <a:t>》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/>
              <a:t>    </a:t>
            </a:r>
            <a:r>
              <a:rPr lang="zh-TW" altLang="zh-TW" sz="2800" dirty="0" smtClean="0"/>
              <a:t>一書中，揭露自己的祕訣。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074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2800" dirty="0" smtClean="0"/>
              <a:t>《全世界最偉大銷售員員的成功故事》一書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sz="2400" dirty="0" smtClean="0">
                <a:latin typeface="+mn-ea"/>
              </a:rPr>
              <a:t>書裡的中心立論是「</a:t>
            </a:r>
            <a:r>
              <a:rPr lang="zh-TW" altLang="zh-TW" sz="2400" b="1" dirty="0" smtClean="0">
                <a:latin typeface="+mn-ea"/>
              </a:rPr>
              <a:t>吉拉德的兩百五十定律</a:t>
            </a:r>
            <a:r>
              <a:rPr lang="zh-TW" altLang="zh-TW" sz="2400" dirty="0" smtClean="0">
                <a:latin typeface="+mn-ea"/>
              </a:rPr>
              <a:t>」，我們每個人生活中都有兩百五十個熟到可以邀請參加婚喪喜慶的人。</a:t>
            </a:r>
            <a:endParaRPr lang="en-US" altLang="zh-TW" sz="2400" dirty="0" smtClean="0">
              <a:latin typeface="+mn-ea"/>
            </a:endParaRPr>
          </a:p>
          <a:p>
            <a:endParaRPr lang="en-US" altLang="zh-TW" sz="2400" dirty="0" smtClean="0">
              <a:latin typeface="+mn-ea"/>
            </a:endParaRPr>
          </a:p>
          <a:p>
            <a:r>
              <a:rPr lang="zh-TW" altLang="zh-TW" sz="2400" dirty="0" smtClean="0">
                <a:latin typeface="+mn-ea"/>
              </a:rPr>
              <a:t>只要你接觸其中一人，讓那個人喜歡你並且跟你買東西，他就能讓你連結到他的兩百五十人生活圈圈，吉拉德建議我們盡一切所能拉到潛在主顧，以</a:t>
            </a:r>
            <a:endParaRPr lang="en-US" altLang="zh-TW" sz="2400" dirty="0" smtClean="0">
              <a:latin typeface="+mn-ea"/>
            </a:endParaRPr>
          </a:p>
          <a:p>
            <a:pPr>
              <a:buNone/>
            </a:pPr>
            <a:r>
              <a:rPr lang="zh-TW" altLang="en-US" sz="2400" dirty="0" smtClean="0">
                <a:latin typeface="+mn-ea"/>
              </a:rPr>
              <a:t>  </a:t>
            </a:r>
            <a:r>
              <a:rPr lang="zh-TW" altLang="zh-TW" sz="2400" dirty="0" smtClean="0">
                <a:latin typeface="+mn-ea"/>
              </a:rPr>
              <a:t>「</a:t>
            </a:r>
            <a:r>
              <a:rPr lang="zh-TW" altLang="zh-TW" sz="2400" b="1" dirty="0" smtClean="0">
                <a:latin typeface="+mn-ea"/>
              </a:rPr>
              <a:t>填滿摩天輪的椅子</a:t>
            </a:r>
            <a:r>
              <a:rPr lang="zh-TW" altLang="zh-TW" sz="2400" dirty="0" smtClean="0">
                <a:latin typeface="+mn-ea"/>
              </a:rPr>
              <a:t>」。</a:t>
            </a:r>
            <a:endParaRPr lang="en-US" altLang="zh-TW" sz="2400" dirty="0" smtClean="0">
              <a:latin typeface="+mn-ea"/>
            </a:endParaRPr>
          </a:p>
          <a:p>
            <a:endParaRPr lang="en-US" altLang="zh-TW" sz="2400" dirty="0" smtClean="0">
              <a:latin typeface="+mn-ea"/>
            </a:endParaRPr>
          </a:p>
          <a:p>
            <a:r>
              <a:rPr lang="zh-TW" altLang="zh-TW" sz="2400" dirty="0" smtClean="0">
                <a:latin typeface="+mn-ea"/>
              </a:rPr>
              <a:t>人們向我們購買東西之後，暫時讓他們下摩天輪一陣子，然後讓他們變成你的獵犬</a:t>
            </a:r>
            <a:r>
              <a:rPr lang="en-US" altLang="zh-TW" sz="2400" dirty="0" smtClean="0">
                <a:latin typeface="+mn-ea"/>
              </a:rPr>
              <a:t>: </a:t>
            </a:r>
            <a:r>
              <a:rPr lang="zh-TW" altLang="zh-TW" sz="2400" dirty="0" smtClean="0">
                <a:latin typeface="+mn-ea"/>
              </a:rPr>
              <a:t>之後他們每幫你介紹一筆新生意，就付他們</a:t>
            </a:r>
            <a:r>
              <a:rPr lang="zh-TW" altLang="zh-TW" sz="2400" b="1" dirty="0" smtClean="0">
                <a:latin typeface="+mn-ea"/>
              </a:rPr>
              <a:t>五十美元</a:t>
            </a:r>
            <a:r>
              <a:rPr lang="zh-TW" altLang="zh-TW" sz="2400" dirty="0" smtClean="0">
                <a:latin typeface="+mn-ea"/>
              </a:rPr>
              <a:t>。</a:t>
            </a:r>
            <a:endParaRPr lang="zh-TW" altLang="zh-TW" sz="2400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4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600" b="1" dirty="0" smtClean="0"/>
              <a:t>賣方自慎</a:t>
            </a:r>
            <a:r>
              <a:rPr lang="en-US" altLang="zh-TW" sz="3600" dirty="0" smtClean="0"/>
              <a:t> caveat </a:t>
            </a:r>
            <a:r>
              <a:rPr lang="en-US" altLang="zh-TW" sz="3600" dirty="0" err="1" smtClean="0"/>
              <a:t>venditor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zh-TW" sz="2800" b="1" dirty="0" smtClean="0"/>
              <a:t>在一個資訊對稱的世界，新的最高指導原則是</a:t>
            </a:r>
            <a:endParaRPr lang="en-US" altLang="zh-TW" sz="2800" b="1" dirty="0" smtClean="0"/>
          </a:p>
          <a:p>
            <a:pPr>
              <a:buNone/>
            </a:pPr>
            <a:r>
              <a:rPr lang="zh-TW" altLang="en-US" sz="2800" b="1" dirty="0" smtClean="0"/>
              <a:t>  </a:t>
            </a:r>
            <a:r>
              <a:rPr lang="zh-TW" altLang="zh-TW" sz="2800" b="1" dirty="0" smtClean="0"/>
              <a:t>「賣方自慎」。</a:t>
            </a:r>
            <a:endParaRPr lang="en-US" altLang="zh-TW" sz="2800" b="1" dirty="0" smtClean="0"/>
          </a:p>
          <a:p>
            <a:pPr>
              <a:buNone/>
            </a:pPr>
            <a:endParaRPr lang="zh-TW" altLang="zh-TW" sz="2800" dirty="0" smtClean="0"/>
          </a:p>
          <a:p>
            <a:r>
              <a:rPr lang="zh-TW" altLang="zh-TW" sz="2800" dirty="0" smtClean="0"/>
              <a:t>今日的買家並不像許多經濟模型的理想假設，能夠「充分得知資訊」，但他們也不是從前資訊不對稱的不幸受害者。那就是為什麼不能說第一個文字雲有誤，只能說是過時。</a:t>
            </a:r>
            <a:endParaRPr lang="en-US" altLang="zh-TW" sz="2800" dirty="0" smtClean="0"/>
          </a:p>
          <a:p>
            <a:r>
              <a:rPr lang="zh-TW" altLang="zh-TW" sz="2800" b="1" dirty="0" smtClean="0"/>
              <a:t>人們認為銷售代表諂媚、圓滑、低級，其實這一切和銷售活動本身比較不相關，而是與銷售通常發生在什麼情境有關。</a:t>
            </a:r>
            <a:r>
              <a:rPr lang="zh-TW" altLang="zh-TW" sz="2800" dirty="0" smtClean="0"/>
              <a:t>然而，那種情境雖然長期以來都是如此，卻在快速消退中。</a:t>
            </a:r>
            <a:endParaRPr lang="en-US" altLang="zh-TW" sz="2800" dirty="0" smtClean="0"/>
          </a:p>
          <a:p>
            <a:r>
              <a:rPr lang="zh-TW" altLang="zh-TW" sz="2800" dirty="0" smtClean="0"/>
              <a:t>原本的平衡已經有所改變。如果你是個買家，擁有的資訊與賣家一樣多，還能講價，你就不是唯一需要小心的一方。在一個資訊對稱的世界，新的最高指導原則是「</a:t>
            </a:r>
            <a:r>
              <a:rPr lang="zh-TW" altLang="zh-TW" sz="2800" b="1" dirty="0" smtClean="0"/>
              <a:t>賣方自慎</a:t>
            </a:r>
            <a:r>
              <a:rPr lang="zh-TW" altLang="zh-TW" sz="2800" dirty="0" smtClean="0"/>
              <a:t>」。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074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 smtClean="0"/>
              <a:t>兩個星期六的故事</a:t>
            </a:r>
            <a:r>
              <a:rPr lang="zh-TW" altLang="en-US" sz="3200" dirty="0" smtClean="0"/>
              <a:t>   </a:t>
            </a:r>
            <a:r>
              <a:rPr lang="en-US" altLang="zh-TW" sz="3200" dirty="0" smtClean="0"/>
              <a:t>SK</a:t>
            </a:r>
            <a:r>
              <a:rPr lang="zh-TW" altLang="en-US" sz="3200" dirty="0" smtClean="0"/>
              <a:t>  </a:t>
            </a:r>
            <a:r>
              <a:rPr lang="en-US" altLang="zh-TW" sz="3200" dirty="0" smtClean="0"/>
              <a:t>VS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 CarMax </a:t>
            </a:r>
            <a:endParaRPr lang="zh-TW" altLang="en-US" sz="32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SK Car  </a:t>
                      </a:r>
                      <a:r>
                        <a:rPr kumimoji="0" lang="zh-TW" altLang="zh-TW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買方自慎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Car Max  </a:t>
                      </a:r>
                      <a:r>
                        <a:rPr kumimoji="0" lang="zh-TW" altLang="zh-TW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賣方自慎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zh-TW" altLang="zh-TW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。星期六向來是一星期中最</a:t>
                      </a:r>
                      <a:r>
                        <a:rPr kumimoji="0" lang="en-US" altLang="zh-TW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zh-TW" altLang="zh-TW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忙的</a:t>
                      </a:r>
                      <a:endParaRPr kumimoji="0" lang="en-US" altLang="zh-TW" sz="18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zh-TW" altLang="en-US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zh-TW" altLang="zh-TW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一天，整天只來了八個顧客。</a:t>
                      </a:r>
                      <a:endParaRPr kumimoji="0" lang="en-US" altLang="zh-TW" sz="18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zh-TW" altLang="zh-TW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。汽車一共賣了兩輛車</a:t>
                      </a:r>
                      <a:endParaRPr kumimoji="0" lang="en-US" altLang="zh-TW" sz="18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zh-TW" altLang="zh-TW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。穿西裝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。十五分鐘就超過八個顧客</a:t>
                      </a:r>
                      <a:endParaRPr kumimoji="0"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。推銷員大都穿著上頭印有公司</a:t>
                      </a:r>
                      <a:endParaRPr kumimoji="0"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標誌的藍色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POLO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衫。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zh-TW" altLang="zh-TW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。汽車的顧客選擇有限</a:t>
                      </a:r>
                      <a:endParaRPr kumimoji="0" lang="en-US" altLang="zh-TW" sz="18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CarMax 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「吐出資訊」。既然所有客戶靠自己，就能找出一輛的車況，或車史報告。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。最大差別在於資訊，客戶拿著家</a:t>
                      </a:r>
                      <a:endParaRPr kumimoji="0"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裡帶過來的資料，不停點著智慧</a:t>
                      </a:r>
                      <a:endParaRPr kumimoji="0"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型手機</a:t>
                      </a:r>
                    </a:p>
                    <a:p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。如果還需要上網，提供大排電腦。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。他們信用不佳，願意忍受監控</a:t>
                      </a:r>
                      <a:endParaRPr kumimoji="0" lang="en-US" altLang="zh-TW" sz="18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zh-TW" altLang="zh-TW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裝置與天一般高的利率</a:t>
                      </a:r>
                      <a:endParaRPr kumimoji="0" lang="en-US" altLang="zh-TW" sz="18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。公司依舊可以自資訊不對稱之中</a:t>
                      </a:r>
                      <a:endParaRPr kumimoji="0" lang="en-US" altLang="zh-TW" sz="18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zh-TW" altLang="zh-TW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獲利。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。替每輛車都定了固定價格，</a:t>
                      </a:r>
                      <a:endParaRPr kumimoji="0"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不需要討價還價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。他們的薪水完全來自佣金，</a:t>
                      </a:r>
                      <a:endParaRPr kumimoji="0"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但佣金不是依據車輛價格決定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074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zh-TW" sz="3100" b="1" dirty="0" smtClean="0"/>
              <a:t>第三章</a:t>
            </a:r>
            <a:r>
              <a:rPr lang="en-US" altLang="zh-TW" sz="3100" b="1" dirty="0" smtClean="0"/>
              <a:t>  </a:t>
            </a:r>
            <a:r>
              <a:rPr lang="zh-TW" altLang="zh-TW" sz="3100" b="1" dirty="0" smtClean="0"/>
              <a:t>從「買方自慎」到「賣方自慎」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pic>
        <p:nvPicPr>
          <p:cNvPr id="2050" name="Picture 2" descr="C:\Users\dickliu\Desktop\Documents\2. 募款課程\募款專題報告\IMG_39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61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7" name="內容版面配置區 6" descr="http://image.hnol.net/c/2008-06/01/16/200806011631213445-14769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325" y="1447800"/>
            <a:ext cx="71888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846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97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0"/>
                <a:cs typeface="Arial" pitchFamily="34" charset="0"/>
              </a:rPr>
              <a:t>  </a:t>
            </a:r>
            <a:r>
              <a:rPr kumimoji="1" lang="en-US" altLang="zh-TW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0"/>
                <a:cs typeface="Arial" pitchFamily="34" charset="0"/>
              </a:rPr>
              <a:t>Thank You !</a:t>
            </a:r>
            <a:endParaRPr kumimoji="1" lang="en-US" altLang="zh-TW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4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zh-TW" sz="3100" b="1" dirty="0" smtClean="0"/>
              <a:t>第三章</a:t>
            </a:r>
            <a:r>
              <a:rPr lang="en-US" altLang="zh-TW" sz="3100" b="1" dirty="0" smtClean="0"/>
              <a:t>  </a:t>
            </a:r>
            <a:r>
              <a:rPr lang="zh-TW" altLang="zh-TW" sz="3100" b="1" dirty="0" smtClean="0"/>
              <a:t>從「買方自慎」到「賣方自慎」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altLang="zh-TW" sz="3100" dirty="0" smtClean="0"/>
          </a:p>
          <a:p>
            <a:r>
              <a:rPr lang="zh-TW" altLang="zh-TW" sz="3100" dirty="0" smtClean="0"/>
              <a:t>人們對於銷售真正的看法是什麼？</a:t>
            </a:r>
            <a:endParaRPr lang="en-US" altLang="zh-TW" sz="3100" dirty="0" smtClean="0"/>
          </a:p>
          <a:p>
            <a:pPr>
              <a:buNone/>
            </a:pPr>
            <a:endParaRPr lang="zh-TW" altLang="zh-TW" sz="3100" dirty="0" smtClean="0"/>
          </a:p>
          <a:p>
            <a:r>
              <a:rPr lang="zh-TW" altLang="zh-TW" sz="3100" dirty="0" smtClean="0"/>
              <a:t>「</a:t>
            </a:r>
            <a:r>
              <a:rPr lang="zh-TW" altLang="zh-TW" sz="3100" b="1" dirty="0" smtClean="0"/>
              <a:t>文字雲</a:t>
            </a:r>
            <a:r>
              <a:rPr lang="zh-TW" altLang="zh-TW" sz="3100" dirty="0" smtClean="0"/>
              <a:t>」中英文字彙的中文解釋如下</a:t>
            </a:r>
            <a:r>
              <a:rPr lang="en-US" altLang="zh-TW" sz="3100" dirty="0" smtClean="0"/>
              <a:t>:</a:t>
            </a:r>
          </a:p>
          <a:p>
            <a:pPr>
              <a:buNone/>
            </a:pPr>
            <a:r>
              <a:rPr lang="zh-TW" altLang="en-US" sz="3100" dirty="0" smtClean="0"/>
              <a:t>     </a:t>
            </a:r>
            <a:r>
              <a:rPr lang="en-US" altLang="zh-TW" sz="3100" dirty="0" smtClean="0"/>
              <a:t>slimy (</a:t>
            </a:r>
            <a:r>
              <a:rPr lang="zh-TW" altLang="zh-TW" sz="3100" dirty="0" smtClean="0"/>
              <a:t>諂媚</a:t>
            </a:r>
            <a:r>
              <a:rPr lang="en-US" altLang="zh-TW" sz="3100" dirty="0" smtClean="0"/>
              <a:t>)</a:t>
            </a:r>
            <a:r>
              <a:rPr lang="zh-TW" altLang="zh-TW" sz="3100" dirty="0" smtClean="0"/>
              <a:t>、</a:t>
            </a:r>
            <a:r>
              <a:rPr lang="en-US" altLang="zh-TW" sz="3100" dirty="0" smtClean="0"/>
              <a:t>challenging (</a:t>
            </a:r>
            <a:r>
              <a:rPr lang="zh-TW" altLang="zh-TW" sz="3100" dirty="0" smtClean="0"/>
              <a:t>具挑戰性</a:t>
            </a:r>
            <a:r>
              <a:rPr lang="en-US" altLang="zh-TW" sz="3100" dirty="0" smtClean="0"/>
              <a:t>) </a:t>
            </a:r>
            <a:r>
              <a:rPr lang="zh-TW" altLang="zh-TW" sz="3100" dirty="0" smtClean="0"/>
              <a:t>、</a:t>
            </a:r>
            <a:endParaRPr lang="en-US" altLang="zh-TW" sz="3100" dirty="0" smtClean="0"/>
          </a:p>
          <a:p>
            <a:pPr>
              <a:buNone/>
            </a:pPr>
            <a:r>
              <a:rPr lang="zh-TW" altLang="en-US" sz="3100" dirty="0" smtClean="0"/>
              <a:t>     </a:t>
            </a:r>
            <a:r>
              <a:rPr lang="en-US" altLang="zh-TW" sz="3100" dirty="0" smtClean="0"/>
              <a:t>difficult (</a:t>
            </a:r>
            <a:r>
              <a:rPr lang="zh-TW" altLang="zh-TW" sz="3100" dirty="0" smtClean="0"/>
              <a:t>難相處</a:t>
            </a:r>
            <a:r>
              <a:rPr lang="en-US" altLang="zh-TW" sz="3100" dirty="0" smtClean="0"/>
              <a:t>)</a:t>
            </a:r>
            <a:r>
              <a:rPr lang="zh-TW" altLang="zh-TW" sz="3100" dirty="0" smtClean="0"/>
              <a:t>、</a:t>
            </a:r>
            <a:r>
              <a:rPr lang="en-US" altLang="zh-TW" sz="3100" dirty="0" smtClean="0"/>
              <a:t>annoying1 (</a:t>
            </a:r>
            <a:r>
              <a:rPr lang="zh-TW" altLang="zh-TW" sz="3100" dirty="0" smtClean="0"/>
              <a:t>惹人厭</a:t>
            </a:r>
            <a:r>
              <a:rPr lang="en-US" altLang="zh-TW" sz="3100" dirty="0" smtClean="0"/>
              <a:t>)</a:t>
            </a:r>
            <a:r>
              <a:rPr lang="zh-TW" altLang="zh-TW" sz="3100" dirty="0" smtClean="0"/>
              <a:t>、</a:t>
            </a:r>
            <a:endParaRPr lang="en-US" altLang="zh-TW" sz="3100" dirty="0" smtClean="0"/>
          </a:p>
          <a:p>
            <a:pPr>
              <a:buNone/>
            </a:pPr>
            <a:r>
              <a:rPr lang="zh-TW" altLang="en-US" sz="3100" dirty="0" smtClean="0"/>
              <a:t>     </a:t>
            </a:r>
            <a:r>
              <a:rPr lang="en-US" altLang="zh-TW" sz="3100" dirty="0" smtClean="0"/>
              <a:t>necessary (</a:t>
            </a:r>
            <a:r>
              <a:rPr lang="zh-TW" altLang="zh-TW" sz="3100" dirty="0" smtClean="0"/>
              <a:t>必要</a:t>
            </a:r>
            <a:r>
              <a:rPr lang="en-US" altLang="zh-TW" sz="3100" dirty="0" smtClean="0"/>
              <a:t>)</a:t>
            </a:r>
            <a:r>
              <a:rPr lang="zh-TW" altLang="zh-TW" sz="3100" dirty="0" smtClean="0"/>
              <a:t>、</a:t>
            </a:r>
            <a:r>
              <a:rPr lang="en-US" altLang="zh-TW" sz="3100" dirty="0" err="1" smtClean="0"/>
              <a:t>ick</a:t>
            </a:r>
            <a:r>
              <a:rPr lang="en-US" altLang="zh-TW" sz="3100" dirty="0" smtClean="0"/>
              <a:t> (</a:t>
            </a:r>
            <a:r>
              <a:rPr lang="zh-TW" altLang="zh-TW" sz="3100" dirty="0" smtClean="0"/>
              <a:t>真噁</a:t>
            </a:r>
            <a:r>
              <a:rPr lang="en-US" altLang="zh-TW" sz="3100" dirty="0" smtClean="0"/>
              <a:t>)</a:t>
            </a:r>
            <a:r>
              <a:rPr lang="zh-TW" altLang="zh-TW" sz="3100" dirty="0" smtClean="0"/>
              <a:t>、</a:t>
            </a:r>
            <a:r>
              <a:rPr lang="en-US" altLang="zh-TW" sz="3100" dirty="0" smtClean="0"/>
              <a:t>dishonest(</a:t>
            </a:r>
            <a:r>
              <a:rPr lang="zh-TW" altLang="zh-TW" sz="3100" dirty="0" smtClean="0"/>
              <a:t>不誠實</a:t>
            </a:r>
            <a:r>
              <a:rPr lang="en-US" altLang="zh-TW" sz="3100" dirty="0" smtClean="0"/>
              <a:t>)</a:t>
            </a:r>
            <a:r>
              <a:rPr lang="zh-TW" altLang="zh-TW" sz="3100" dirty="0" smtClean="0"/>
              <a:t>、</a:t>
            </a:r>
            <a:r>
              <a:rPr lang="zh-TW" altLang="en-US" sz="3100" dirty="0" smtClean="0"/>
              <a:t> </a:t>
            </a:r>
            <a:r>
              <a:rPr lang="en-US" altLang="zh-TW" sz="3100" dirty="0" smtClean="0"/>
              <a:t>painful (</a:t>
            </a:r>
            <a:r>
              <a:rPr lang="zh-TW" altLang="zh-TW" sz="3100" dirty="0" smtClean="0"/>
              <a:t>令人不快</a:t>
            </a:r>
            <a:r>
              <a:rPr lang="en-US" altLang="zh-TW" sz="3100" dirty="0" smtClean="0"/>
              <a:t>)</a:t>
            </a:r>
            <a:r>
              <a:rPr lang="zh-TW" altLang="zh-TW" sz="3100" dirty="0" smtClean="0"/>
              <a:t>、</a:t>
            </a:r>
            <a:r>
              <a:rPr lang="en-US" altLang="zh-TW" sz="3100" dirty="0" smtClean="0"/>
              <a:t>smarmy (</a:t>
            </a:r>
            <a:r>
              <a:rPr lang="zh-TW" altLang="zh-TW" sz="3100" dirty="0" smtClean="0"/>
              <a:t>奉承</a:t>
            </a:r>
            <a:r>
              <a:rPr lang="en-US" altLang="zh-TW" sz="3100" dirty="0" smtClean="0"/>
              <a:t>)</a:t>
            </a:r>
            <a:r>
              <a:rPr lang="zh-TW" altLang="zh-TW" sz="3100" dirty="0" smtClean="0"/>
              <a:t>、</a:t>
            </a:r>
            <a:r>
              <a:rPr lang="en-US" altLang="zh-TW" sz="3100" dirty="0" smtClean="0">
                <a:solidFill>
                  <a:srgbClr val="C00000"/>
                </a:solidFill>
              </a:rPr>
              <a:t>pushy</a:t>
            </a:r>
            <a:r>
              <a:rPr lang="en-US" altLang="zh-TW" sz="3100" dirty="0" smtClean="0"/>
              <a:t> (</a:t>
            </a:r>
            <a:r>
              <a:rPr lang="zh-TW" altLang="zh-TW" sz="3100" dirty="0" smtClean="0"/>
              <a:t>死纏爛打</a:t>
            </a:r>
            <a:r>
              <a:rPr lang="en-US" altLang="zh-TW" sz="3100" dirty="0" smtClean="0"/>
              <a:t>) </a:t>
            </a:r>
            <a:r>
              <a:rPr lang="zh-TW" altLang="zh-TW" sz="3100" dirty="0" smtClean="0"/>
              <a:t>、</a:t>
            </a:r>
            <a:r>
              <a:rPr lang="en-US" altLang="zh-TW" sz="3100" dirty="0" smtClean="0"/>
              <a:t>fake (</a:t>
            </a:r>
            <a:r>
              <a:rPr lang="zh-TW" altLang="zh-TW" sz="3100" dirty="0" smtClean="0"/>
              <a:t>假惺惺</a:t>
            </a:r>
            <a:r>
              <a:rPr lang="en-US" altLang="zh-TW" sz="3100" dirty="0" smtClean="0"/>
              <a:t>)</a:t>
            </a:r>
            <a:r>
              <a:rPr lang="zh-TW" altLang="zh-TW" sz="3100" dirty="0" smtClean="0"/>
              <a:t>、</a:t>
            </a:r>
            <a:r>
              <a:rPr lang="en-US" altLang="zh-TW" sz="3100" dirty="0" smtClean="0"/>
              <a:t>fun (</a:t>
            </a:r>
            <a:r>
              <a:rPr lang="zh-TW" altLang="zh-TW" sz="3100" dirty="0" smtClean="0"/>
              <a:t>有趣</a:t>
            </a:r>
            <a:r>
              <a:rPr lang="en-US" altLang="zh-TW" sz="3100" dirty="0" smtClean="0"/>
              <a:t>)</a:t>
            </a:r>
            <a:r>
              <a:rPr lang="zh-TW" altLang="zh-TW" sz="3100" dirty="0" smtClean="0"/>
              <a:t>、</a:t>
            </a:r>
            <a:r>
              <a:rPr lang="en-US" altLang="zh-TW" sz="3100" dirty="0" smtClean="0"/>
              <a:t>essential (</a:t>
            </a:r>
            <a:r>
              <a:rPr lang="zh-TW" altLang="zh-TW" sz="3100" dirty="0" smtClean="0"/>
              <a:t>不可或缺</a:t>
            </a:r>
            <a:r>
              <a:rPr lang="en-US" altLang="zh-TW" sz="3100" dirty="0" smtClean="0"/>
              <a:t>)</a:t>
            </a:r>
            <a:r>
              <a:rPr lang="zh-TW" altLang="zh-TW" sz="3100" dirty="0" smtClean="0"/>
              <a:t>、</a:t>
            </a:r>
            <a:r>
              <a:rPr lang="en-US" altLang="zh-TW" sz="3100" dirty="0" smtClean="0"/>
              <a:t>manipulative (</a:t>
            </a:r>
            <a:r>
              <a:rPr lang="zh-TW" altLang="zh-TW" sz="3100" dirty="0" smtClean="0"/>
              <a:t>操縱</a:t>
            </a:r>
            <a:r>
              <a:rPr lang="en-US" altLang="zh-TW" sz="3100" dirty="0" smtClean="0"/>
              <a:t>)</a:t>
            </a:r>
            <a:r>
              <a:rPr lang="zh-TW" altLang="zh-TW" sz="3100" dirty="0" smtClean="0"/>
              <a:t>、</a:t>
            </a:r>
            <a:r>
              <a:rPr lang="en-US" altLang="zh-TW" sz="3100" dirty="0" smtClean="0"/>
              <a:t>cheesy (</a:t>
            </a:r>
            <a:r>
              <a:rPr lang="zh-TW" altLang="zh-TW" sz="3100" dirty="0" smtClean="0"/>
              <a:t>廉價</a:t>
            </a:r>
            <a:r>
              <a:rPr lang="en-US" altLang="zh-TW" sz="3100" dirty="0" smtClean="0"/>
              <a:t>)</a:t>
            </a:r>
            <a:r>
              <a:rPr lang="zh-TW" altLang="zh-TW" sz="3100" dirty="0" smtClean="0"/>
              <a:t>、</a:t>
            </a:r>
            <a:endParaRPr lang="en-US" altLang="zh-TW" sz="3100" dirty="0" smtClean="0"/>
          </a:p>
          <a:p>
            <a:pPr>
              <a:buNone/>
            </a:pPr>
            <a:r>
              <a:rPr lang="zh-TW" altLang="en-US" sz="3100" dirty="0" smtClean="0"/>
              <a:t>     </a:t>
            </a:r>
            <a:r>
              <a:rPr lang="en-US" altLang="zh-TW" sz="3100" dirty="0" smtClean="0"/>
              <a:t>important (</a:t>
            </a:r>
            <a:r>
              <a:rPr lang="zh-TW" altLang="zh-TW" sz="3100" dirty="0" smtClean="0"/>
              <a:t>重要</a:t>
            </a:r>
            <a:r>
              <a:rPr lang="en-US" altLang="zh-TW" sz="3100" dirty="0" smtClean="0"/>
              <a:t>) </a:t>
            </a:r>
            <a:r>
              <a:rPr lang="zh-TW" altLang="zh-TW" sz="3100" dirty="0" smtClean="0"/>
              <a:t>、</a:t>
            </a:r>
            <a:r>
              <a:rPr lang="en-US" altLang="zh-TW" sz="3100" dirty="0" smtClean="0"/>
              <a:t>scary (</a:t>
            </a:r>
            <a:r>
              <a:rPr lang="zh-TW" altLang="zh-TW" sz="3100" dirty="0" smtClean="0"/>
              <a:t>嚇人</a:t>
            </a:r>
            <a:r>
              <a:rPr lang="en-US" altLang="zh-TW" sz="3100" dirty="0" smtClean="0"/>
              <a:t>)</a:t>
            </a:r>
            <a:r>
              <a:rPr lang="zh-TW" altLang="zh-TW" sz="3100" dirty="0" smtClean="0"/>
              <a:t>、</a:t>
            </a:r>
            <a:r>
              <a:rPr lang="en-US" altLang="zh-TW" sz="3100" dirty="0" smtClean="0"/>
              <a:t>tough (</a:t>
            </a:r>
            <a:r>
              <a:rPr lang="zh-TW" altLang="zh-TW" sz="3100" dirty="0" smtClean="0"/>
              <a:t>不屈不撓</a:t>
            </a:r>
            <a:r>
              <a:rPr lang="en-US" altLang="zh-TW" sz="3100" dirty="0" smtClean="0"/>
              <a:t>)</a:t>
            </a:r>
            <a:r>
              <a:rPr lang="zh-TW" altLang="zh-TW" sz="3100" dirty="0" smtClean="0"/>
              <a:t>、</a:t>
            </a:r>
            <a:r>
              <a:rPr lang="en-US" altLang="zh-TW" sz="3100" dirty="0" smtClean="0"/>
              <a:t>sleazy (</a:t>
            </a:r>
            <a:r>
              <a:rPr lang="zh-TW" altLang="zh-TW" sz="3100" dirty="0" smtClean="0"/>
              <a:t>下流</a:t>
            </a:r>
            <a:r>
              <a:rPr lang="en-US" altLang="zh-TW" sz="3100" dirty="0" smtClean="0"/>
              <a:t>)</a:t>
            </a:r>
            <a:r>
              <a:rPr lang="zh-TW" altLang="zh-TW" sz="3100" dirty="0" smtClean="0"/>
              <a:t>、</a:t>
            </a:r>
            <a:r>
              <a:rPr lang="en-US" altLang="zh-TW" sz="3100" dirty="0" smtClean="0">
                <a:solidFill>
                  <a:srgbClr val="C00000"/>
                </a:solidFill>
              </a:rPr>
              <a:t>ugh</a:t>
            </a:r>
            <a:r>
              <a:rPr lang="en-US" altLang="zh-TW" sz="3100" dirty="0" smtClean="0"/>
              <a:t> (</a:t>
            </a:r>
            <a:r>
              <a:rPr lang="zh-TW" altLang="zh-TW" sz="3100" dirty="0" smtClean="0"/>
              <a:t>呃啊</a:t>
            </a:r>
            <a:r>
              <a:rPr lang="en-US" altLang="zh-TW" sz="3100" dirty="0" smtClean="0"/>
              <a:t>)</a:t>
            </a:r>
            <a:r>
              <a:rPr lang="zh-TW" altLang="zh-TW" sz="3100" dirty="0" smtClean="0"/>
              <a:t>、</a:t>
            </a:r>
            <a:r>
              <a:rPr lang="en-US" altLang="zh-TW" sz="3100" dirty="0" smtClean="0"/>
              <a:t>1ard (</a:t>
            </a:r>
            <a:r>
              <a:rPr lang="zh-TW" altLang="zh-TW" sz="3100" dirty="0" smtClean="0"/>
              <a:t>辛苦費力</a:t>
            </a:r>
            <a:r>
              <a:rPr lang="en-US" altLang="zh-TW" sz="3100" dirty="0" smtClean="0"/>
              <a:t>)</a:t>
            </a:r>
            <a:r>
              <a:rPr lang="zh-TW" altLang="zh-TW" sz="3100" dirty="0" smtClean="0"/>
              <a:t>、</a:t>
            </a:r>
            <a:r>
              <a:rPr lang="en-US" altLang="zh-TW" sz="3100" dirty="0" smtClean="0"/>
              <a:t>uncomfortable (</a:t>
            </a:r>
            <a:r>
              <a:rPr lang="zh-TW" altLang="zh-TW" sz="3100" dirty="0" smtClean="0"/>
              <a:t>令人不舒服</a:t>
            </a:r>
            <a:r>
              <a:rPr lang="en-US" altLang="zh-TW" sz="3100" dirty="0" smtClean="0"/>
              <a:t>) </a:t>
            </a:r>
            <a:r>
              <a:rPr lang="zh-TW" altLang="zh-TW" sz="3100" dirty="0" smtClean="0"/>
              <a:t>、</a:t>
            </a:r>
            <a:r>
              <a:rPr lang="en-US" altLang="zh-TW" sz="3100" dirty="0" smtClean="0"/>
              <a:t>boring(</a:t>
            </a:r>
            <a:r>
              <a:rPr lang="zh-TW" altLang="zh-TW" sz="3100" dirty="0" smtClean="0"/>
              <a:t>無聊</a:t>
            </a:r>
            <a:r>
              <a:rPr lang="en-US" altLang="zh-TW" sz="3100" dirty="0" smtClean="0"/>
              <a:t>)</a:t>
            </a:r>
            <a:r>
              <a:rPr lang="zh-TW" altLang="zh-TW" sz="3100" dirty="0" smtClean="0"/>
              <a:t>、</a:t>
            </a:r>
            <a:r>
              <a:rPr lang="en-US" altLang="zh-TW" sz="3100" dirty="0" smtClean="0"/>
              <a:t>aggressive (</a:t>
            </a:r>
            <a:r>
              <a:rPr lang="zh-TW" altLang="zh-TW" sz="3100" dirty="0" smtClean="0"/>
              <a:t>具侵略性</a:t>
            </a:r>
            <a:r>
              <a:rPr lang="en-US" altLang="zh-TW" sz="3100" dirty="0" smtClean="0"/>
              <a:t>)</a:t>
            </a:r>
            <a:r>
              <a:rPr lang="zh-TW" altLang="zh-TW" sz="3100" dirty="0" smtClean="0"/>
              <a:t>、</a:t>
            </a:r>
            <a:r>
              <a:rPr lang="en-US" altLang="zh-TW" sz="3100" dirty="0" smtClean="0">
                <a:solidFill>
                  <a:srgbClr val="C00000"/>
                </a:solidFill>
              </a:rPr>
              <a:t>yuck </a:t>
            </a:r>
            <a:r>
              <a:rPr lang="en-US" altLang="zh-TW" sz="3100" dirty="0" smtClean="0"/>
              <a:t>(</a:t>
            </a:r>
            <a:r>
              <a:rPr lang="zh-TW" altLang="zh-TW" sz="3100" dirty="0" smtClean="0"/>
              <a:t>很噁</a:t>
            </a:r>
            <a:r>
              <a:rPr lang="en-US" altLang="zh-TW" sz="3100" dirty="0" smtClean="0"/>
              <a:t>)</a:t>
            </a:r>
            <a:r>
              <a:rPr lang="zh-TW" altLang="zh-TW" sz="3100" dirty="0" smtClean="0"/>
              <a:t>。</a:t>
            </a:r>
          </a:p>
          <a:p>
            <a:r>
              <a:rPr lang="en-US" altLang="zh-TW" sz="3100" b="1" dirty="0" smtClean="0"/>
              <a:t> </a:t>
            </a:r>
            <a:endParaRPr lang="zh-TW" altLang="zh-TW" sz="31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561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zh-TW" sz="3100" b="1" dirty="0" smtClean="0"/>
              <a:t>第三章</a:t>
            </a:r>
            <a:r>
              <a:rPr lang="en-US" altLang="zh-TW" sz="3100" b="1" dirty="0" smtClean="0"/>
              <a:t>  </a:t>
            </a:r>
            <a:r>
              <a:rPr lang="zh-TW" altLang="zh-TW" sz="3100" b="1" dirty="0" smtClean="0"/>
              <a:t>從「買方自慎」到「賣方自慎」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TW" altLang="zh-TW" b="1" dirty="0" smtClean="0">
                <a:latin typeface="+mn-ea"/>
              </a:rPr>
              <a:t>文字雲圖：</a:t>
            </a:r>
            <a:endParaRPr lang="zh-TW" altLang="zh-TW" dirty="0" smtClean="0">
              <a:latin typeface="+mn-ea"/>
            </a:endParaRPr>
          </a:p>
          <a:p>
            <a:pPr>
              <a:buNone/>
            </a:pPr>
            <a:r>
              <a:rPr lang="zh-TW" altLang="en-US" dirty="0" smtClean="0">
                <a:latin typeface="+mn-ea"/>
              </a:rPr>
              <a:t>    </a:t>
            </a:r>
            <a:r>
              <a:rPr lang="zh-TW" altLang="zh-TW" dirty="0" smtClean="0">
                <a:latin typeface="+mn-ea"/>
              </a:rPr>
              <a:t>這個文字雲是語言的核磁共振攝影（</a:t>
            </a:r>
            <a:r>
              <a:rPr lang="en-US" altLang="zh-TW" dirty="0" err="1" smtClean="0">
                <a:latin typeface="+mn-ea"/>
              </a:rPr>
              <a:t>MRl</a:t>
            </a:r>
            <a:r>
              <a:rPr lang="zh-TW" altLang="zh-TW" dirty="0" smtClean="0">
                <a:latin typeface="+mn-ea"/>
              </a:rPr>
              <a:t>），照出我們一般人的腦子是如何看待銷售一事。</a:t>
            </a:r>
            <a:endParaRPr lang="en-US" altLang="zh-TW" dirty="0" smtClean="0">
              <a:latin typeface="+mn-ea"/>
            </a:endParaRPr>
          </a:p>
          <a:p>
            <a:pPr>
              <a:buNone/>
            </a:pPr>
            <a:r>
              <a:rPr lang="zh-TW" altLang="en-US" dirty="0" smtClean="0">
                <a:latin typeface="+mn-ea"/>
              </a:rPr>
              <a:t>    </a:t>
            </a:r>
            <a:r>
              <a:rPr lang="zh-TW" altLang="zh-TW" dirty="0" smtClean="0">
                <a:latin typeface="+mn-ea"/>
              </a:rPr>
              <a:t>推銷讓許多人不舒服，部分原因是因為我們認為銷售的手法與口是心非、假裝、兩面手法有關。</a:t>
            </a:r>
          </a:p>
          <a:p>
            <a:pPr>
              <a:buNone/>
            </a:pPr>
            <a:r>
              <a:rPr lang="en-US" altLang="zh-TW" dirty="0" smtClean="0">
                <a:latin typeface="+mn-ea"/>
              </a:rPr>
              <a:t> </a:t>
            </a:r>
            <a:endParaRPr lang="zh-TW" altLang="zh-TW" dirty="0" smtClean="0">
              <a:latin typeface="+mn-ea"/>
            </a:endParaRPr>
          </a:p>
          <a:p>
            <a:r>
              <a:rPr lang="en-US" altLang="zh-TW" dirty="0" smtClean="0">
                <a:latin typeface="+mn-ea"/>
              </a:rPr>
              <a:t>   </a:t>
            </a:r>
            <a:r>
              <a:rPr lang="zh-TW" altLang="zh-TW" dirty="0" smtClean="0">
                <a:latin typeface="+mn-ea"/>
              </a:rPr>
              <a:t>二十五個最常被提到的字詞中，</a:t>
            </a:r>
          </a:p>
          <a:p>
            <a:pPr>
              <a:buNone/>
            </a:pPr>
            <a:r>
              <a:rPr lang="zh-TW" altLang="zh-TW" dirty="0" smtClean="0">
                <a:latin typeface="+mn-ea"/>
              </a:rPr>
              <a:t>一、正面意涵：必要、具挑戰性、有趣、不可或缺、重要</a:t>
            </a:r>
          </a:p>
          <a:p>
            <a:pPr>
              <a:buNone/>
            </a:pPr>
            <a:r>
              <a:rPr lang="zh-TW" altLang="zh-TW" dirty="0" smtClean="0">
                <a:latin typeface="+mn-ea"/>
              </a:rPr>
              <a:t>二、負面意涵：</a:t>
            </a:r>
          </a:p>
          <a:p>
            <a:pPr lvl="0">
              <a:buNone/>
            </a:pPr>
            <a:r>
              <a:rPr lang="zh-TW" altLang="zh-TW" b="1" dirty="0" smtClean="0">
                <a:latin typeface="+mn-ea"/>
              </a:rPr>
              <a:t>感到不舒服</a:t>
            </a:r>
            <a:r>
              <a:rPr lang="zh-TW" altLang="zh-TW" dirty="0" smtClean="0">
                <a:latin typeface="+mn-ea"/>
              </a:rPr>
              <a:t>：不屈不撓、難相處、辛苦費力、令人不快。</a:t>
            </a:r>
          </a:p>
          <a:p>
            <a:pPr lvl="0">
              <a:buNone/>
            </a:pPr>
            <a:r>
              <a:rPr lang="zh-TW" altLang="zh-TW" b="1" dirty="0" smtClean="0">
                <a:latin typeface="+mn-ea"/>
              </a:rPr>
              <a:t>人們的厭惡</a:t>
            </a:r>
            <a:r>
              <a:rPr lang="zh-TW" altLang="zh-TW" dirty="0" smtClean="0">
                <a:latin typeface="+mn-ea"/>
              </a:rPr>
              <a:t>：死纏爛打、具侵略性、</a:t>
            </a:r>
          </a:p>
          <a:p>
            <a:pPr lvl="0">
              <a:buNone/>
            </a:pPr>
            <a:r>
              <a:rPr lang="zh-TW" altLang="zh-TW" b="1" dirty="0" smtClean="0">
                <a:latin typeface="+mn-ea"/>
              </a:rPr>
              <a:t>形容詞則隱含欺騙意涵</a:t>
            </a:r>
            <a:r>
              <a:rPr lang="zh-TW" altLang="zh-TW" dirty="0" smtClean="0">
                <a:latin typeface="+mn-ea"/>
              </a:rPr>
              <a:t>：諂媚、奉承、不誠實、操縱、</a:t>
            </a:r>
            <a:endParaRPr lang="en-US" altLang="zh-TW" dirty="0" smtClean="0">
              <a:latin typeface="+mn-ea"/>
            </a:endParaRPr>
          </a:p>
          <a:p>
            <a:pPr lvl="0">
              <a:buNone/>
            </a:pPr>
            <a:r>
              <a:rPr lang="zh-TW" altLang="en-US" dirty="0" smtClean="0">
                <a:latin typeface="+mn-ea"/>
              </a:rPr>
              <a:t>                                            </a:t>
            </a:r>
            <a:r>
              <a:rPr lang="zh-TW" altLang="zh-TW" dirty="0" smtClean="0">
                <a:latin typeface="+mn-ea"/>
              </a:rPr>
              <a:t>假惺惺、</a:t>
            </a:r>
          </a:p>
          <a:p>
            <a:pPr lvl="0">
              <a:buNone/>
            </a:pPr>
            <a:r>
              <a:rPr lang="zh-TW" altLang="zh-TW" b="1" dirty="0" smtClean="0">
                <a:latin typeface="+mn-ea"/>
              </a:rPr>
              <a:t>感嘆詞則另人有點作噁</a:t>
            </a:r>
            <a:r>
              <a:rPr lang="zh-TW" altLang="zh-TW" dirty="0" smtClean="0">
                <a:latin typeface="+mn-ea"/>
              </a:rPr>
              <a:t>：真噁、很噁、呃啊、</a:t>
            </a:r>
          </a:p>
          <a:p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61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600" dirty="0" smtClean="0"/>
              <a:t>問題一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600" dirty="0" smtClean="0"/>
              <a:t>   </a:t>
            </a:r>
            <a:r>
              <a:rPr lang="zh-TW" altLang="zh-TW" sz="2600" dirty="0" smtClean="0"/>
              <a:t>想到『銷售』或『推銷』時，你第一個會想到什麼畫面？</a:t>
            </a:r>
            <a:endParaRPr lang="en-US" altLang="zh-TW" sz="2600" dirty="0" smtClean="0"/>
          </a:p>
          <a:p>
            <a:pPr>
              <a:buNone/>
            </a:pPr>
            <a:endParaRPr lang="zh-TW" altLang="zh-TW" sz="2600" dirty="0" smtClean="0"/>
          </a:p>
          <a:p>
            <a:pPr lvl="0"/>
            <a:r>
              <a:rPr lang="zh-TW" altLang="zh-TW" sz="2600" b="1" dirty="0" smtClean="0"/>
              <a:t>說明會</a:t>
            </a:r>
            <a:r>
              <a:rPr lang="zh-TW" altLang="zh-TW" sz="2600" dirty="0" smtClean="0"/>
              <a:t>：用有利的資料佐證、用名人加持、</a:t>
            </a:r>
            <a:endParaRPr lang="en-US" altLang="zh-TW" sz="2600" dirty="0" smtClean="0"/>
          </a:p>
          <a:p>
            <a:pPr lvl="0">
              <a:buNone/>
            </a:pPr>
            <a:r>
              <a:rPr lang="zh-TW" altLang="en-US" sz="2600" dirty="0" smtClean="0"/>
              <a:t>                   </a:t>
            </a:r>
            <a:r>
              <a:rPr lang="zh-TW" altLang="zh-TW" sz="2600" dirty="0" smtClean="0"/>
              <a:t>用例證來證明成效</a:t>
            </a:r>
            <a:endParaRPr lang="en-US" altLang="zh-TW" sz="2600" dirty="0" smtClean="0"/>
          </a:p>
          <a:p>
            <a:pPr lvl="0">
              <a:buNone/>
            </a:pPr>
            <a:r>
              <a:rPr lang="zh-TW" altLang="en-US" sz="2600" dirty="0" smtClean="0"/>
              <a:t>                 </a:t>
            </a:r>
            <a:r>
              <a:rPr lang="zh-TW" altLang="zh-TW" sz="2600" dirty="0" smtClean="0"/>
              <a:t>（基金、保險、健康食品、老鼠會、、）</a:t>
            </a:r>
            <a:endParaRPr lang="en-US" altLang="zh-TW" sz="2600" dirty="0" smtClean="0"/>
          </a:p>
          <a:p>
            <a:pPr lvl="0"/>
            <a:r>
              <a:rPr lang="zh-TW" altLang="zh-TW" sz="2600" b="1" dirty="0" smtClean="0"/>
              <a:t>叫賣</a:t>
            </a:r>
            <a:r>
              <a:rPr lang="zh-TW" altLang="zh-TW" sz="2600" dirty="0" smtClean="0"/>
              <a:t>：氛圍的創造、減價貪得、</a:t>
            </a:r>
            <a:endParaRPr lang="en-US" altLang="zh-TW" sz="2600" dirty="0" smtClean="0"/>
          </a:p>
          <a:p>
            <a:pPr lvl="0">
              <a:buNone/>
            </a:pPr>
            <a:r>
              <a:rPr lang="zh-TW" altLang="en-US" sz="2600" dirty="0" smtClean="0"/>
              <a:t>                 </a:t>
            </a:r>
            <a:r>
              <a:rPr lang="zh-TW" altLang="zh-TW" sz="2600" dirty="0" smtClean="0"/>
              <a:t>（購物台、商場、夜市、、）</a:t>
            </a:r>
          </a:p>
          <a:p>
            <a:pPr lvl="0"/>
            <a:r>
              <a:rPr lang="zh-TW" altLang="zh-TW" sz="2600" b="1" dirty="0" smtClean="0"/>
              <a:t>廣告文宣</a:t>
            </a:r>
            <a:r>
              <a:rPr lang="zh-TW" altLang="zh-TW" sz="2600" dirty="0" smtClean="0"/>
              <a:t>：（影視、平面媒體、網路、、）</a:t>
            </a:r>
            <a:endParaRPr lang="en-US" altLang="zh-TW" sz="2600" dirty="0" smtClean="0"/>
          </a:p>
          <a:p>
            <a:pPr lvl="0"/>
            <a:r>
              <a:rPr lang="zh-TW" altLang="zh-TW" sz="2600" b="1" dirty="0" smtClean="0"/>
              <a:t>展示</a:t>
            </a:r>
            <a:r>
              <a:rPr lang="zh-TW" altLang="zh-TW" sz="2600" dirty="0" smtClean="0"/>
              <a:t>：產品不會說話（試吃、車展、）</a:t>
            </a:r>
            <a:endParaRPr lang="en-US" altLang="zh-TW" sz="2600" dirty="0" smtClean="0"/>
          </a:p>
          <a:p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618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600" dirty="0" smtClean="0"/>
              <a:t>問題二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NPO</a:t>
            </a:r>
            <a:r>
              <a:rPr lang="zh-TW" altLang="zh-TW" sz="2400" dirty="0" smtClean="0"/>
              <a:t>想到『銷售』或『推銷』時，你第一個會想到什麼畫面？</a:t>
            </a:r>
            <a:endParaRPr lang="en-US" altLang="zh-TW" sz="2400" dirty="0" smtClean="0"/>
          </a:p>
          <a:p>
            <a:endParaRPr lang="zh-TW" altLang="zh-TW" sz="2400" dirty="0" smtClean="0"/>
          </a:p>
          <a:p>
            <a:pPr lvl="0">
              <a:buNone/>
            </a:pPr>
            <a:r>
              <a:rPr lang="zh-TW" altLang="zh-TW" sz="2400" dirty="0" smtClean="0"/>
              <a:t>說明會：</a:t>
            </a:r>
            <a:r>
              <a:rPr lang="en-US" altLang="zh-TW" sz="2400" dirty="0" smtClean="0"/>
              <a:t> NPO</a:t>
            </a:r>
            <a:r>
              <a:rPr lang="zh-TW" altLang="zh-TW" sz="2400" dirty="0" smtClean="0"/>
              <a:t>演講會、募款餐會</a:t>
            </a:r>
            <a:endParaRPr lang="en-US" altLang="zh-TW" sz="2400" dirty="0" smtClean="0"/>
          </a:p>
          <a:p>
            <a:pPr lvl="0">
              <a:buNone/>
            </a:pPr>
            <a:r>
              <a:rPr lang="zh-TW" altLang="en-US" sz="2400" dirty="0" smtClean="0"/>
              <a:t>               </a:t>
            </a:r>
            <a:r>
              <a:rPr lang="zh-TW" altLang="zh-TW" sz="2400" dirty="0" smtClean="0"/>
              <a:t>（置入性行銷）</a:t>
            </a:r>
          </a:p>
          <a:p>
            <a:pPr lvl="0">
              <a:buNone/>
            </a:pPr>
            <a:r>
              <a:rPr lang="zh-TW" altLang="zh-TW" sz="2400" dirty="0" smtClean="0"/>
              <a:t>叫賣：</a:t>
            </a:r>
            <a:r>
              <a:rPr lang="zh-TW" altLang="en-US" sz="2400" dirty="0" smtClean="0"/>
              <a:t>    </a:t>
            </a:r>
            <a:r>
              <a:rPr lang="en-US" altLang="zh-TW" sz="2400" dirty="0" smtClean="0"/>
              <a:t> NPO</a:t>
            </a:r>
            <a:r>
              <a:rPr lang="zh-TW" altLang="zh-TW" sz="2400" dirty="0" smtClean="0"/>
              <a:t>園遊會</a:t>
            </a:r>
            <a:r>
              <a:rPr lang="en-US" altLang="zh-TW" sz="2400" dirty="0" smtClean="0"/>
              <a:t>   </a:t>
            </a:r>
            <a:r>
              <a:rPr lang="zh-TW" altLang="en-US" sz="2400" dirty="0" smtClean="0"/>
              <a:t>   </a:t>
            </a:r>
            <a:r>
              <a:rPr lang="en-US" altLang="zh-TW" sz="2400" dirty="0" smtClean="0"/>
              <a:t>  </a:t>
            </a:r>
            <a:r>
              <a:rPr lang="zh-TW" altLang="zh-TW" sz="2400" dirty="0" smtClean="0"/>
              <a:t>（增值產品）</a:t>
            </a:r>
          </a:p>
          <a:p>
            <a:pPr lvl="0">
              <a:buNone/>
            </a:pPr>
            <a:r>
              <a:rPr lang="zh-TW" altLang="zh-TW" sz="2400" dirty="0" smtClean="0"/>
              <a:t>廣告文宣：</a:t>
            </a:r>
            <a:r>
              <a:rPr lang="en-US" altLang="zh-TW" sz="2400" dirty="0" smtClean="0"/>
              <a:t> NPO</a:t>
            </a:r>
            <a:r>
              <a:rPr lang="zh-TW" altLang="zh-TW" sz="2400" dirty="0" smtClean="0"/>
              <a:t>媒體廣告、公益廣告</a:t>
            </a:r>
            <a:endParaRPr lang="en-US" altLang="zh-TW" sz="2400" dirty="0" smtClean="0"/>
          </a:p>
          <a:p>
            <a:pPr lvl="0">
              <a:buNone/>
            </a:pPr>
            <a:r>
              <a:rPr lang="zh-TW" altLang="en-US" sz="2400" dirty="0" smtClean="0"/>
              <a:t>                   </a:t>
            </a:r>
            <a:r>
              <a:rPr lang="zh-TW" altLang="zh-TW" sz="2400" dirty="0" smtClean="0"/>
              <a:t>（募款先募心）</a:t>
            </a:r>
          </a:p>
          <a:p>
            <a:pPr lvl="0">
              <a:buNone/>
            </a:pPr>
            <a:r>
              <a:rPr lang="zh-TW" altLang="zh-TW" sz="2400" dirty="0" smtClean="0"/>
              <a:t>展示：</a:t>
            </a:r>
            <a:r>
              <a:rPr lang="zh-TW" altLang="en-US" sz="2400" dirty="0" smtClean="0"/>
              <a:t>     </a:t>
            </a:r>
            <a:r>
              <a:rPr lang="en-US" altLang="zh-TW" sz="2400" dirty="0" smtClean="0"/>
              <a:t>NPO</a:t>
            </a:r>
            <a:r>
              <a:rPr lang="zh-TW" altLang="zh-TW" sz="2400" dirty="0" smtClean="0"/>
              <a:t>博覽會、展示會、法會</a:t>
            </a:r>
            <a:r>
              <a:rPr lang="en-US" altLang="zh-TW" sz="2400" dirty="0" smtClean="0"/>
              <a:t>  </a:t>
            </a:r>
            <a:r>
              <a:rPr lang="zh-TW" altLang="zh-TW" sz="2400" dirty="0" smtClean="0"/>
              <a:t>（顯化）</a:t>
            </a:r>
            <a:r>
              <a:rPr lang="zh-TW" altLang="zh-TW" dirty="0" smtClean="0"/>
              <a:t>、</a:t>
            </a:r>
          </a:p>
          <a:p>
            <a:endParaRPr lang="zh-TW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618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ckliu\Desktop\Documents\2. 募款課程\募款專題報告\IMG_39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20688"/>
            <a:ext cx="6621487" cy="5627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618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altLang="zh-TW" sz="3100" dirty="0" smtClean="0"/>
              <a:t/>
            </a:r>
            <a:br>
              <a:rPr lang="en-US" altLang="zh-TW" sz="3100" dirty="0" smtClean="0"/>
            </a:br>
            <a:r>
              <a:rPr lang="zh-TW" altLang="zh-TW" sz="3100" dirty="0" smtClean="0"/>
              <a:t>二十五個最常見答案的文字雲如</a:t>
            </a:r>
            <a:r>
              <a:rPr lang="zh-TW" altLang="en-US" sz="3100" dirty="0" smtClean="0"/>
              <a:t>下： 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car salesman (</a:t>
            </a:r>
            <a:r>
              <a:rPr lang="zh-TW" altLang="zh-TW" dirty="0" smtClean="0"/>
              <a:t>汽車推銷員</a:t>
            </a:r>
            <a:r>
              <a:rPr lang="en-US" altLang="zh-TW" dirty="0" smtClean="0"/>
              <a:t>)</a:t>
            </a:r>
            <a:r>
              <a:rPr lang="zh-TW" altLang="zh-TW" dirty="0" smtClean="0"/>
              <a:t>、</a:t>
            </a:r>
            <a:endParaRPr lang="en-US" altLang="zh-TW" dirty="0" smtClean="0"/>
          </a:p>
          <a:p>
            <a:r>
              <a:rPr lang="en-US" altLang="zh-TW" dirty="0" smtClean="0"/>
              <a:t>aggressive (</a:t>
            </a:r>
            <a:r>
              <a:rPr lang="zh-TW" altLang="zh-TW" dirty="0" smtClean="0"/>
              <a:t>具侵略性</a:t>
            </a:r>
            <a:r>
              <a:rPr lang="en-US" altLang="zh-TW" dirty="0" smtClean="0"/>
              <a:t>)</a:t>
            </a:r>
            <a:r>
              <a:rPr lang="zh-TW" altLang="zh-TW" dirty="0" smtClean="0"/>
              <a:t>、</a:t>
            </a:r>
            <a:r>
              <a:rPr lang="en-US" altLang="zh-TW" dirty="0" smtClean="0"/>
              <a:t>telephone (</a:t>
            </a:r>
            <a:r>
              <a:rPr lang="zh-TW" altLang="zh-TW" dirty="0" smtClean="0"/>
              <a:t>電話</a:t>
            </a:r>
            <a:r>
              <a:rPr lang="en-US" altLang="zh-TW" dirty="0" smtClean="0"/>
              <a:t>)</a:t>
            </a:r>
            <a:r>
              <a:rPr lang="zh-TW" altLang="zh-TW" dirty="0" smtClean="0"/>
              <a:t>、</a:t>
            </a:r>
            <a:r>
              <a:rPr lang="en-US" altLang="zh-TW" dirty="0" smtClean="0">
                <a:solidFill>
                  <a:srgbClr val="FF0000"/>
                </a:solidFill>
              </a:rPr>
              <a:t>shark</a:t>
            </a:r>
            <a:r>
              <a:rPr lang="en-US" altLang="zh-TW" dirty="0" smtClean="0"/>
              <a:t> (</a:t>
            </a:r>
            <a:r>
              <a:rPr lang="zh-TW" altLang="zh-TW" dirty="0" smtClean="0"/>
              <a:t>大白鯊</a:t>
            </a:r>
            <a:r>
              <a:rPr lang="en-US" altLang="zh-TW" dirty="0" smtClean="0"/>
              <a:t>) </a:t>
            </a:r>
            <a:r>
              <a:rPr lang="zh-TW" altLang="zh-TW" dirty="0" smtClean="0"/>
              <a:t>、</a:t>
            </a:r>
            <a:r>
              <a:rPr lang="en-US" altLang="zh-TW" dirty="0" smtClean="0"/>
              <a:t>money (</a:t>
            </a:r>
            <a:r>
              <a:rPr lang="zh-TW" altLang="zh-TW" dirty="0" smtClean="0"/>
              <a:t>錢</a:t>
            </a:r>
            <a:r>
              <a:rPr lang="en-US" altLang="zh-TW" dirty="0" smtClean="0"/>
              <a:t>) </a:t>
            </a:r>
          </a:p>
          <a:p>
            <a:r>
              <a:rPr lang="en-US" altLang="zh-TW" dirty="0" smtClean="0"/>
              <a:t>door to door salesman (</a:t>
            </a:r>
            <a:r>
              <a:rPr lang="zh-TW" altLang="zh-TW" dirty="0" smtClean="0"/>
              <a:t>挨家挨戶的推銷員</a:t>
            </a:r>
            <a:r>
              <a:rPr lang="en-US" altLang="zh-TW" dirty="0" smtClean="0"/>
              <a:t>)</a:t>
            </a:r>
            <a:r>
              <a:rPr lang="zh-TW" altLang="zh-TW" dirty="0" smtClean="0"/>
              <a:t>、</a:t>
            </a:r>
            <a:r>
              <a:rPr lang="en-US" altLang="zh-TW" dirty="0" smtClean="0"/>
              <a:t>slick (</a:t>
            </a:r>
            <a:r>
              <a:rPr lang="zh-TW" altLang="zh-TW" dirty="0" smtClean="0"/>
              <a:t>圓滑</a:t>
            </a:r>
            <a:r>
              <a:rPr lang="en-US" altLang="zh-TW" dirty="0" smtClean="0"/>
              <a:t>)</a:t>
            </a:r>
            <a:r>
              <a:rPr lang="zh-TW" altLang="zh-TW" dirty="0" smtClean="0"/>
              <a:t>、</a:t>
            </a:r>
            <a:r>
              <a:rPr lang="en-US" altLang="zh-TW" dirty="0" smtClean="0"/>
              <a:t>tie (</a:t>
            </a:r>
            <a:r>
              <a:rPr lang="zh-TW" altLang="zh-TW" dirty="0" smtClean="0"/>
              <a:t>領帶</a:t>
            </a:r>
            <a:r>
              <a:rPr lang="en-US" altLang="zh-TW" dirty="0" smtClean="0"/>
              <a:t>)</a:t>
            </a:r>
            <a:r>
              <a:rPr lang="zh-TW" altLang="zh-TW" dirty="0" smtClean="0"/>
              <a:t>、</a:t>
            </a:r>
            <a:r>
              <a:rPr lang="en-US" altLang="zh-TW" dirty="0" smtClean="0"/>
              <a:t>sleazy (</a:t>
            </a:r>
            <a:r>
              <a:rPr lang="zh-TW" altLang="zh-TW" dirty="0" smtClean="0"/>
              <a:t>低級</a:t>
            </a:r>
            <a:r>
              <a:rPr lang="en-US" altLang="zh-TW" dirty="0" smtClean="0"/>
              <a:t>)</a:t>
            </a:r>
            <a:r>
              <a:rPr lang="zh-TW" altLang="zh-TW" dirty="0" smtClean="0"/>
              <a:t>、</a:t>
            </a:r>
            <a:r>
              <a:rPr lang="en-US" altLang="zh-TW" dirty="0" smtClean="0"/>
              <a:t>extrovert (</a:t>
            </a:r>
            <a:r>
              <a:rPr lang="zh-TW" altLang="zh-TW" dirty="0" smtClean="0"/>
              <a:t>外向</a:t>
            </a:r>
            <a:r>
              <a:rPr lang="en-US" altLang="zh-TW" dirty="0" smtClean="0"/>
              <a:t>)</a:t>
            </a:r>
            <a:r>
              <a:rPr lang="zh-TW" altLang="zh-TW" dirty="0" smtClean="0">
                <a:solidFill>
                  <a:srgbClr val="FF0000"/>
                </a:solidFill>
              </a:rPr>
              <a:t>、</a:t>
            </a:r>
            <a:r>
              <a:rPr lang="en-US" altLang="zh-TW" dirty="0" smtClean="0">
                <a:solidFill>
                  <a:srgbClr val="FF0000"/>
                </a:solidFill>
              </a:rPr>
              <a:t> Willy </a:t>
            </a:r>
            <a:r>
              <a:rPr lang="en-US" altLang="zh-TW" dirty="0" err="1" smtClean="0">
                <a:solidFill>
                  <a:srgbClr val="FF0000"/>
                </a:solidFill>
              </a:rPr>
              <a:t>Loman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(</a:t>
            </a:r>
            <a:r>
              <a:rPr lang="zh-TW" altLang="zh-TW" dirty="0" smtClean="0"/>
              <a:t>威利。羅曼</a:t>
            </a:r>
            <a:r>
              <a:rPr lang="en-US" altLang="zh-TW" dirty="0" smtClean="0"/>
              <a:t>)</a:t>
            </a:r>
            <a:r>
              <a:rPr lang="zh-TW" altLang="zh-TW" dirty="0" smtClean="0"/>
              <a:t>、</a:t>
            </a:r>
            <a:r>
              <a:rPr lang="en-US" altLang="zh-TW" dirty="0" smtClean="0"/>
              <a:t>outgoing (</a:t>
            </a:r>
            <a:r>
              <a:rPr lang="zh-TW" altLang="zh-TW" dirty="0" smtClean="0"/>
              <a:t>喜愛交際</a:t>
            </a:r>
            <a:r>
              <a:rPr lang="en-US" altLang="zh-TW" dirty="0" smtClean="0"/>
              <a:t>)</a:t>
            </a:r>
            <a:r>
              <a:rPr lang="zh-TW" altLang="zh-TW" dirty="0" smtClean="0"/>
              <a:t>、</a:t>
            </a:r>
            <a:r>
              <a:rPr lang="en-US" altLang="zh-TW" dirty="0" smtClean="0"/>
              <a:t>smile(</a:t>
            </a:r>
            <a:r>
              <a:rPr lang="zh-TW" altLang="zh-TW" dirty="0" smtClean="0"/>
              <a:t>微笑</a:t>
            </a:r>
            <a:r>
              <a:rPr lang="en-US" altLang="zh-TW" dirty="0" smtClean="0"/>
              <a:t>)</a:t>
            </a:r>
            <a:r>
              <a:rPr lang="zh-TW" altLang="zh-TW" dirty="0" smtClean="0"/>
              <a:t>、</a:t>
            </a:r>
            <a:r>
              <a:rPr lang="en-US" altLang="zh-TW" dirty="0" smtClean="0"/>
              <a:t>man (</a:t>
            </a:r>
            <a:r>
              <a:rPr lang="zh-TW" altLang="zh-TW" dirty="0" smtClean="0"/>
              <a:t>男人</a:t>
            </a:r>
            <a:r>
              <a:rPr lang="en-US" altLang="zh-TW" dirty="0" smtClean="0"/>
              <a:t>)</a:t>
            </a:r>
            <a:r>
              <a:rPr lang="zh-TW" altLang="zh-TW" dirty="0" smtClean="0"/>
              <a:t>、</a:t>
            </a:r>
            <a:r>
              <a:rPr lang="en-US" altLang="zh-TW" dirty="0" smtClean="0"/>
              <a:t>talker (</a:t>
            </a:r>
            <a:r>
              <a:rPr lang="zh-TW" altLang="zh-TW" dirty="0" smtClean="0"/>
              <a:t>滔滔不絕的人</a:t>
            </a:r>
            <a:r>
              <a:rPr lang="en-US" altLang="zh-TW" dirty="0" smtClean="0"/>
              <a:t>)</a:t>
            </a:r>
            <a:r>
              <a:rPr lang="zh-TW" altLang="zh-TW" dirty="0" smtClean="0"/>
              <a:t>、</a:t>
            </a:r>
            <a:r>
              <a:rPr lang="en-US" altLang="zh-TW" dirty="0" smtClean="0"/>
              <a:t>annoying (</a:t>
            </a:r>
            <a:r>
              <a:rPr lang="zh-TW" altLang="zh-TW" dirty="0" smtClean="0"/>
              <a:t>惹人厭</a:t>
            </a:r>
            <a:r>
              <a:rPr lang="en-US" altLang="zh-TW" dirty="0" smtClean="0"/>
              <a:t>),</a:t>
            </a:r>
            <a:r>
              <a:rPr lang="zh-TW" altLang="zh-TW" dirty="0" smtClean="0"/>
              <a:t>、</a:t>
            </a:r>
            <a:r>
              <a:rPr lang="en-US" altLang="zh-TW" dirty="0" smtClean="0"/>
              <a:t>used car (</a:t>
            </a:r>
            <a:r>
              <a:rPr lang="zh-TW" altLang="zh-TW" dirty="0" smtClean="0"/>
              <a:t>二手車</a:t>
            </a:r>
            <a:r>
              <a:rPr lang="en-US" altLang="zh-TW" dirty="0" smtClean="0"/>
              <a:t>)</a:t>
            </a:r>
            <a:r>
              <a:rPr lang="zh-TW" altLang="zh-TW" dirty="0" smtClean="0"/>
              <a:t>、</a:t>
            </a:r>
            <a:r>
              <a:rPr lang="en-US" altLang="zh-TW" dirty="0" smtClean="0"/>
              <a:t>car (</a:t>
            </a:r>
            <a:r>
              <a:rPr lang="zh-TW" altLang="zh-TW" dirty="0" smtClean="0"/>
              <a:t>車子</a:t>
            </a:r>
            <a:r>
              <a:rPr lang="en-US" altLang="zh-TW" dirty="0" smtClean="0"/>
              <a:t>)</a:t>
            </a:r>
            <a:r>
              <a:rPr lang="zh-TW" altLang="zh-TW" dirty="0" smtClean="0"/>
              <a:t>、</a:t>
            </a:r>
            <a:r>
              <a:rPr lang="en-US" altLang="zh-TW" dirty="0" smtClean="0"/>
              <a:t>handshake(</a:t>
            </a:r>
            <a:r>
              <a:rPr lang="zh-TW" altLang="zh-TW" dirty="0" smtClean="0"/>
              <a:t>握手</a:t>
            </a:r>
            <a:r>
              <a:rPr lang="en-US" altLang="zh-TW" dirty="0" smtClean="0"/>
              <a:t>)</a:t>
            </a:r>
            <a:r>
              <a:rPr lang="zh-TW" altLang="zh-TW" dirty="0" smtClean="0"/>
              <a:t>、</a:t>
            </a:r>
            <a:r>
              <a:rPr lang="en-US" altLang="zh-TW" dirty="0" smtClean="0"/>
              <a:t>professional(</a:t>
            </a:r>
            <a:r>
              <a:rPr lang="zh-TW" altLang="zh-TW" dirty="0" smtClean="0"/>
              <a:t>專業</a:t>
            </a:r>
            <a:r>
              <a:rPr lang="en-US" altLang="zh-TW" dirty="0" smtClean="0"/>
              <a:t>)</a:t>
            </a:r>
            <a:r>
              <a:rPr lang="zh-TW" altLang="zh-TW" dirty="0" smtClean="0"/>
              <a:t>、</a:t>
            </a:r>
            <a:r>
              <a:rPr lang="en-US" altLang="zh-TW" dirty="0" smtClean="0"/>
              <a:t>use car salesman (</a:t>
            </a:r>
            <a:r>
              <a:rPr lang="zh-TW" altLang="zh-TW" dirty="0" smtClean="0"/>
              <a:t>二手車推銷員</a:t>
            </a:r>
            <a:r>
              <a:rPr lang="en-US" altLang="zh-TW" dirty="0" smtClean="0"/>
              <a:t>) </a:t>
            </a:r>
            <a:r>
              <a:rPr lang="zh-TW" altLang="zh-TW" dirty="0" smtClean="0"/>
              <a:t>、</a:t>
            </a:r>
            <a:r>
              <a:rPr lang="en-US" altLang="zh-TW" dirty="0" smtClean="0"/>
              <a:t>briefcase (</a:t>
            </a:r>
            <a:r>
              <a:rPr lang="zh-TW" altLang="zh-TW" dirty="0" smtClean="0"/>
              <a:t>業務箱</a:t>
            </a:r>
            <a:r>
              <a:rPr lang="en-US" altLang="zh-TW" dirty="0" smtClean="0"/>
              <a:t>)</a:t>
            </a:r>
            <a:r>
              <a:rPr lang="zh-TW" altLang="zh-TW" dirty="0" smtClean="0"/>
              <a:t>、</a:t>
            </a:r>
            <a:r>
              <a:rPr lang="en-US" altLang="zh-TW" dirty="0" smtClean="0"/>
              <a:t>pushy(</a:t>
            </a:r>
            <a:r>
              <a:rPr lang="zh-TW" altLang="zh-TW" dirty="0" smtClean="0"/>
              <a:t>死纏爛打</a:t>
            </a:r>
            <a:r>
              <a:rPr lang="en-US" altLang="zh-TW" dirty="0" smtClean="0"/>
              <a:t>) </a:t>
            </a:r>
            <a:r>
              <a:rPr lang="zh-TW" altLang="zh-TW" dirty="0" smtClean="0"/>
              <a:t>、</a:t>
            </a:r>
            <a:r>
              <a:rPr lang="en-US" altLang="zh-TW" dirty="0" smtClean="0"/>
              <a:t>man in a suit (</a:t>
            </a:r>
            <a:r>
              <a:rPr lang="zh-TW" altLang="zh-TW" dirty="0" smtClean="0"/>
              <a:t>西裝男子</a:t>
            </a:r>
            <a:r>
              <a:rPr lang="en-US" altLang="zh-TW" dirty="0" smtClean="0"/>
              <a:t>)</a:t>
            </a:r>
            <a:r>
              <a:rPr lang="zh-TW" altLang="zh-TW" dirty="0" smtClean="0"/>
              <a:t>、</a:t>
            </a:r>
            <a:r>
              <a:rPr lang="en-US" altLang="zh-TW" dirty="0" smtClean="0">
                <a:solidFill>
                  <a:srgbClr val="FF0000"/>
                </a:solidFill>
              </a:rPr>
              <a:t>suit</a:t>
            </a:r>
            <a:r>
              <a:rPr lang="en-US" altLang="zh-TW" dirty="0" smtClean="0"/>
              <a:t> (</a:t>
            </a:r>
            <a:r>
              <a:rPr lang="zh-TW" altLang="zh-TW" dirty="0" smtClean="0"/>
              <a:t>西裝</a:t>
            </a:r>
            <a:r>
              <a:rPr lang="en-US" altLang="zh-TW" dirty="0" smtClean="0"/>
              <a:t>)</a:t>
            </a:r>
            <a:r>
              <a:rPr lang="zh-TW" altLang="zh-TW" dirty="0" smtClean="0"/>
              <a:t>、</a:t>
            </a:r>
            <a:endParaRPr lang="en-US" altLang="zh-TW" dirty="0" smtClean="0"/>
          </a:p>
          <a:p>
            <a:endParaRPr lang="zh-TW" altLang="zh-TW" dirty="0" smtClean="0"/>
          </a:p>
          <a:p>
            <a:r>
              <a:rPr lang="zh-TW" altLang="zh-TW" dirty="0" smtClean="0"/>
              <a:t>一個男人穿著西裝在賣車，而且通常是二手車。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428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zh-TW" sz="2800" dirty="0" smtClean="0"/>
              <a:t>一個男人穿著西裝在賣車，而且通常是二手車。</a:t>
            </a:r>
            <a:br>
              <a:rPr lang="zh-TW" altLang="zh-TW" sz="2800" dirty="0" smtClean="0"/>
            </a:b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400" b="1" dirty="0" smtClean="0"/>
              <a:t>   </a:t>
            </a:r>
            <a:r>
              <a:rPr lang="zh-TW" altLang="zh-TW" sz="2400" b="1" dirty="0" smtClean="0"/>
              <a:t>文字雲圖：</a:t>
            </a:r>
            <a:endParaRPr lang="zh-TW" altLang="zh-TW" sz="2400" dirty="0" smtClean="0"/>
          </a:p>
          <a:p>
            <a:r>
              <a:rPr lang="zh-TW" altLang="zh-TW" sz="2400" dirty="0" smtClean="0"/>
              <a:t>一、前五名答案是：汽車推銷員、西裝、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                                        </a:t>
            </a:r>
            <a:r>
              <a:rPr lang="zh-TW" altLang="zh-TW" sz="2400" dirty="0" smtClean="0"/>
              <a:t>二手車推銷員、西裝男子、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                                        </a:t>
            </a:r>
            <a:r>
              <a:rPr lang="zh-TW" altLang="zh-TW" sz="2400" dirty="0" smtClean="0"/>
              <a:t>死纏爛打、</a:t>
            </a:r>
          </a:p>
          <a:p>
            <a:r>
              <a:rPr lang="zh-TW" altLang="zh-TW" sz="2400" dirty="0" smtClean="0"/>
              <a:t>二、強調推銷好交際的面向：喜愛交際、外向、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                                                        </a:t>
            </a:r>
            <a:r>
              <a:rPr lang="zh-TW" altLang="zh-TW" sz="2400" dirty="0" smtClean="0"/>
              <a:t>滔滔不絕的人、</a:t>
            </a:r>
          </a:p>
          <a:p>
            <a:r>
              <a:rPr lang="zh-TW" altLang="zh-TW" sz="2400" dirty="0" smtClean="0"/>
              <a:t>三、比喻式或文學性的意象：大白鯊、威利。羅曼</a:t>
            </a:r>
            <a:endParaRPr lang="en-US" altLang="zh-TW" sz="2400" dirty="0" smtClean="0"/>
          </a:p>
          <a:p>
            <a:pPr>
              <a:buNone/>
            </a:pPr>
            <a:r>
              <a:rPr lang="zh-TW" altLang="zh-TW" sz="2400" dirty="0" smtClean="0"/>
              <a:t>、</a:t>
            </a:r>
          </a:p>
          <a:p>
            <a:r>
              <a:rPr lang="zh-TW" altLang="zh-TW" sz="2400" dirty="0" smtClean="0"/>
              <a:t>四、形容詞：圓滑、低級、惹人厭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8428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638</TotalTime>
  <Words>1895</Words>
  <Application>Microsoft Office PowerPoint</Application>
  <PresentationFormat>如螢幕大小 (4:3)</PresentationFormat>
  <Paragraphs>172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夏至</vt:lpstr>
      <vt:lpstr>投影片 1</vt:lpstr>
      <vt:lpstr>  第三章  從「買方自慎」到「賣方自慎」 </vt:lpstr>
      <vt:lpstr>  第三章  從「買方自慎」到「賣方自慎」 </vt:lpstr>
      <vt:lpstr>  第三章  從「買方自慎」到「賣方自慎」 </vt:lpstr>
      <vt:lpstr>問題一</vt:lpstr>
      <vt:lpstr>問題二</vt:lpstr>
      <vt:lpstr>投影片 7</vt:lpstr>
      <vt:lpstr> 二十五個最常見答案的文字雲如下：  </vt:lpstr>
      <vt:lpstr> 一個男人穿著西裝在賣車，而且通常是二手車。 </vt:lpstr>
      <vt:lpstr>西裝、大白鯊、 威利。羅曼</vt:lpstr>
      <vt:lpstr> 「買方自慎」Caveat emptor（拉丁字） </vt:lpstr>
      <vt:lpstr>艾克羅友</vt:lpstr>
      <vt:lpstr>桃子peach   VS   檸檬車lemon </vt:lpstr>
      <vt:lpstr>不對稱資訊的買賣結果</vt:lpstr>
      <vt:lpstr>不誠實的交易容易將誠實的交易驅逐出市場</vt:lpstr>
      <vt:lpstr>「科瓦斯基」（亂槍打鳥的建檔潛在客戶）</vt:lpstr>
      <vt:lpstr>《全世界最偉大銷售員員的成功故事》一書</vt:lpstr>
      <vt:lpstr>賣方自慎 caveat venditor</vt:lpstr>
      <vt:lpstr>兩個星期六的故事   SK  VS  CarMax </vt:lpstr>
      <vt:lpstr>  </vt:lpstr>
    </vt:vector>
  </TitlesOfParts>
  <Company>CCF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雪泥留鴻爪： 非營利組織的學習移轉</dc:title>
  <dc:creator>paulshiao</dc:creator>
  <cp:lastModifiedBy>dickliu</cp:lastModifiedBy>
  <cp:revision>57</cp:revision>
  <dcterms:created xsi:type="dcterms:W3CDTF">2013-10-16T03:16:54Z</dcterms:created>
  <dcterms:modified xsi:type="dcterms:W3CDTF">2015-05-01T07:28:39Z</dcterms:modified>
</cp:coreProperties>
</file>