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309" r:id="rId3"/>
    <p:sldId id="318" r:id="rId4"/>
    <p:sldId id="285" r:id="rId5"/>
    <p:sldId id="308" r:id="rId6"/>
    <p:sldId id="312" r:id="rId7"/>
    <p:sldId id="311" r:id="rId8"/>
    <p:sldId id="310" r:id="rId9"/>
    <p:sldId id="313" r:id="rId10"/>
    <p:sldId id="319" r:id="rId11"/>
    <p:sldId id="314" r:id="rId12"/>
    <p:sldId id="317" r:id="rId13"/>
    <p:sldId id="316" r:id="rId14"/>
    <p:sldId id="315" r:id="rId15"/>
    <p:sldId id="320" r:id="rId16"/>
    <p:sldId id="262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11" autoAdjust="0"/>
  </p:normalViewPr>
  <p:slideViewPr>
    <p:cSldViewPr>
      <p:cViewPr varScale="1">
        <p:scale>
          <a:sx n="66" d="100"/>
          <a:sy n="66" d="100"/>
        </p:scale>
        <p:origin x="1266" y="60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DFD1C-5B73-43BA-A5B0-C0B7C1C5A1D2}" type="datetimeFigureOut">
              <a:rPr lang="zh-TW" altLang="en-US" smtClean="0"/>
              <a:pPr/>
              <a:t>2015/4/27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8874D-BCF2-4294-9052-A68F79EAD3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24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65809" y="1752600"/>
            <a:ext cx="5572127" cy="1828800"/>
          </a:xfrm>
        </p:spPr>
        <p:txBody>
          <a:bodyPr anchor="b"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65808" y="3733800"/>
            <a:ext cx="5572127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zh-TW" altLang="en-US"/>
              <a:pPr/>
              <a:t>2015/4/27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250900" y="1515915"/>
            <a:ext cx="5053664" cy="35846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683146" y="1020193"/>
            <a:ext cx="3157538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98" name="群組 97"/>
          <p:cNvGrpSpPr/>
          <p:nvPr/>
        </p:nvGrpSpPr>
        <p:grpSpPr>
          <a:xfrm>
            <a:off x="4324523" y="319177"/>
            <a:ext cx="2754056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4506759" y="529603"/>
            <a:ext cx="2432110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112" name="群組 111"/>
          <p:cNvGrpSpPr/>
          <p:nvPr/>
        </p:nvGrpSpPr>
        <p:grpSpPr>
          <a:xfrm>
            <a:off x="4324523" y="3436140"/>
            <a:ext cx="2754056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4506759" y="3646566"/>
            <a:ext cx="2432110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7366299" y="2048894"/>
            <a:ext cx="1857375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3282" y="1330347"/>
            <a:ext cx="312039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9749" y="914400"/>
            <a:ext cx="5014913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03282" y="3555523"/>
            <a:ext cx="312039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561434" y="6019801"/>
            <a:ext cx="1134461" cy="228600"/>
          </a:xfrm>
        </p:spPr>
        <p:txBody>
          <a:bodyPr/>
          <a:lstStyle/>
          <a:p>
            <a:fld id="{4CF99945-0A15-4715-AB6C-F5E56CF20F70}" type="datetimeFigureOut">
              <a:rPr lang="zh-TW" altLang="en-US"/>
              <a:pPr/>
              <a:t>2015/4/27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5486" y="6019801"/>
            <a:ext cx="619125" cy="228600"/>
          </a:xfrm>
        </p:spPr>
        <p:txBody>
          <a:bodyPr/>
          <a:lstStyle>
            <a:lvl1pPr algn="l" latinLnBrk="0">
              <a:defRPr lang="zh-TW"/>
            </a:lvl1pPr>
          </a:lstStyle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483881" y="781399"/>
            <a:ext cx="5227136" cy="5053665"/>
            <a:chOff x="5162444" y="781398"/>
            <a:chExt cx="6433398" cy="5053665"/>
          </a:xfrm>
        </p:grpSpPr>
        <p:sp>
          <p:nvSpPr>
            <p:cNvPr id="9" name="手繪多邊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1" name="手繪多邊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</p:grp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7974" y="1330347"/>
            <a:ext cx="312039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79748" y="1031195"/>
            <a:ext cx="4829175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7974" y="3555522"/>
            <a:ext cx="312039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zh-TW" altLang="en-US"/>
              <a:pPr/>
              <a:t>2015/4/27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zh-TW" altLang="en-US"/>
              <a:pPr/>
              <a:t>2015/4/27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7819718" y="304800"/>
            <a:ext cx="1405244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1037" y="304800"/>
            <a:ext cx="7014858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zh-TW" altLang="en-US"/>
              <a:pPr/>
              <a:t>2015/4/27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zh-TW" altLang="en-US"/>
              <a:pPr/>
              <a:t>2015/4/27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65810" y="1828800"/>
            <a:ext cx="5572127" cy="1828800"/>
          </a:xfrm>
        </p:spPr>
        <p:txBody>
          <a:bodyPr anchor="b"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65808" y="3733800"/>
            <a:ext cx="5572127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65485" y="1825625"/>
            <a:ext cx="4025603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4912" y="1825625"/>
            <a:ext cx="4023024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zh-TW" altLang="en-US"/>
              <a:pPr/>
              <a:t>2015/4/27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69251" y="1681163"/>
            <a:ext cx="4026789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69251" y="2505076"/>
            <a:ext cx="4026789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026789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14913" y="2505076"/>
            <a:ext cx="4026789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zh-TW" altLang="en-US"/>
              <a:pPr/>
              <a:t>2015/4/27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zh-TW" altLang="en-US"/>
              <a:pPr/>
              <a:t>2015/4/27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zh-TW" altLang="en-US"/>
              <a:pPr/>
              <a:t>2015/4/27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zh-TW" altLang="en-US"/>
              <a:pPr/>
              <a:t>2015/4/27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  <p:grpSp>
        <p:nvGrpSpPr>
          <p:cNvPr id="9" name="群組 8"/>
          <p:cNvGrpSpPr/>
          <p:nvPr/>
        </p:nvGrpSpPr>
        <p:grpSpPr>
          <a:xfrm>
            <a:off x="466726" y="724620"/>
            <a:ext cx="4321670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106661" y="724620"/>
            <a:ext cx="4321670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677317" y="1020195"/>
            <a:ext cx="3900488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5317252" y="1020195"/>
            <a:ext cx="3900488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55094" y="4648200"/>
            <a:ext cx="3549796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5478613" y="4648200"/>
            <a:ext cx="3549796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zh-TW" altLang="en-US"/>
              <a:pPr/>
              <a:t>2015/4/27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  <p:grpSp>
        <p:nvGrpSpPr>
          <p:cNvPr id="35" name="群組 34"/>
          <p:cNvGrpSpPr>
            <a:grpSpLocks noChangeAspect="1"/>
          </p:cNvGrpSpPr>
          <p:nvPr/>
        </p:nvGrpSpPr>
        <p:grpSpPr>
          <a:xfrm rot="5400000">
            <a:off x="2889211" y="964910"/>
            <a:ext cx="4116828" cy="274891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-172017" y="1444760"/>
            <a:ext cx="4114800" cy="274756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65" name="群組 64"/>
          <p:cNvGrpSpPr>
            <a:grpSpLocks noChangeAspect="1"/>
          </p:cNvGrpSpPr>
          <p:nvPr/>
        </p:nvGrpSpPr>
        <p:grpSpPr>
          <a:xfrm rot="5400000">
            <a:off x="5954910" y="1444765"/>
            <a:ext cx="4114800" cy="274756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7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8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9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0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1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2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4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7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3737406" y="533400"/>
            <a:ext cx="2414588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678089" y="1013590"/>
            <a:ext cx="2414588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6805016" y="1013591"/>
            <a:ext cx="2414588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70958" y="5018002"/>
            <a:ext cx="222885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3824607" y="4582378"/>
            <a:ext cx="222885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6897885" y="5018002"/>
            <a:ext cx="222885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65485" y="304800"/>
            <a:ext cx="817245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65486" y="1752600"/>
            <a:ext cx="817245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561434" y="6019801"/>
            <a:ext cx="11344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zh-TW" altLang="en-US"/>
              <a:pPr/>
              <a:t>2015/4/27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608436" y="6019801"/>
            <a:ext cx="48291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5486" y="6019801"/>
            <a:ext cx="6191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24962" y="357166"/>
            <a:ext cx="7023248" cy="955014"/>
          </a:xfrm>
        </p:spPr>
        <p:txBody>
          <a:bodyPr>
            <a:normAutofit/>
          </a:bodyPr>
          <a:lstStyle/>
          <a:p>
            <a:r>
              <a:rPr lang="zh-TW" altLang="en-US" dirty="0"/>
              <a:t>             行銷</a:t>
            </a:r>
            <a:r>
              <a:rPr lang="zh-TW" altLang="en-US" dirty="0" smtClean="0"/>
              <a:t> </a:t>
            </a:r>
            <a:r>
              <a:rPr lang="zh-TW" altLang="en-US" dirty="0"/>
              <a:t> </a:t>
            </a:r>
            <a:r>
              <a:rPr lang="en-US" altLang="zh-TW" dirty="0" smtClean="0"/>
              <a:t>3.</a:t>
            </a: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20826" y="4786322"/>
            <a:ext cx="3967922" cy="914400"/>
          </a:xfrm>
        </p:spPr>
        <p:txBody>
          <a:bodyPr>
            <a:noAutofit/>
          </a:bodyPr>
          <a:lstStyle/>
          <a:p>
            <a:r>
              <a:rPr altLang="en-US" sz="2800" b="1" dirty="0" smtClean="0">
                <a:solidFill>
                  <a:schemeClr val="tx2"/>
                </a:solidFill>
              </a:rPr>
              <a:t>報告</a:t>
            </a:r>
            <a:r>
              <a:rPr lang="zh-TW" altLang="en-US" sz="2800" b="1" dirty="0" smtClean="0">
                <a:solidFill>
                  <a:schemeClr val="tx2"/>
                </a:solidFill>
              </a:rPr>
              <a:t>日期</a:t>
            </a:r>
            <a:r>
              <a:rPr lang="en-US" altLang="zh-TW" sz="2800" b="1" dirty="0" smtClean="0">
                <a:solidFill>
                  <a:schemeClr val="tx2"/>
                </a:solidFill>
              </a:rPr>
              <a:t>:04</a:t>
            </a:r>
            <a:r>
              <a:rPr lang="zh-TW" altLang="en-US" sz="2800" b="1" dirty="0" smtClean="0">
                <a:solidFill>
                  <a:schemeClr val="tx2"/>
                </a:solidFill>
              </a:rPr>
              <a:t>月</a:t>
            </a:r>
            <a:r>
              <a:rPr lang="en-US" altLang="zh-TW" sz="2800" b="1" dirty="0" smtClean="0">
                <a:solidFill>
                  <a:schemeClr val="tx2"/>
                </a:solidFill>
              </a:rPr>
              <a:t>25</a:t>
            </a:r>
            <a:r>
              <a:rPr lang="zh-TW" altLang="en-US" sz="2800" b="1" dirty="0" smtClean="0">
                <a:solidFill>
                  <a:schemeClr val="tx2"/>
                </a:solidFill>
              </a:rPr>
              <a:t>日</a:t>
            </a:r>
            <a:endParaRPr lang="en-US" altLang="zh-TW" sz="2800" b="1" dirty="0" smtClean="0">
              <a:solidFill>
                <a:schemeClr val="tx2"/>
              </a:solidFill>
            </a:endParaRPr>
          </a:p>
          <a:p>
            <a:r>
              <a:rPr lang="zh-TW" altLang="en-US" sz="2800" b="1" dirty="0" smtClean="0">
                <a:solidFill>
                  <a:schemeClr val="tx2"/>
                </a:solidFill>
              </a:rPr>
              <a:t>報  告  人 </a:t>
            </a:r>
            <a:r>
              <a:rPr lang="en-US" altLang="zh-TW" sz="2800" b="1" dirty="0">
                <a:solidFill>
                  <a:schemeClr val="tx2"/>
                </a:solidFill>
              </a:rPr>
              <a:t>:</a:t>
            </a:r>
            <a:r>
              <a:rPr altLang="en-US" sz="2800" b="1" dirty="0" smtClean="0">
                <a:solidFill>
                  <a:schemeClr val="tx2"/>
                </a:solidFill>
              </a:rPr>
              <a:t>陳建木</a:t>
            </a:r>
            <a:endParaRPr lang="zh-TW" altLang="en-US" sz="2800" b="1" dirty="0">
              <a:solidFill>
                <a:schemeClr val="tx2"/>
              </a:solidFill>
            </a:endParaRPr>
          </a:p>
        </p:txBody>
      </p:sp>
      <p:sp>
        <p:nvSpPr>
          <p:cNvPr id="54274" name="AutoShape 2" descr="「行銷3.0」的圖片搜尋結果"/>
          <p:cNvSpPr>
            <a:spLocks noChangeAspect="1" noChangeArrowheads="1"/>
          </p:cNvSpPr>
          <p:nvPr/>
        </p:nvSpPr>
        <p:spPr bwMode="auto">
          <a:xfrm>
            <a:off x="0" y="-136525"/>
            <a:ext cx="24765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4276" name="AutoShape 4" descr="「行銷3.0」的圖片搜尋結果"/>
          <p:cNvSpPr>
            <a:spLocks noChangeAspect="1" noChangeArrowheads="1"/>
          </p:cNvSpPr>
          <p:nvPr/>
        </p:nvSpPr>
        <p:spPr bwMode="auto">
          <a:xfrm>
            <a:off x="0" y="-136525"/>
            <a:ext cx="24765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 descr="未命名.png"/>
          <p:cNvPicPr>
            <a:picLocks noChangeAspect="1"/>
          </p:cNvPicPr>
          <p:nvPr/>
        </p:nvPicPr>
        <p:blipFill>
          <a:blip r:embed="rId2" cstate="print"/>
          <a:srcRect l="21311" t="10079" r="22951" b="11233"/>
          <a:stretch>
            <a:fillRect/>
          </a:stretch>
        </p:blipFill>
        <p:spPr>
          <a:xfrm>
            <a:off x="6708195" y="1772816"/>
            <a:ext cx="1696689" cy="29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0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</a:t>
            </a:r>
            <a:r>
              <a:rPr lang="zh-TW" altLang="zh-TW" dirty="0" smtClean="0"/>
              <a:t>破</a:t>
            </a:r>
            <a:r>
              <a:rPr lang="zh-TW" altLang="zh-TW" dirty="0"/>
              <a:t>解全球化三大關鍵弔詭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第二弔詭是，全球化雖然鼓吹經濟統合，卻未創造經濟平等。</a:t>
            </a:r>
            <a:endParaRPr lang="en-US" altLang="zh-TW" sz="2000" dirty="0" smtClean="0"/>
          </a:p>
          <a:p>
            <a:r>
              <a:rPr lang="zh-TW" altLang="en-US" sz="2000" dirty="0"/>
              <a:t>第三弔詭</a:t>
            </a:r>
            <a:r>
              <a:rPr lang="zh-TW" altLang="en-US" sz="2000" dirty="0" smtClean="0"/>
              <a:t>是，全球化創造的並不是統一，而是多元文化。</a:t>
            </a:r>
            <a:endParaRPr lang="en-US" altLang="zh-TW" sz="2000" dirty="0" smtClean="0"/>
          </a:p>
          <a:p>
            <a:r>
              <a:rPr lang="zh-TW" altLang="zh-TW" sz="2000" dirty="0" smtClean="0"/>
              <a:t>追求</a:t>
            </a:r>
            <a:r>
              <a:rPr lang="zh-TW" altLang="zh-TW" sz="2000" dirty="0"/>
              <a:t>生活延續感</a:t>
            </a:r>
            <a:r>
              <a:rPr lang="en-US" altLang="zh-TW" sz="2000" dirty="0"/>
              <a:t>.</a:t>
            </a:r>
            <a:r>
              <a:rPr lang="zh-TW" altLang="zh-TW" sz="2000" dirty="0"/>
              <a:t>連結感與</a:t>
            </a:r>
            <a:r>
              <a:rPr lang="zh-TW" altLang="zh-TW" sz="2000" dirty="0" smtClean="0"/>
              <a:t>方向感</a:t>
            </a:r>
            <a:r>
              <a:rPr lang="zh-TW" altLang="en-US" sz="2000" dirty="0" smtClean="0"/>
              <a:t>：這些全球化的弔詭現象，特別在社會文化方面，不僅影響國家與企業，也深深影響個人。英國管理大師韓第建議人們不應試圖解決這些弔詭現象，而該試圖去管理這些現象。</a:t>
            </a:r>
            <a:endParaRPr lang="zh-TW" altLang="zh-TW" sz="2000" dirty="0"/>
          </a:p>
          <a:p>
            <a:r>
              <a:rPr lang="zh-TW" altLang="en-US" sz="2000" dirty="0" smtClean="0"/>
              <a:t>全球化弔詭所造成的效應，企業現在追逐的目標，是希望被消費者認為可以提供延續感、連結感與方向感。</a:t>
            </a:r>
            <a:endParaRPr lang="en-US" altLang="zh-TW" sz="2000" dirty="0" smtClean="0"/>
          </a:p>
          <a:p>
            <a:r>
              <a:rPr lang="zh-TW" altLang="zh-TW" sz="2000" dirty="0" smtClean="0"/>
              <a:t>穩定</a:t>
            </a:r>
            <a:r>
              <a:rPr lang="zh-TW" altLang="zh-TW" sz="2000" dirty="0"/>
              <a:t>人心的文化</a:t>
            </a:r>
            <a:r>
              <a:rPr lang="zh-TW" altLang="zh-TW" sz="2000" dirty="0" smtClean="0"/>
              <a:t>力量</a:t>
            </a:r>
            <a:r>
              <a:rPr lang="zh-TW" altLang="en-US" sz="2000" dirty="0" smtClean="0"/>
              <a:t>：文化品牌可以替全球運動指點迷津，人們要的是會回應消費者心聲，並努力讓世界更美好的負責品牌。</a:t>
            </a:r>
            <a:endParaRPr lang="zh-TW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2440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 smtClean="0"/>
              <a:t>文化行銷實例：美體小舖推動社會平等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zh-TW" dirty="0" smtClean="0"/>
          </a:p>
          <a:p>
            <a:r>
              <a:rPr lang="zh-TW" altLang="zh-TW" sz="2800" dirty="0" smtClean="0"/>
              <a:t>儘管美體小舖會被視為反資本主義或反全球化，其哲學卻是擁護全球化的市場機制，因為美體小舖深信唯有透過全球貿易，才能達到社會平。</a:t>
            </a:r>
          </a:p>
          <a:p>
            <a:r>
              <a:rPr lang="zh-TW" altLang="zh-TW" sz="2800" dirty="0" smtClean="0"/>
              <a:t>文化行銷市行銷</a:t>
            </a:r>
            <a:r>
              <a:rPr lang="en-US" altLang="zh-TW" sz="2800" dirty="0" smtClean="0"/>
              <a:t>3.0</a:t>
            </a:r>
            <a:r>
              <a:rPr lang="zh-TW" altLang="zh-TW" sz="2800" dirty="0" smtClean="0"/>
              <a:t>的的第二塊基石。行銷</a:t>
            </a:r>
            <a:r>
              <a:rPr lang="en-US" altLang="zh-TW" sz="2800" dirty="0" smtClean="0"/>
              <a:t>3.0</a:t>
            </a:r>
            <a:r>
              <a:rPr lang="zh-TW" altLang="zh-TW" sz="2800" dirty="0" smtClean="0"/>
              <a:t>即是解決全球公民的關切與慾望的方式。從事行銷</a:t>
            </a:r>
            <a:r>
              <a:rPr lang="en-US" altLang="zh-TW" sz="2800" dirty="0" smtClean="0"/>
              <a:t>3.0</a:t>
            </a:r>
            <a:r>
              <a:rPr lang="zh-TW" altLang="zh-TW" sz="2800" dirty="0" smtClean="0"/>
              <a:t>的企業，勢必要了解與其業務相關的社區議題。</a:t>
            </a:r>
          </a:p>
          <a:p>
            <a:endParaRPr lang="zh-TW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 smtClean="0"/>
              <a:t>創意者得天下，人道者擁人心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zh-TW" altLang="zh-TW" dirty="0" smtClean="0"/>
          </a:p>
          <a:p>
            <a:r>
              <a:rPr lang="zh-TW" altLang="en-US" sz="2000" dirty="0" smtClean="0"/>
              <a:t>推動行銷</a:t>
            </a:r>
            <a:r>
              <a:rPr lang="en-US" altLang="zh-TW" sz="2000" dirty="0" smtClean="0"/>
              <a:t>3.0</a:t>
            </a:r>
            <a:r>
              <a:rPr lang="zh-TW" altLang="en-US" sz="2000" dirty="0" smtClean="0"/>
              <a:t>的第三股力量就是創意社會的興起。創意社會的消費者是用右腦思考的人，再以創意為導向的領域工作，如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科學、藝術與專業服務領域。儘管創意人才的數量遠少於工人階級，卻逐漸扮演起主導社會的角色。他們懂得開創並利</a:t>
            </a:r>
            <a:r>
              <a:rPr lang="zh-TW" altLang="zh-TW" sz="2000" dirty="0" smtClean="0"/>
              <a:t>用</a:t>
            </a:r>
            <a:r>
              <a:rPr lang="zh-TW" altLang="zh-TW" sz="2000" dirty="0" smtClean="0"/>
              <a:t>新科技與新概念的創新者，在深受新一波科技影響的協力式世界中，更是串連消費者的中樞。</a:t>
            </a:r>
          </a:p>
          <a:p>
            <a:r>
              <a:rPr lang="zh-TW" altLang="en-US" sz="2000" dirty="0" smtClean="0"/>
              <a:t>左哈的理論，創意是讓人類與地球上其他生物不同的原因。人類用創意形塑出他們的世界。創意新貴永遠都在自我提升並改善世界。創議會表達在人性、道德與精神層面上。</a:t>
            </a:r>
            <a:endParaRPr lang="en-US" altLang="zh-TW" sz="2000" dirty="0" smtClean="0"/>
          </a:p>
          <a:p>
            <a:r>
              <a:rPr lang="zh-TW" altLang="en-US" sz="2000" dirty="0" smtClean="0"/>
              <a:t>先進創意社會的主要特徵之一，就是滿足生存的基本需求外，人們還相信能夠自我實現。這些善於表達且協助合作的共同創意家，雖然他們有複雜的人性，但深信著人性精神，並懂得聆聽自我最深處的欲望。</a:t>
            </a:r>
            <a:endParaRPr lang="zh-TW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 smtClean="0"/>
              <a:t>顛倒馬斯洛的需求金字塔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4528" y="1524000"/>
            <a:ext cx="8172450" cy="42291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zh-TW" altLang="zh-TW" dirty="0" smtClean="0"/>
          </a:p>
          <a:p>
            <a:pPr>
              <a:tabLst>
                <a:tab pos="5748338" algn="l"/>
              </a:tabLst>
            </a:pPr>
            <a:r>
              <a:rPr lang="zh-TW" altLang="en-US" sz="2000" dirty="0" smtClean="0"/>
              <a:t>在馬斯洛</a:t>
            </a:r>
            <a:r>
              <a:rPr lang="en-US" altLang="zh-TW" sz="2000" dirty="0" smtClean="0"/>
              <a:t>(Abraham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Maslow)</a:t>
            </a:r>
            <a:r>
              <a:rPr lang="zh-TW" altLang="en-US" sz="2000" dirty="0" smtClean="0"/>
              <a:t> 經典的人性需求金字塔理論。從生存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基本需求層次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、安全與安全感、歸屬感與社會的尊敬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自我層次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、一直到自我實現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意義層次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。在下層的需求尚未滿足前，上層的欲望將無法實現。</a:t>
            </a:r>
            <a:endParaRPr lang="en-US" altLang="zh-TW" sz="2000" dirty="0" smtClean="0"/>
          </a:p>
          <a:p>
            <a:pPr>
              <a:tabLst>
                <a:tab pos="5748338" algn="l"/>
              </a:tabLst>
            </a:pPr>
            <a:r>
              <a:rPr lang="zh-TW" altLang="zh-TW" sz="2000" dirty="0" smtClean="0"/>
              <a:t>在</a:t>
            </a:r>
            <a:r>
              <a:rPr lang="zh-TW" altLang="zh-TW" sz="2000" dirty="0" smtClean="0"/>
              <a:t>顛倒的金字塔中，自我實現的完成變成了所有人類最基本的</a:t>
            </a:r>
            <a:r>
              <a:rPr lang="zh-TW" altLang="zh-TW" sz="2000" dirty="0" smtClean="0"/>
              <a:t>需求</a:t>
            </a:r>
            <a:r>
              <a:rPr lang="zh-TW" altLang="en-US" sz="2000" dirty="0" smtClean="0"/>
              <a:t>。</a:t>
            </a:r>
            <a:r>
              <a:rPr lang="zh-TW" altLang="zh-TW" sz="2000" dirty="0" smtClean="0"/>
              <a:t>創意</a:t>
            </a:r>
            <a:r>
              <a:rPr lang="zh-TW" altLang="zh-TW" sz="2000" dirty="0" smtClean="0"/>
              <a:t>新貴正是顛倒馬斯洛金字塔最堅強的擁護者</a:t>
            </a:r>
            <a:r>
              <a:rPr lang="zh-TW" altLang="zh-TW" sz="2000" dirty="0" smtClean="0"/>
              <a:t>。</a:t>
            </a:r>
            <a:r>
              <a:rPr lang="en-US" altLang="zh-TW" sz="2000" dirty="0" smtClean="0"/>
              <a:t>【</a:t>
            </a:r>
            <a:r>
              <a:rPr lang="zh-TW" altLang="en-US" sz="2000" dirty="0" smtClean="0"/>
              <a:t>生活中非物質面的價值與長期現實的意涵</a:t>
            </a:r>
            <a:r>
              <a:rPr lang="en-US" altLang="zh-TW" sz="2000" dirty="0" smtClean="0"/>
              <a:t>】</a:t>
            </a:r>
            <a:r>
              <a:rPr lang="zh-TW" altLang="en-US" sz="2000" dirty="0" smtClean="0"/>
              <a:t>這個對精神性的定義，切實地展現出他在創意社會中的意義。</a:t>
            </a:r>
            <a:endParaRPr lang="zh-TW" altLang="zh-TW" sz="2000" dirty="0" smtClean="0"/>
          </a:p>
          <a:p>
            <a:r>
              <a:rPr lang="zh-TW" altLang="en-US" sz="2000" dirty="0" smtClean="0"/>
              <a:t>科學家與藝術家經常為了追尋自我實現，放棄物質上的滿足。他們追尋金錢無法買到的東西。他們尋找的是意義、快樂與精神上的自我實現。</a:t>
            </a:r>
            <a:endParaRPr lang="zh-TW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等腰三角形 17"/>
          <p:cNvSpPr/>
          <p:nvPr/>
        </p:nvSpPr>
        <p:spPr>
          <a:xfrm rot="16200000">
            <a:off x="1478665" y="3807192"/>
            <a:ext cx="1800000" cy="900000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等腰三角形 16"/>
          <p:cNvSpPr/>
          <p:nvPr/>
        </p:nvSpPr>
        <p:spPr>
          <a:xfrm rot="5400000">
            <a:off x="4323080" y="3807192"/>
            <a:ext cx="1800000" cy="900000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4528" y="0"/>
            <a:ext cx="8172452" cy="1219200"/>
          </a:xfrm>
        </p:spPr>
        <p:txBody>
          <a:bodyPr/>
          <a:lstStyle/>
          <a:p>
            <a:pPr algn="ctr"/>
            <a:r>
              <a:rPr lang="zh-TW" altLang="en-US" dirty="0" smtClean="0"/>
              <a:t>促成行銷</a:t>
            </a:r>
            <a:r>
              <a:rPr lang="en-US" altLang="zh-TW" dirty="0" smtClean="0"/>
              <a:t>3.0</a:t>
            </a:r>
            <a:r>
              <a:rPr lang="zh-TW" altLang="en-US" dirty="0" smtClean="0"/>
              <a:t>的三股改變力量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72680" y="155679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社會整體變革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81192" y="1556792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行銷</a:t>
            </a:r>
            <a:r>
              <a:rPr lang="en-US" altLang="zh-TW" b="1" dirty="0" smtClean="0">
                <a:solidFill>
                  <a:schemeClr val="tx2"/>
                </a:solidFill>
              </a:rPr>
              <a:t>3.0</a:t>
            </a:r>
            <a:r>
              <a:rPr lang="zh-TW" altLang="en-US" b="1" dirty="0" smtClean="0">
                <a:solidFill>
                  <a:schemeClr val="tx2"/>
                </a:solidFill>
              </a:rPr>
              <a:t>的</a:t>
            </a:r>
            <a:endParaRPr lang="en-US" altLang="zh-TW" b="1" dirty="0" smtClean="0">
              <a:solidFill>
                <a:schemeClr val="tx2"/>
              </a:solidFill>
            </a:endParaRPr>
          </a:p>
          <a:p>
            <a:r>
              <a:rPr lang="zh-TW" altLang="en-US" b="1" dirty="0" smtClean="0">
                <a:solidFill>
                  <a:schemeClr val="tx2"/>
                </a:solidFill>
              </a:rPr>
              <a:t>三大基石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7" name="五邊形 6"/>
          <p:cNvSpPr/>
          <p:nvPr/>
        </p:nvSpPr>
        <p:spPr>
          <a:xfrm>
            <a:off x="2000672" y="2348880"/>
            <a:ext cx="4032448" cy="1080120"/>
          </a:xfrm>
          <a:prstGeom prst="homePlate">
            <a:avLst/>
          </a:prstGeom>
          <a:noFill/>
          <a:ln w="19050">
            <a:solidFill>
              <a:schemeClr val="accent1">
                <a:shade val="50000"/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033120" y="26996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2"/>
                </a:solidFill>
              </a:rPr>
              <a:t>協同行銷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077252" y="40677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2"/>
                </a:solidFill>
              </a:rPr>
              <a:t>文化行銷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05128" y="55172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2"/>
                </a:solidFill>
              </a:rPr>
              <a:t>精神行銷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2936976" y="2420888"/>
            <a:ext cx="1800000" cy="900000"/>
          </a:xfrm>
          <a:prstGeom prst="triangle">
            <a:avLst>
              <a:gd name="adj" fmla="val 49332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08784" y="3501008"/>
            <a:ext cx="1548000" cy="154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五邊形 14"/>
          <p:cNvSpPr/>
          <p:nvPr/>
        </p:nvSpPr>
        <p:spPr>
          <a:xfrm>
            <a:off x="2000672" y="5157192"/>
            <a:ext cx="4032448" cy="1080120"/>
          </a:xfrm>
          <a:prstGeom prst="homePlate">
            <a:avLst/>
          </a:prstGeom>
          <a:noFill/>
          <a:ln w="19050">
            <a:solidFill>
              <a:schemeClr val="accent1">
                <a:shade val="50000"/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五邊形 15"/>
          <p:cNvSpPr/>
          <p:nvPr/>
        </p:nvSpPr>
        <p:spPr>
          <a:xfrm>
            <a:off x="2000672" y="3717032"/>
            <a:ext cx="4032448" cy="1080120"/>
          </a:xfrm>
          <a:prstGeom prst="homePlate">
            <a:avLst/>
          </a:prstGeom>
          <a:noFill/>
          <a:ln w="19050">
            <a:solidFill>
              <a:schemeClr val="accent1">
                <a:shade val="50000"/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等腰三角形 18"/>
          <p:cNvSpPr/>
          <p:nvPr/>
        </p:nvSpPr>
        <p:spPr>
          <a:xfrm rot="10800000">
            <a:off x="2864969" y="5229200"/>
            <a:ext cx="1800000" cy="900000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3299525" y="285293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tx2"/>
                </a:solidFill>
              </a:rPr>
              <a:t>科技變革</a:t>
            </a:r>
            <a:endParaRPr lang="zh-TW" altLang="en-US" sz="1600" dirty="0">
              <a:solidFill>
                <a:schemeClr val="tx2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856656" y="4005064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tx2"/>
                </a:solidFill>
              </a:rPr>
              <a:t>政治</a:t>
            </a:r>
            <a:r>
              <a:rPr lang="en-US" altLang="zh-TW" sz="1600" dirty="0" smtClean="0">
                <a:solidFill>
                  <a:schemeClr val="tx2"/>
                </a:solidFill>
              </a:rPr>
              <a:t>-</a:t>
            </a:r>
            <a:r>
              <a:rPr lang="zh-TW" altLang="en-US" sz="1600" dirty="0" smtClean="0">
                <a:solidFill>
                  <a:schemeClr val="tx2"/>
                </a:solidFill>
              </a:rPr>
              <a:t>法律</a:t>
            </a:r>
            <a:endParaRPr lang="en-US" altLang="zh-TW" sz="1600" dirty="0" smtClean="0">
              <a:solidFill>
                <a:schemeClr val="tx2"/>
              </a:solidFill>
            </a:endParaRPr>
          </a:p>
          <a:p>
            <a:r>
              <a:rPr lang="zh-TW" altLang="en-US" sz="1600" dirty="0" smtClean="0">
                <a:solidFill>
                  <a:schemeClr val="tx2"/>
                </a:solidFill>
              </a:rPr>
              <a:t>變革</a:t>
            </a:r>
            <a:endParaRPr lang="zh-TW" altLang="en-US" sz="1600" dirty="0">
              <a:solidFill>
                <a:schemeClr val="tx2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152800" y="407707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tx2"/>
                </a:solidFill>
              </a:rPr>
              <a:t>經濟變革</a:t>
            </a:r>
            <a:endParaRPr lang="zh-TW" altLang="en-US" sz="1600" dirty="0">
              <a:solidFill>
                <a:schemeClr val="tx2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723527" y="4068361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tx2"/>
                </a:solidFill>
              </a:rPr>
              <a:t>社會</a:t>
            </a:r>
            <a:r>
              <a:rPr lang="en-US" altLang="zh-TW" sz="1600" dirty="0" smtClean="0">
                <a:solidFill>
                  <a:schemeClr val="tx2"/>
                </a:solidFill>
              </a:rPr>
              <a:t>-</a:t>
            </a:r>
            <a:r>
              <a:rPr lang="zh-TW" altLang="en-US" sz="1600" dirty="0" smtClean="0">
                <a:solidFill>
                  <a:schemeClr val="tx2"/>
                </a:solidFill>
              </a:rPr>
              <a:t>文化</a:t>
            </a:r>
            <a:endParaRPr lang="en-US" altLang="zh-TW" sz="1600" dirty="0" smtClean="0">
              <a:solidFill>
                <a:schemeClr val="tx2"/>
              </a:solidFill>
            </a:endParaRPr>
          </a:p>
          <a:p>
            <a:r>
              <a:rPr lang="zh-TW" altLang="en-US" sz="1600" dirty="0" smtClean="0">
                <a:solidFill>
                  <a:schemeClr val="tx2"/>
                </a:solidFill>
              </a:rPr>
              <a:t>變革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3227517" y="539470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chemeClr val="tx2"/>
                </a:solidFill>
              </a:rPr>
              <a:t>市場變革</a:t>
            </a:r>
            <a:endParaRPr lang="zh-TW" alt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6576" y="507571"/>
            <a:ext cx="8172452" cy="121920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三大黃金基石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協同合作、文化與精神行銷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0552" y="2276872"/>
            <a:ext cx="7759922" cy="3548608"/>
          </a:xfrm>
        </p:spPr>
        <p:txBody>
          <a:bodyPr/>
          <a:lstStyle/>
          <a:p>
            <a:r>
              <a:rPr lang="zh-TW" altLang="en-US" dirty="0" smtClean="0"/>
              <a:t>行銷</a:t>
            </a:r>
            <a:r>
              <a:rPr lang="en-US" altLang="zh-TW" dirty="0" smtClean="0"/>
              <a:t>3</a:t>
            </a:r>
            <a:r>
              <a:rPr lang="en-US" altLang="zh-TW" dirty="0" smtClean="0"/>
              <a:t>.0 </a:t>
            </a:r>
            <a:r>
              <a:rPr lang="zh-TW" altLang="en-US" dirty="0" smtClean="0"/>
              <a:t>的年代就是消費者行為與態度的改變大幅影響行銷操作的年代。</a:t>
            </a:r>
            <a:endParaRPr lang="en-US" altLang="zh-TW" dirty="0" smtClean="0"/>
          </a:p>
          <a:p>
            <a:r>
              <a:rPr lang="zh-TW" altLang="en-US" dirty="0" smtClean="0"/>
              <a:t>這比以消費者為中心的年代更來得複雜，因為消費者會要求更多協同合作性、文化性與精神心靈層面的行銷。</a:t>
            </a:r>
            <a:endParaRPr lang="en-US" altLang="zh-TW" dirty="0" smtClean="0"/>
          </a:p>
          <a:p>
            <a:r>
              <a:rPr lang="zh-TW" altLang="en-US" dirty="0" smtClean="0"/>
              <a:t>由於消費者愈來愈趨向合作，也更講求文化與精神面的價值，行銷的個性也會因而轉變。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270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545" y="1124744"/>
            <a:ext cx="817245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8800" dirty="0" smtClean="0"/>
              <a:t>         </a:t>
            </a:r>
            <a:endParaRPr lang="en-US" altLang="zh-TW" sz="8800" dirty="0" smtClean="0"/>
          </a:p>
          <a:p>
            <a:pPr marL="0" indent="0">
              <a:buNone/>
            </a:pPr>
            <a:r>
              <a:rPr lang="zh-TW" altLang="en-US" sz="8800" dirty="0"/>
              <a:t> </a:t>
            </a:r>
            <a:r>
              <a:rPr lang="zh-TW" altLang="en-US" sz="8800" dirty="0" smtClean="0"/>
              <a:t>         </a:t>
            </a:r>
            <a:r>
              <a:rPr lang="zh-TW" altLang="en-US" sz="8800" dirty="0" smtClean="0">
                <a:solidFill>
                  <a:schemeClr val="tx2"/>
                </a:solidFill>
              </a:rPr>
              <a:t>感謝</a:t>
            </a:r>
            <a:r>
              <a:rPr lang="zh-TW" altLang="en-US" sz="8800" dirty="0">
                <a:solidFill>
                  <a:schemeClr val="tx2"/>
                </a:solidFill>
              </a:rPr>
              <a:t>聆聽</a:t>
            </a:r>
          </a:p>
        </p:txBody>
      </p:sp>
    </p:spTree>
    <p:extLst>
      <p:ext uri="{BB962C8B-B14F-4D97-AF65-F5344CB8AC3E}">
        <p14:creationId xmlns:p14="http://schemas.microsoft.com/office/powerpoint/2010/main" val="9559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4568" y="2276872"/>
            <a:ext cx="9750533" cy="1579240"/>
          </a:xfrm>
        </p:spPr>
        <p:txBody>
          <a:bodyPr>
            <a:normAutofit/>
          </a:bodyPr>
          <a:lstStyle/>
          <a:p>
            <a:pPr marL="347472" indent="-347472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zh-TW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行銷演進歷經三個階段</a:t>
            </a:r>
            <a:r>
              <a:rPr lang="en-US" altLang="zh-TW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TW" altLang="zh-TW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我們稱之行銷</a:t>
            </a:r>
            <a:r>
              <a:rPr lang="en-US" altLang="zh-TW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1.0</a:t>
            </a:r>
            <a:r>
              <a:rPr lang="zh-TW" altLang="zh-TW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en-US" altLang="zh-TW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2.0 </a:t>
            </a:r>
            <a:r>
              <a:rPr lang="zh-TW" altLang="zh-TW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與</a:t>
            </a:r>
            <a:r>
              <a:rPr lang="en-US" altLang="zh-TW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3.0</a:t>
            </a:r>
            <a:endParaRPr lang="zh-TW" altLang="en-US" sz="28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4568" y="2924944"/>
            <a:ext cx="8276419" cy="30567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zh-TW" dirty="0" smtClean="0"/>
          </a:p>
          <a:p>
            <a:r>
              <a:rPr lang="zh-TW" altLang="zh-TW" sz="2800" dirty="0" smtClean="0"/>
              <a:t>許多行銷人仍停留在行銷</a:t>
            </a:r>
            <a:r>
              <a:rPr lang="en-US" altLang="zh-TW" sz="2800" dirty="0" smtClean="0"/>
              <a:t>1.0 </a:t>
            </a:r>
            <a:r>
              <a:rPr lang="zh-TW" altLang="zh-TW" sz="2800" dirty="0" smtClean="0"/>
              <a:t>階段，有些已經演進到行銷</a:t>
            </a:r>
            <a:r>
              <a:rPr lang="en-US" altLang="zh-TW" sz="2800" dirty="0" smtClean="0"/>
              <a:t> 2.0</a:t>
            </a:r>
            <a:endParaRPr lang="zh-TW" altLang="zh-TW" sz="2800" dirty="0" smtClean="0"/>
          </a:p>
          <a:p>
            <a:r>
              <a:rPr lang="zh-TW" altLang="zh-TW" sz="2800" dirty="0" smtClean="0"/>
              <a:t>只有少數開始進入行銷</a:t>
            </a:r>
            <a:r>
              <a:rPr lang="en-US" altLang="zh-TW" sz="2800" dirty="0" smtClean="0"/>
              <a:t>3.0</a:t>
            </a:r>
            <a:r>
              <a:rPr lang="zh-TW" altLang="zh-TW" sz="2800" dirty="0" smtClean="0"/>
              <a:t>，而最好的機會將落在推動行銷</a:t>
            </a:r>
            <a:r>
              <a:rPr lang="en-US" altLang="zh-TW" sz="2800" dirty="0" smtClean="0"/>
              <a:t>3.0</a:t>
            </a:r>
            <a:endParaRPr lang="zh-TW" altLang="zh-TW" sz="2800" dirty="0" smtClean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80592" y="692696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第一章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搶灘行銷</a:t>
            </a:r>
            <a:r>
              <a:rPr lang="en-US" altLang="zh-TW" sz="4800" b="1" dirty="0" smtClean="0"/>
              <a:t>3.0</a:t>
            </a:r>
            <a:r>
              <a:rPr lang="zh-TW" altLang="en-US" sz="4800" b="1" dirty="0" smtClean="0"/>
              <a:t>新大</a:t>
            </a:r>
            <a:r>
              <a:rPr lang="zh-TW" altLang="en-US" sz="4800" b="1" dirty="0"/>
              <a:t>陸</a:t>
            </a:r>
            <a:endParaRPr lang="en-US" altLang="zh-TW" sz="4800" b="1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077" y="0"/>
            <a:ext cx="8172452" cy="1219200"/>
          </a:xfrm>
        </p:spPr>
        <p:txBody>
          <a:bodyPr/>
          <a:lstStyle/>
          <a:p>
            <a:r>
              <a:rPr lang="zh-TW" altLang="zh-TW" dirty="0" smtClean="0"/>
              <a:t>行銷</a:t>
            </a:r>
            <a:r>
              <a:rPr lang="en-US" altLang="zh-TW" dirty="0" smtClean="0"/>
              <a:t>1.0</a:t>
            </a:r>
            <a:r>
              <a:rPr lang="zh-TW" altLang="zh-TW" dirty="0" smtClean="0"/>
              <a:t>、</a:t>
            </a:r>
            <a:r>
              <a:rPr lang="en-US" altLang="zh-TW" dirty="0" smtClean="0"/>
              <a:t> 2.0 </a:t>
            </a:r>
            <a:r>
              <a:rPr lang="zh-TW" altLang="zh-TW" dirty="0" smtClean="0"/>
              <a:t>與</a:t>
            </a:r>
            <a:r>
              <a:rPr lang="en-US" altLang="zh-TW" dirty="0" smtClean="0"/>
              <a:t> 3.0</a:t>
            </a:r>
            <a:r>
              <a:rPr lang="zh-TW" altLang="en-US" dirty="0" smtClean="0"/>
              <a:t>的比較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496616" y="1640024"/>
          <a:ext cx="6768752" cy="4855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584176"/>
                <a:gridCol w="1872208"/>
                <a:gridCol w="2088232"/>
              </a:tblGrid>
              <a:tr h="551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特色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以產品為核心</a:t>
                      </a:r>
                      <a:endParaRPr lang="en-US" altLang="zh-TW" dirty="0" smtClean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以消費者為導向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追求價值</a:t>
                      </a:r>
                      <a:endParaRPr lang="zh-TW" altLang="en-US" dirty="0"/>
                    </a:p>
                  </a:txBody>
                  <a:tcPr marL="74295" marR="74295">
                    <a:cell3D prstMaterial="dkEdge">
                      <a:bevel/>
                      <a:lightRig rig="flood" dir="t"/>
                    </a:cell3D>
                  </a:tcPr>
                </a:tc>
              </a:tr>
              <a:tr h="551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目標</a:t>
                      </a:r>
                      <a:endParaRPr lang="en-US" altLang="zh-TW" dirty="0" smtClean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銷售產品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滿足顧客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A92607"/>
                          </a:solidFill>
                        </a:rPr>
                        <a:t>讓世界變得更好</a:t>
                      </a:r>
                      <a:endParaRPr lang="zh-TW" altLang="en-US" b="1" dirty="0">
                        <a:solidFill>
                          <a:srgbClr val="A92607"/>
                        </a:solidFill>
                      </a:endParaRPr>
                    </a:p>
                  </a:txBody>
                  <a:tcPr marL="74295" marR="74295">
                    <a:cell3D prstMaterial="dkEdge">
                      <a:bevel/>
                      <a:lightRig rig="flood" dir="t"/>
                    </a:cell3D>
                  </a:tcPr>
                </a:tc>
              </a:tr>
              <a:tr h="551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驅動力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工業革命 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資訊科技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A92607"/>
                          </a:solidFill>
                        </a:rPr>
                        <a:t>新一波科技</a:t>
                      </a:r>
                      <a:endParaRPr lang="zh-TW" altLang="en-US" b="1" dirty="0">
                        <a:solidFill>
                          <a:srgbClr val="A92607"/>
                        </a:solidFill>
                      </a:endParaRPr>
                    </a:p>
                  </a:txBody>
                  <a:tcPr marL="74295" marR="74295">
                    <a:cell3D prstMaterial="dkEdge">
                      <a:bevel/>
                      <a:lightRig rig="flood" dir="t"/>
                    </a:cell3D>
                  </a:tcPr>
                </a:tc>
              </a:tr>
              <a:tr h="551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企業對市場的看法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有物質需求的購買民眾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擁有思想情感的聰明消費者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A92607"/>
                          </a:solidFill>
                        </a:rPr>
                        <a:t>擁有思想心靈與精神的完整人類</a:t>
                      </a:r>
                      <a:endParaRPr lang="zh-TW" altLang="en-US" b="1" dirty="0">
                        <a:solidFill>
                          <a:srgbClr val="A92607"/>
                        </a:solidFill>
                      </a:endParaRPr>
                    </a:p>
                  </a:txBody>
                  <a:tcPr marL="74295" marR="74295">
                    <a:cell3D prstMaterial="dkEdge">
                      <a:bevel/>
                      <a:lightRig rig="flood" dir="t"/>
                    </a:cell3D>
                  </a:tcPr>
                </a:tc>
              </a:tr>
              <a:tr h="551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主要行銷概念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開發產品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差異化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A92607"/>
                          </a:solidFill>
                        </a:rPr>
                        <a:t>價值</a:t>
                      </a:r>
                      <a:endParaRPr lang="zh-TW" altLang="en-US" b="1" dirty="0">
                        <a:solidFill>
                          <a:srgbClr val="A92607"/>
                        </a:solidFill>
                      </a:endParaRPr>
                    </a:p>
                  </a:txBody>
                  <a:tcPr marL="74295" marR="74295">
                    <a:cell3D prstMaterial="dkEdge">
                      <a:bevel/>
                      <a:lightRig rig="flood" dir="t"/>
                    </a:cell3D>
                  </a:tcPr>
                </a:tc>
              </a:tr>
              <a:tr h="551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企業行銷方針</a:t>
                      </a:r>
                      <a:endParaRPr lang="en-US" altLang="zh-TW" dirty="0" smtClean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產品規格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企業與產品定位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A92607"/>
                          </a:solidFill>
                        </a:rPr>
                        <a:t>企業使命、願景與價值</a:t>
                      </a:r>
                      <a:endParaRPr lang="zh-TW" altLang="en-US" b="1" dirty="0">
                        <a:solidFill>
                          <a:srgbClr val="A92607"/>
                        </a:solidFill>
                      </a:endParaRPr>
                    </a:p>
                  </a:txBody>
                  <a:tcPr marL="74295" marR="74295">
                    <a:cell3D prstMaterial="dkEdge">
                      <a:bevel/>
                      <a:lightRig rig="flood" dir="t"/>
                    </a:cell3D>
                  </a:tcPr>
                </a:tc>
              </a:tr>
              <a:tr h="551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價值主張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功能面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功能面加情感面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A92607"/>
                          </a:solidFill>
                        </a:rPr>
                        <a:t>功能面、情感面加精神面</a:t>
                      </a:r>
                      <a:endParaRPr lang="zh-TW" altLang="en-US" b="1" dirty="0">
                        <a:solidFill>
                          <a:srgbClr val="A92607"/>
                        </a:solidFill>
                      </a:endParaRPr>
                    </a:p>
                  </a:txBody>
                  <a:tcPr marL="74295" marR="74295">
                    <a:cell3D prstMaterial="dkEdge">
                      <a:bevel/>
                      <a:lightRig rig="flood" dir="t"/>
                    </a:cell3D>
                  </a:tcPr>
                </a:tc>
              </a:tr>
              <a:tr h="55158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與顧客互動方式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一對多的交易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一對一的關係</a:t>
                      </a:r>
                      <a:endParaRPr lang="zh-TW" altLang="en-US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A92607"/>
                          </a:solidFill>
                        </a:rPr>
                        <a:t>多對多的協同合作</a:t>
                      </a:r>
                      <a:endParaRPr lang="zh-TW" altLang="en-US" b="1" dirty="0">
                        <a:solidFill>
                          <a:srgbClr val="A92607"/>
                        </a:solidFill>
                      </a:endParaRPr>
                    </a:p>
                  </a:txBody>
                  <a:tcPr marL="74295" marR="74295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607351" y="119675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1.0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85440" y="1196752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2.0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969224" y="1196752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3.0</a:t>
            </a:r>
            <a:endParaRPr lang="zh-TW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740532" y="1268760"/>
            <a:ext cx="8651021" cy="42291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zh-TW" altLang="zh-TW" dirty="0" smtClean="0"/>
          </a:p>
          <a:p>
            <a:r>
              <a:rPr lang="zh-TW" altLang="en-US" sz="2000" dirty="0" smtClean="0"/>
              <a:t>目睹行銷</a:t>
            </a:r>
            <a:r>
              <a:rPr lang="en-US" altLang="zh-TW" sz="2000" dirty="0" smtClean="0"/>
              <a:t>3.0</a:t>
            </a:r>
            <a:r>
              <a:rPr lang="zh-TW" altLang="en-US" sz="2000" dirty="0" smtClean="0"/>
              <a:t>的興起，意即價值導向的年代來臨。行銷人不再將人視為單純的消費者，將之視為有思想，情感與精神的完整人類。在這充滿困惑的世界裡，消費者期盼企業能透過使命，願景與價值，滿足他們在社會，經濟與環境問題上的深層需求。</a:t>
            </a:r>
            <a:endParaRPr lang="en-US" altLang="zh-TW" sz="2000" dirty="0" smtClean="0"/>
          </a:p>
          <a:p>
            <a:r>
              <a:rPr lang="zh-TW" altLang="zh-TW" sz="2000" dirty="0" smtClean="0"/>
              <a:t>行銷</a:t>
            </a:r>
            <a:r>
              <a:rPr lang="en-US" altLang="zh-TW" sz="2000" dirty="0" smtClean="0"/>
              <a:t>3.0 </a:t>
            </a:r>
            <a:r>
              <a:rPr lang="zh-TW" altLang="zh-TW" sz="2000" dirty="0" smtClean="0"/>
              <a:t>將行銷概念提升到人類希望、價值與精神的領域</a:t>
            </a:r>
            <a:r>
              <a:rPr lang="en-US" altLang="zh-TW" sz="2000" dirty="0" smtClean="0"/>
              <a:t>,</a:t>
            </a:r>
            <a:r>
              <a:rPr lang="zh-TW" altLang="zh-TW" sz="2000" dirty="0" smtClean="0"/>
              <a:t>相信消費者是完整的人類，其他的需求與希望不應該受到忽略。因此行銷</a:t>
            </a:r>
            <a:r>
              <a:rPr lang="en-US" altLang="zh-TW" sz="2000" dirty="0" smtClean="0"/>
              <a:t>3.0</a:t>
            </a:r>
            <a:r>
              <a:rPr lang="zh-TW" altLang="zh-TW" sz="2000" dirty="0" smtClean="0"/>
              <a:t>增添人性精神行銷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humanspirit</a:t>
            </a:r>
            <a:r>
              <a:rPr lang="en-US" altLang="zh-TW" sz="2000" dirty="0" smtClean="0"/>
              <a:t> marketing)</a:t>
            </a:r>
            <a:r>
              <a:rPr lang="zh-TW" altLang="zh-TW" sz="2000" dirty="0" smtClean="0"/>
              <a:t>的成分，讓情感行銷更完整。</a:t>
            </a:r>
            <a:endParaRPr lang="en-US" altLang="zh-TW" sz="2000" dirty="0" smtClean="0"/>
          </a:p>
          <a:p>
            <a:pPr>
              <a:buNone/>
            </a:pPr>
            <a:endParaRPr lang="zh-TW" altLang="zh-TW" sz="2000" dirty="0" smtClean="0"/>
          </a:p>
          <a:p>
            <a:r>
              <a:rPr lang="zh-TW" altLang="zh-TW" sz="2000" dirty="0" smtClean="0"/>
              <a:t>行銷</a:t>
            </a:r>
            <a:r>
              <a:rPr lang="en-US" altLang="zh-TW" sz="2000" dirty="0" smtClean="0"/>
              <a:t>3.0</a:t>
            </a:r>
            <a:r>
              <a:rPr lang="zh-TW" altLang="zh-TW" sz="2000" dirty="0" smtClean="0"/>
              <a:t>把協同行銷</a:t>
            </a:r>
            <a:r>
              <a:rPr lang="en-US" altLang="zh-TW" sz="2000" dirty="0" smtClean="0"/>
              <a:t>(collaborative marketing)</a:t>
            </a:r>
            <a:r>
              <a:rPr lang="zh-TW" altLang="zh-TW" sz="2000" dirty="0" smtClean="0"/>
              <a:t>、文化行銷</a:t>
            </a:r>
            <a:r>
              <a:rPr lang="en-US" altLang="zh-TW" sz="2000" dirty="0" smtClean="0"/>
              <a:t>(cultural marketing)</a:t>
            </a:r>
            <a:r>
              <a:rPr lang="zh-TW" altLang="zh-TW" sz="2000" dirty="0" smtClean="0"/>
              <a:t>與精神行銷</a:t>
            </a:r>
            <a:r>
              <a:rPr lang="en-US" altLang="zh-TW" sz="2000" dirty="0" smtClean="0"/>
              <a:t>(spiritual marketing)</a:t>
            </a:r>
            <a:r>
              <a:rPr lang="zh-TW" altLang="zh-TW" sz="2000" dirty="0" smtClean="0"/>
              <a:t>連結起來。</a:t>
            </a:r>
          </a:p>
          <a:p>
            <a:endParaRPr lang="zh-TW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3665857" y="548681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價值至上的未來</a:t>
            </a:r>
            <a:endParaRPr lang="zh-TW" altLang="en-US" sz="3600" b="1" dirty="0" smtClean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 smtClean="0"/>
              <a:t>消費者就是參與者：社群中的自我表達與合作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0552" y="1556792"/>
            <a:ext cx="8496944" cy="4680520"/>
          </a:xfrm>
        </p:spPr>
        <p:txBody>
          <a:bodyPr>
            <a:normAutofit/>
          </a:bodyPr>
          <a:lstStyle/>
          <a:p>
            <a:pPr>
              <a:buNone/>
            </a:pPr>
            <a:endParaRPr lang="zh-TW" altLang="zh-TW" dirty="0" smtClean="0"/>
          </a:p>
          <a:p>
            <a:r>
              <a:rPr lang="en-US" altLang="zh-TW" sz="2000" dirty="0" smtClean="0"/>
              <a:t>2000</a:t>
            </a:r>
            <a:r>
              <a:rPr lang="zh-TW" altLang="zh-TW" sz="2000" dirty="0" smtClean="0"/>
              <a:t>年初期開始、資訊科技已經滲透到主流市場，之後進一步的發展則被視為新一波的科技。這些科技讓個人得以表達自我並與他人合作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r>
              <a:rPr lang="zh-TW" altLang="en-US" sz="2000" dirty="0"/>
              <a:t>在</a:t>
            </a:r>
            <a:r>
              <a:rPr lang="zh-TW" altLang="en-US" sz="2000" dirty="0" smtClean="0"/>
              <a:t>參與的</a:t>
            </a:r>
            <a:r>
              <a:rPr lang="zh-TW" altLang="en-US" sz="2000" dirty="0"/>
              <a:t>年代</a:t>
            </a:r>
            <a:r>
              <a:rPr lang="zh-TW" altLang="en-US" sz="2000" dirty="0" smtClean="0"/>
              <a:t>中，人們不僅是新聞、點子與娛樂的創造者，同時也是消費者。這波新科技讓消費者變成了生產性消費者。</a:t>
            </a:r>
            <a:endParaRPr lang="en-US" altLang="zh-TW" sz="2000" dirty="0" smtClean="0"/>
          </a:p>
          <a:p>
            <a:endParaRPr lang="zh-TW" altLang="zh-TW" sz="2000" dirty="0" smtClean="0"/>
          </a:p>
          <a:p>
            <a:r>
              <a:rPr lang="zh-TW" altLang="zh-TW" sz="2000" dirty="0" smtClean="0"/>
              <a:t>新科技裡的原動力之一就是社群媒體的興起</a:t>
            </a:r>
            <a:r>
              <a:rPr lang="zh-TW" altLang="en-US" sz="2000" dirty="0" smtClean="0"/>
              <a:t>。社群媒體大致分兩類型，第一種是自我表達式社群媒體，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部落格、臉書、</a:t>
            </a:r>
            <a:r>
              <a:rPr lang="en-US" altLang="zh-TW" sz="2000" dirty="0" err="1" smtClean="0"/>
              <a:t>Youube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。</a:t>
            </a:r>
            <a:r>
              <a:rPr lang="zh-TW" altLang="en-US" sz="2000" dirty="0"/>
              <a:t>另一類型是協同合作式社群</a:t>
            </a:r>
            <a:r>
              <a:rPr lang="zh-TW" altLang="en-US" sz="2000" dirty="0" smtClean="0"/>
              <a:t>媒體，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維基百科、電影評論網、分類廣告網站</a:t>
            </a:r>
            <a:r>
              <a:rPr lang="en-US" altLang="zh-TW" sz="2000" dirty="0" smtClean="0"/>
              <a:t>)</a:t>
            </a:r>
            <a:endParaRPr lang="zh-TW" altLang="zh-TW" sz="2000" dirty="0" smtClean="0"/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6051" y="260648"/>
            <a:ext cx="8172452" cy="1219200"/>
          </a:xfrm>
        </p:spPr>
        <p:txBody>
          <a:bodyPr/>
          <a:lstStyle/>
          <a:p>
            <a:pPr algn="ctr"/>
            <a:r>
              <a:rPr lang="zh-TW" altLang="zh-TW" dirty="0" smtClean="0"/>
              <a:t>讀懂消費者的臉書：掌握自我表達式社群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545" y="1628800"/>
            <a:ext cx="8172450" cy="4229100"/>
          </a:xfrm>
        </p:spPr>
        <p:txBody>
          <a:bodyPr>
            <a:normAutofit/>
          </a:bodyPr>
          <a:lstStyle/>
          <a:p>
            <a:pPr>
              <a:buNone/>
            </a:pPr>
            <a:endParaRPr lang="zh-TW" altLang="zh-TW" dirty="0" smtClean="0"/>
          </a:p>
          <a:p>
            <a:r>
              <a:rPr lang="zh-TW" altLang="zh-TW" sz="2200" dirty="0" smtClean="0"/>
              <a:t>許多部落格與推文、都是個人與其他特定人士分享新聞、意見與想法文章。</a:t>
            </a:r>
            <a:r>
              <a:rPr lang="zh-TW" altLang="en-US" sz="2200" dirty="0" smtClean="0"/>
              <a:t>另外一種類型的部落客，則會利用部落格與推文來評論新聞，獲救心中的任何想法發表意見與短文。</a:t>
            </a:r>
            <a:endParaRPr lang="en-US" altLang="zh-TW" sz="2200" dirty="0" smtClean="0"/>
          </a:p>
          <a:p>
            <a:r>
              <a:rPr lang="zh-TW" altLang="zh-TW" sz="2200" dirty="0" smtClean="0"/>
              <a:t>社群媒體愈來愈能讓個人表達自我、消費者更能利用自身意見與親身體驗</a:t>
            </a:r>
            <a:r>
              <a:rPr lang="zh-TW" altLang="en-US" sz="2200" dirty="0" smtClean="0"/>
              <a:t>，</a:t>
            </a:r>
            <a:r>
              <a:rPr lang="zh-TW" altLang="zh-TW" sz="2200" dirty="0" smtClean="0"/>
              <a:t>來影響</a:t>
            </a:r>
            <a:r>
              <a:rPr lang="zh-TW" altLang="en-US" sz="2200" dirty="0" smtClean="0"/>
              <a:t>其他的消費者，企業廣告對塑造消費者購買行為的影響力也將隨之減弱</a:t>
            </a:r>
            <a:r>
              <a:rPr lang="zh-TW" altLang="zh-TW" sz="2200" dirty="0" smtClean="0"/>
              <a:t>。</a:t>
            </a:r>
          </a:p>
          <a:p>
            <a:r>
              <a:rPr lang="en-US" altLang="zh-TW" sz="2200" dirty="0" smtClean="0"/>
              <a:t>IBM</a:t>
            </a:r>
            <a:r>
              <a:rPr lang="zh-TW" altLang="zh-TW" sz="2200" dirty="0" smtClean="0"/>
              <a:t>、惠普科技、微軟的研究員，為了推敲出使用者的面貌群像，都在採集社群網絡資料，</a:t>
            </a:r>
            <a:r>
              <a:rPr lang="zh-TW" altLang="en-US" sz="2200" dirty="0" smtClean="0"/>
              <a:t>以俾</a:t>
            </a:r>
            <a:r>
              <a:rPr lang="zh-TW" altLang="zh-TW" sz="2200" dirty="0" smtClean="0"/>
              <a:t>設計出能與員工及消費者溝通</a:t>
            </a:r>
            <a:r>
              <a:rPr lang="zh-TW" altLang="en-US" sz="2200" dirty="0" smtClean="0"/>
              <a:t>更加</a:t>
            </a:r>
            <a:r>
              <a:rPr lang="zh-TW" altLang="zh-TW" sz="2200" dirty="0" smtClean="0"/>
              <a:t>順暢</a:t>
            </a:r>
            <a:r>
              <a:rPr lang="zh-TW" altLang="en-US" sz="2200" dirty="0" smtClean="0"/>
              <a:t>的</a:t>
            </a:r>
            <a:r>
              <a:rPr lang="zh-TW" altLang="zh-TW" sz="2200" dirty="0" smtClean="0"/>
              <a:t>方法</a:t>
            </a:r>
            <a:r>
              <a:rPr lang="zh-TW" altLang="en-US" sz="2200" dirty="0" smtClean="0"/>
              <a:t>。</a:t>
            </a:r>
            <a:endParaRPr lang="zh-TW" altLang="zh-TW" sz="2200" dirty="0" smtClean="0"/>
          </a:p>
          <a:p>
            <a:endParaRPr lang="zh-TW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 smtClean="0"/>
              <a:t>成塔需積沙：讓協同合作是社群成為夥伴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9038" y="1340768"/>
            <a:ext cx="8762473" cy="4680520"/>
          </a:xfrm>
        </p:spPr>
        <p:txBody>
          <a:bodyPr>
            <a:normAutofit/>
          </a:bodyPr>
          <a:lstStyle/>
          <a:p>
            <a:pPr>
              <a:buNone/>
            </a:pPr>
            <a:endParaRPr lang="zh-TW" altLang="zh-TW" dirty="0" smtClean="0"/>
          </a:p>
          <a:p>
            <a:r>
              <a:rPr lang="zh-TW" altLang="en-US" sz="2000" dirty="0" smtClean="0"/>
              <a:t>維基百科的內容是大眾貢獻的集合大成。這些人自願花時間在這個以社群為基礎的百科全書中，針對數不清的主題，寫下自己所知。</a:t>
            </a:r>
            <a:endParaRPr lang="en-US" altLang="zh-TW" sz="2000" dirty="0" smtClean="0"/>
          </a:p>
          <a:p>
            <a:r>
              <a:rPr lang="zh-TW" altLang="en-US" sz="2000" dirty="0"/>
              <a:t>協同合作也可能是創新的全新</a:t>
            </a:r>
            <a:r>
              <a:rPr lang="zh-TW" altLang="en-US" sz="2000" dirty="0" smtClean="0"/>
              <a:t>來源。 </a:t>
            </a:r>
            <a:r>
              <a:rPr lang="en-US" altLang="zh-TW" sz="2000" dirty="0" err="1" smtClean="0"/>
              <a:t>InnoCentive</a:t>
            </a:r>
            <a:r>
              <a:rPr lang="en-US" altLang="zh-TW" sz="2000" dirty="0" smtClean="0"/>
              <a:t> </a:t>
            </a:r>
            <a:r>
              <a:rPr lang="zh-TW" altLang="zh-TW" sz="2000" dirty="0"/>
              <a:t>這家公司，就是讓使用者在網路上發表問題，並尋求最佳的解決</a:t>
            </a:r>
            <a:r>
              <a:rPr lang="zh-TW" altLang="zh-TW" sz="2000" dirty="0" smtClean="0"/>
              <a:t>方案</a:t>
            </a:r>
            <a:r>
              <a:rPr lang="zh-TW" altLang="en-US" sz="2000" dirty="0" smtClean="0"/>
              <a:t>。公司的網站歡迎想要解決問題的企業發表問題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提問者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，也鼓勵堤供解決方案的個人、科學家與研究人員提出解答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解答者</a:t>
            </a:r>
            <a:r>
              <a:rPr lang="en-US" altLang="zh-TW" sz="2000" dirty="0" smtClean="0"/>
              <a:t>)</a:t>
            </a:r>
          </a:p>
          <a:p>
            <a:r>
              <a:rPr lang="zh-TW" altLang="en-US" sz="2000" dirty="0" smtClean="0"/>
              <a:t>消費者</a:t>
            </a:r>
            <a:r>
              <a:rPr lang="zh-TW" altLang="zh-TW" sz="2000" dirty="0" smtClean="0"/>
              <a:t>協同合作</a:t>
            </a:r>
            <a:r>
              <a:rPr lang="zh-TW" altLang="en-US" sz="2000" dirty="0" smtClean="0"/>
              <a:t>的趨勢日益壯大，</a:t>
            </a:r>
            <a:r>
              <a:rPr lang="zh-TW" altLang="zh-TW" sz="2000" dirty="0" smtClean="0"/>
              <a:t>也</a:t>
            </a:r>
            <a:r>
              <a:rPr lang="zh-TW" altLang="en-US" sz="2000" dirty="0" smtClean="0"/>
              <a:t>開始影響到企業界。今日，行銷人員不再擁有對品牌全面的掌控權，因為他們現在面臨消費者集體力量的競爭。</a:t>
            </a:r>
            <a:endParaRPr lang="zh-TW" altLang="zh-TW" sz="2000" dirty="0" smtClean="0"/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20208" y="260648"/>
            <a:ext cx="5153072" cy="1219200"/>
          </a:xfrm>
        </p:spPr>
        <p:txBody>
          <a:bodyPr/>
          <a:lstStyle/>
          <a:p>
            <a:pPr algn="ctr"/>
            <a:r>
              <a:rPr lang="zh-TW" altLang="zh-TW" dirty="0" smtClean="0"/>
              <a:t>不可忽視的消費者力量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545" y="1628800"/>
            <a:ext cx="8172450" cy="4229100"/>
          </a:xfrm>
        </p:spPr>
        <p:txBody>
          <a:bodyPr/>
          <a:lstStyle/>
          <a:p>
            <a:pPr>
              <a:buNone/>
            </a:pPr>
            <a:endParaRPr lang="zh-TW" altLang="zh-TW" dirty="0" smtClean="0"/>
          </a:p>
          <a:p>
            <a:r>
              <a:rPr lang="zh-TW" altLang="en-US" sz="2000" dirty="0" smtClean="0"/>
              <a:t>普哈啦 與 雷馬斯瓦米 指出消費者角色正在改變。</a:t>
            </a:r>
            <a:r>
              <a:rPr lang="zh-TW" altLang="zh-TW" sz="2000" dirty="0" smtClean="0"/>
              <a:t>消費者不在是孤立的個體，而是彼此相互連接起來。在決策過程中，他們不在是一無所有，反而消息靈通。他們不在被動，反而會主動提供</a:t>
            </a:r>
            <a:r>
              <a:rPr lang="zh-TW" altLang="en-US" sz="2000" dirty="0"/>
              <a:t>企業</a:t>
            </a:r>
            <a:r>
              <a:rPr lang="zh-TW" altLang="zh-TW" sz="2000" dirty="0" smtClean="0"/>
              <a:t>實用的意見回饋。</a:t>
            </a:r>
          </a:p>
          <a:p>
            <a:r>
              <a:rPr lang="zh-TW" altLang="zh-TW" sz="2000" dirty="0" smtClean="0"/>
              <a:t>行銷</a:t>
            </a:r>
            <a:r>
              <a:rPr lang="zh-TW" altLang="en-US" sz="2000" dirty="0" smtClean="0"/>
              <a:t>在第一階段，行銷是以交易為導向，焦點在於如何賣出產品。第二階段，行銷變成關係導向，焦點在於如何讓消費者再回來買更多。第三階段，行銷轉變成邀請消費者參與企業的產品開發、製作與行銷溝通。</a:t>
            </a:r>
            <a:endParaRPr lang="en-US" altLang="zh-TW" sz="2000" dirty="0" smtClean="0"/>
          </a:p>
          <a:p>
            <a:r>
              <a:rPr lang="zh-TW" altLang="en-US" sz="2000" dirty="0" smtClean="0"/>
              <a:t>協同行銷式行銷</a:t>
            </a:r>
            <a:r>
              <a:rPr lang="en-US" altLang="zh-TW" sz="2000" dirty="0" smtClean="0"/>
              <a:t>3.0</a:t>
            </a:r>
            <a:r>
              <a:rPr lang="zh-TW" altLang="en-US" sz="2000" dirty="0" smtClean="0"/>
              <a:t>的第一塊基石。</a:t>
            </a:r>
            <a:endParaRPr lang="zh-TW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 smtClean="0"/>
              <a:t>破解全球化三大關鍵弔詭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4528" y="1556792"/>
            <a:ext cx="8856984" cy="4392488"/>
          </a:xfrm>
        </p:spPr>
        <p:txBody>
          <a:bodyPr>
            <a:normAutofit/>
          </a:bodyPr>
          <a:lstStyle/>
          <a:p>
            <a:pPr>
              <a:buNone/>
            </a:pPr>
            <a:endParaRPr lang="zh-TW" altLang="zh-TW" dirty="0" smtClean="0"/>
          </a:p>
          <a:p>
            <a:r>
              <a:rPr lang="zh-TW" altLang="en-US" sz="2000" dirty="0" smtClean="0"/>
              <a:t>科技會影響消費者對行銷</a:t>
            </a:r>
            <a:r>
              <a:rPr lang="en-US" altLang="zh-TW" sz="2000" dirty="0" smtClean="0"/>
              <a:t>3.0</a:t>
            </a:r>
            <a:r>
              <a:rPr lang="zh-TW" altLang="en-US" sz="2000" dirty="0" smtClean="0"/>
              <a:t>產生新的動態之外，另一股重要的力量則是全球化趨勢。科技推動了全球化，資訊科技促成了全球各國、企業與個人之間的資訊交換，而交通科技則推動了全球價值鏈中貿易與其他實體物品的交流。全球化解放了世界，卻也為全球的國家與人民帶來壓力。因此，國家將會捍衛國內市場免受全球化侵襲。</a:t>
            </a:r>
            <a:endParaRPr lang="en-US" altLang="zh-TW" sz="2000" dirty="0" smtClean="0"/>
          </a:p>
          <a:p>
            <a:r>
              <a:rPr lang="zh-TW" altLang="zh-TW" sz="2000" dirty="0" smtClean="0"/>
              <a:t>超強中國</a:t>
            </a:r>
            <a:r>
              <a:rPr lang="en-US" altLang="zh-TW" sz="2000" dirty="0" smtClean="0"/>
              <a:t>.</a:t>
            </a:r>
            <a:r>
              <a:rPr lang="zh-TW" altLang="zh-TW" sz="2000" dirty="0" smtClean="0"/>
              <a:t>經濟不平等</a:t>
            </a:r>
            <a:r>
              <a:rPr lang="en-US" altLang="zh-TW" sz="2000" dirty="0" smtClean="0"/>
              <a:t>.</a:t>
            </a:r>
            <a:r>
              <a:rPr lang="zh-TW" altLang="zh-TW" sz="2000" dirty="0" smtClean="0"/>
              <a:t>文化更多元</a:t>
            </a:r>
            <a:endParaRPr lang="en-US" altLang="zh-TW" sz="2000" dirty="0" smtClean="0"/>
          </a:p>
          <a:p>
            <a:r>
              <a:rPr lang="zh-TW" altLang="en-US" sz="2000" dirty="0"/>
              <a:t>第一弔詭</a:t>
            </a:r>
            <a:r>
              <a:rPr lang="zh-TW" altLang="en-US" sz="2000" dirty="0" smtClean="0"/>
              <a:t>是，民主化已經在全球愈來愈多地方紮根，但是中國這個全新但不民主的超級強權，力量卻愈來愈大。全球化或許打開了中國經濟大門，卻沒有解放中國政治。</a:t>
            </a:r>
            <a:endParaRPr lang="zh-TW" altLang="zh-TW" sz="2000" dirty="0" smtClean="0"/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佈景主題1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0</TotalTime>
  <Words>1831</Words>
  <Application>Microsoft Office PowerPoint</Application>
  <PresentationFormat>A4 紙張 (210x297 公釐)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Microsoft JhengHei UI</vt:lpstr>
      <vt:lpstr>新細明體</vt:lpstr>
      <vt:lpstr>標楷體</vt:lpstr>
      <vt:lpstr>Arial</vt:lpstr>
      <vt:lpstr>Calibri</vt:lpstr>
      <vt:lpstr>佈景主題1</vt:lpstr>
      <vt:lpstr>             行銷  3.0</vt:lpstr>
      <vt:lpstr>行銷演進歷經三個階段,我們稱之行銷1.0、 2.0 與 3.0</vt:lpstr>
      <vt:lpstr>行銷1.0、 2.0 與 3.0的比較</vt:lpstr>
      <vt:lpstr>PowerPoint 簡報</vt:lpstr>
      <vt:lpstr>消費者就是參與者：社群中的自我表達與合作</vt:lpstr>
      <vt:lpstr>讀懂消費者的臉書：掌握自我表達式社群</vt:lpstr>
      <vt:lpstr>成塔需積沙：讓協同合作是社群成為夥伴</vt:lpstr>
      <vt:lpstr>不可忽視的消費者力量</vt:lpstr>
      <vt:lpstr>破解全球化三大關鍵弔詭</vt:lpstr>
      <vt:lpstr>           破解全球化三大關鍵弔詭</vt:lpstr>
      <vt:lpstr>文化行銷實例：美體小舖推動社會平等</vt:lpstr>
      <vt:lpstr>創意者得天下，人道者擁人心</vt:lpstr>
      <vt:lpstr>顛倒馬斯洛的需求金字塔</vt:lpstr>
      <vt:lpstr>促成行銷3.0的三股改變力量</vt:lpstr>
      <vt:lpstr>三大黃金基石:協同合作、文化與精神行銷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2013-04-16T07:55:54Z</dcterms:created>
  <dcterms:modified xsi:type="dcterms:W3CDTF">2015-04-27T08:03:52Z</dcterms:modified>
</cp:coreProperties>
</file>