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85" r:id="rId12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7C7C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40" d="100"/>
          <a:sy n="40" d="100"/>
        </p:scale>
        <p:origin x="119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82E7B2-699F-4C00-89E4-11D3AEA32B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377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6" name="Picture 2" descr="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175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그림 39" descr="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"/>
          <a:stretch>
            <a:fillRect/>
          </a:stretch>
        </p:blipFill>
        <p:spPr bwMode="gray">
          <a:xfrm>
            <a:off x="1589088" y="3286125"/>
            <a:ext cx="75549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8" name="Group 10"/>
          <p:cNvGrpSpPr>
            <a:grpSpLocks/>
          </p:cNvGrpSpPr>
          <p:nvPr userDrawn="1"/>
        </p:nvGrpSpPr>
        <p:grpSpPr bwMode="auto">
          <a:xfrm>
            <a:off x="3357563" y="928688"/>
            <a:ext cx="992187" cy="1017587"/>
            <a:chOff x="3969" y="346"/>
            <a:chExt cx="625" cy="641"/>
          </a:xfrm>
        </p:grpSpPr>
        <p:pic>
          <p:nvPicPr>
            <p:cNvPr id="51219" name="Picture 11" descr="6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0" name="Picture 12" descr="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21" name="Group 21"/>
          <p:cNvGrpSpPr>
            <a:grpSpLocks/>
          </p:cNvGrpSpPr>
          <p:nvPr userDrawn="1"/>
        </p:nvGrpSpPr>
        <p:grpSpPr bwMode="auto">
          <a:xfrm>
            <a:off x="0" y="3175"/>
            <a:ext cx="3214688" cy="6854825"/>
            <a:chOff x="0" y="2"/>
            <a:chExt cx="2025" cy="4318"/>
          </a:xfrm>
        </p:grpSpPr>
        <p:pic>
          <p:nvPicPr>
            <p:cNvPr id="51222" name="Picture 17" descr="8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77" y="1392"/>
              <a:ext cx="1148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3" name="Picture 18" descr="7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/>
            <a:stretch>
              <a:fillRect/>
            </a:stretch>
          </p:blipFill>
          <p:spPr bwMode="gray">
            <a:xfrm>
              <a:off x="0" y="2"/>
              <a:ext cx="142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33" descr="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6859" b="6711"/>
          <a:stretch>
            <a:fillRect/>
          </a:stretch>
        </p:blipFill>
        <p:spPr bwMode="gray">
          <a:xfrm>
            <a:off x="1941513" y="0"/>
            <a:ext cx="73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5" descr="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b="10939"/>
          <a:stretch>
            <a:fillRect/>
          </a:stretch>
        </p:blipFill>
        <p:spPr bwMode="gray">
          <a:xfrm>
            <a:off x="0" y="4286250"/>
            <a:ext cx="30019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룹 58"/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52800" y="4605338"/>
            <a:ext cx="25908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7" name="Rectangle 27"/>
          <p:cNvSpPr>
            <a:spLocks noGrp="1" noChangeArrowheads="1"/>
          </p:cNvSpPr>
          <p:nvPr>
            <p:ph type="ctrTitle"/>
          </p:nvPr>
        </p:nvSpPr>
        <p:spPr bwMode="gray">
          <a:xfrm>
            <a:off x="2514600" y="1676400"/>
            <a:ext cx="64008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eaLnBrk="1" hangingPunct="1">
              <a:defRPr sz="48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51228" name="Rectangle 2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3063875"/>
            <a:ext cx="6400800" cy="5302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 eaLnBrk="1" hangingPunct="1">
              <a:buFontTx/>
              <a:buNone/>
              <a:defRPr sz="24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51229" name="Freeform 29"/>
          <p:cNvSpPr>
            <a:spLocks/>
          </p:cNvSpPr>
          <p:nvPr userDrawn="1"/>
        </p:nvSpPr>
        <p:spPr bwMode="gray">
          <a:xfrm>
            <a:off x="0" y="4959350"/>
            <a:ext cx="9144000" cy="1898650"/>
          </a:xfrm>
          <a:custGeom>
            <a:avLst/>
            <a:gdLst>
              <a:gd name="T0" fmla="*/ 0 w 5760"/>
              <a:gd name="T1" fmla="*/ 600 h 1196"/>
              <a:gd name="T2" fmla="*/ 0 w 5760"/>
              <a:gd name="T3" fmla="*/ 1196 h 1196"/>
              <a:gd name="T4" fmla="*/ 5760 w 5760"/>
              <a:gd name="T5" fmla="*/ 1196 h 1196"/>
              <a:gd name="T6" fmla="*/ 5760 w 5760"/>
              <a:gd name="T7" fmla="*/ 0 h 1196"/>
              <a:gd name="T8" fmla="*/ 3524 w 5760"/>
              <a:gd name="T9" fmla="*/ 664 h 1196"/>
              <a:gd name="T10" fmla="*/ 1579 w 5760"/>
              <a:gd name="T11" fmla="*/ 854 h 1196"/>
              <a:gd name="T12" fmla="*/ 0 w 5760"/>
              <a:gd name="T13" fmla="*/ 60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1196">
                <a:moveTo>
                  <a:pt x="0" y="600"/>
                </a:moveTo>
                <a:lnTo>
                  <a:pt x="0" y="1196"/>
                </a:lnTo>
                <a:lnTo>
                  <a:pt x="5760" y="1196"/>
                </a:lnTo>
                <a:lnTo>
                  <a:pt x="5760" y="0"/>
                </a:lnTo>
                <a:cubicBezTo>
                  <a:pt x="5577" y="122"/>
                  <a:pt x="4242" y="522"/>
                  <a:pt x="3524" y="664"/>
                </a:cubicBezTo>
                <a:cubicBezTo>
                  <a:pt x="2806" y="806"/>
                  <a:pt x="2216" y="881"/>
                  <a:pt x="1579" y="854"/>
                </a:cubicBezTo>
                <a:cubicBezTo>
                  <a:pt x="942" y="827"/>
                  <a:pt x="359" y="698"/>
                  <a:pt x="0" y="6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9" name="Freeform 90"/>
          <p:cNvSpPr>
            <a:spLocks/>
          </p:cNvSpPr>
          <p:nvPr userDrawn="1"/>
        </p:nvSpPr>
        <p:spPr bwMode="gray">
          <a:xfrm>
            <a:off x="0" y="4678363"/>
            <a:ext cx="9153525" cy="1733550"/>
          </a:xfrm>
          <a:custGeom>
            <a:avLst/>
            <a:gdLst>
              <a:gd name="T0" fmla="*/ 8 w 5766"/>
              <a:gd name="T1" fmla="*/ 1000 h 1092"/>
              <a:gd name="T2" fmla="*/ 1778 w 5766"/>
              <a:gd name="T3" fmla="*/ 1072 h 1092"/>
              <a:gd name="T4" fmla="*/ 5760 w 5766"/>
              <a:gd name="T5" fmla="*/ 324 h 1092"/>
              <a:gd name="T6" fmla="*/ 5766 w 5766"/>
              <a:gd name="T7" fmla="*/ 0 h 1092"/>
              <a:gd name="T8" fmla="*/ 1764 w 5766"/>
              <a:gd name="T9" fmla="*/ 1032 h 1092"/>
              <a:gd name="T10" fmla="*/ 0 w 5766"/>
              <a:gd name="T11" fmla="*/ 720 h 1092"/>
              <a:gd name="T12" fmla="*/ 0 w 5766"/>
              <a:gd name="T13" fmla="*/ 1008 h 10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6"/>
              <a:gd name="T22" fmla="*/ 0 h 1092"/>
              <a:gd name="T23" fmla="*/ 5766 w 5766"/>
              <a:gd name="T24" fmla="*/ 1092 h 10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17508085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ko-KR" altLang="en-US" dirty="0">
              <a:latin typeface="+mn-ea"/>
              <a:cs typeface="Arial Unicode MS" pitchFamily="50" charset="-127"/>
            </a:endParaRPr>
          </a:p>
        </p:txBody>
      </p:sp>
      <p:sp>
        <p:nvSpPr>
          <p:cNvPr id="150" name="Freeform 92"/>
          <p:cNvSpPr>
            <a:spLocks/>
          </p:cNvSpPr>
          <p:nvPr userDrawn="1"/>
        </p:nvSpPr>
        <p:spPr bwMode="gray">
          <a:xfrm>
            <a:off x="0" y="5367338"/>
            <a:ext cx="9169400" cy="977900"/>
          </a:xfrm>
          <a:custGeom>
            <a:avLst/>
            <a:gdLst>
              <a:gd name="T0" fmla="*/ 0 w 5776"/>
              <a:gd name="T1" fmla="*/ 58 h 616"/>
              <a:gd name="T2" fmla="*/ 1584 w 5776"/>
              <a:gd name="T3" fmla="*/ 586 h 616"/>
              <a:gd name="T4" fmla="*/ 5768 w 5776"/>
              <a:gd name="T5" fmla="*/ 0 h 616"/>
              <a:gd name="T6" fmla="*/ 5776 w 5776"/>
              <a:gd name="T7" fmla="*/ 32 h 616"/>
              <a:gd name="T8" fmla="*/ 1584 w 5776"/>
              <a:gd name="T9" fmla="*/ 598 h 616"/>
              <a:gd name="T10" fmla="*/ 4 w 5776"/>
              <a:gd name="T11" fmla="*/ 92 h 616"/>
              <a:gd name="T12" fmla="*/ 0 w 5776"/>
              <a:gd name="T13" fmla="*/ 58 h 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6"/>
              <a:gd name="T22" fmla="*/ 0 h 616"/>
              <a:gd name="T23" fmla="*/ 5776 w 5776"/>
              <a:gd name="T24" fmla="*/ 616 h 6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</a:endParaRPr>
          </a:p>
        </p:txBody>
      </p:sp>
      <p:pic>
        <p:nvPicPr>
          <p:cNvPr id="51232" name="Picture 17" descr="water_2"/>
          <p:cNvPicPr>
            <a:picLocks noChangeAspect="1" noChangeArrowheads="1"/>
          </p:cNvPicPr>
          <p:nvPr userDrawn="1"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86688" y="5334000"/>
            <a:ext cx="7175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3" name="Rectangle 3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11925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7D40F364-53C1-4BAF-A63C-CF6495286CFC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51234" name="Rectangle 3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11925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35" name="Rectangle 3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11925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5DC5296B-D4EE-4940-93B8-DFD6824ED94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1236" name="Text Box 36"/>
          <p:cNvSpPr txBox="1">
            <a:spLocks noChangeArrowheads="1"/>
          </p:cNvSpPr>
          <p:nvPr userDrawn="1"/>
        </p:nvSpPr>
        <p:spPr bwMode="gray">
          <a:xfrm>
            <a:off x="7612063" y="5994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200">
                <a:solidFill>
                  <a:schemeClr val="bg1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12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229" grpId="0" animBg="1"/>
      <p:bldP spid="149" grpId="0" animBg="1"/>
      <p:bldP spid="15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13D6F-A9CC-427C-895B-3C6A67D6C2C4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58581-1A44-437F-B628-99F0B97B64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89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5907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5907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02EE8-E61D-4F8B-8D92-E8CA23F57B51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82464-D109-4C25-803C-F0F7CE7280F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863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4913"/>
            <a:ext cx="4038600" cy="492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13"/>
            <a:ext cx="4038600" cy="492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2BB6C-8561-4464-883B-D902757B727A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8E3CC-F81C-409A-8F40-1F4D119317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44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4913"/>
            <a:ext cx="8229600" cy="4921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0B702-3323-45EB-9C3C-9CA4361B76E2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DF9D2-07D9-495E-BED7-FB5F418C30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865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4913"/>
            <a:ext cx="8229600" cy="4921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B6DCB-464E-4FB3-B12E-4C930CC5EF00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67BE-D104-4EEE-BEDC-145302D8D7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69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4913"/>
            <a:ext cx="8229600" cy="238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41738"/>
            <a:ext cx="8229600" cy="238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1A22C-F3CE-4A91-A851-E7EB678296EB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0602E-B3D1-486B-855D-295608993A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442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3EED-5220-4770-B4CF-DD5DB394FB61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0A4A6-B305-47D8-9A3D-D9DDC2A44D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2A0BE-350B-46FA-A390-5AA38A082F23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9AC3A-DF2B-44BD-88A2-A9BF648465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330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4913"/>
            <a:ext cx="4038600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13"/>
            <a:ext cx="4038600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C47B1-848B-4CF9-8A86-18953AF4C741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D2DA1-F982-4128-A243-0F3FE3E6B2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526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E51F0-4A30-436D-9CAC-7D3AD2C2311F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A62D1-B5BD-48C6-8D46-7A4CC2EC68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347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45688-E1CA-49E3-B714-F83E0F93546F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A01BE-8109-4990-A1A0-9ED28CAD64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56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BCC6D-40F3-4D7F-A65B-782086E15C56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F8DB9-7C38-4CEE-9881-A6B6C1571C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89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9E3C7-F4BC-4474-B649-565FD831CE86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7960-A03C-4E1F-873E-46452EB014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1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A017D-FC8F-4F60-A671-113FCD02B4DC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90EAE-B6CE-4FCA-AD79-DC6F93533C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407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4"/>
          <a:stretch>
            <a:fillRect/>
          </a:stretch>
        </p:blipFill>
        <p:spPr bwMode="ltGray">
          <a:xfrm>
            <a:off x="0" y="0"/>
            <a:ext cx="9144000" cy="507682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ChangeArrowheads="1"/>
          </p:cNvSpPr>
          <p:nvPr userDrawn="1"/>
        </p:nvSpPr>
        <p:spPr bwMode="ltGray">
          <a:xfrm>
            <a:off x="0" y="5181600"/>
            <a:ext cx="9144000" cy="1676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3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pic>
        <p:nvPicPr>
          <p:cNvPr id="4115" name="Picture 19" descr="1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876800"/>
            <a:ext cx="1244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571500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/>
          <p:cNvGrpSpPr>
            <a:grpSpLocks/>
          </p:cNvGrpSpPr>
          <p:nvPr userDrawn="1"/>
        </p:nvGrpSpPr>
        <p:grpSpPr bwMode="auto">
          <a:xfrm>
            <a:off x="-9525" y="5348288"/>
            <a:ext cx="9178925" cy="1528762"/>
            <a:chOff x="-6" y="3369"/>
            <a:chExt cx="5782" cy="963"/>
          </a:xfrm>
        </p:grpSpPr>
        <p:sp>
          <p:nvSpPr>
            <p:cNvPr id="51301" name="Freeform 101"/>
            <p:cNvSpPr>
              <a:spLocks/>
            </p:cNvSpPr>
            <p:nvPr userDrawn="1"/>
          </p:nvSpPr>
          <p:spPr bwMode="gray">
            <a:xfrm>
              <a:off x="-6" y="3369"/>
              <a:ext cx="5766" cy="951"/>
            </a:xfrm>
            <a:custGeom>
              <a:avLst/>
              <a:gdLst>
                <a:gd name="T0" fmla="*/ 9144000 w 5766"/>
                <a:gd name="T1" fmla="*/ 1489999 h 919"/>
                <a:gd name="T2" fmla="*/ 9153525 w 5766"/>
                <a:gd name="T3" fmla="*/ 0 h 919"/>
                <a:gd name="T4" fmla="*/ 2800350 w 5766"/>
                <a:gd name="T5" fmla="*/ 1342149 h 919"/>
                <a:gd name="T6" fmla="*/ 0 w 5766"/>
                <a:gd name="T7" fmla="*/ 829602 h 919"/>
                <a:gd name="T8" fmla="*/ 0 w 5766"/>
                <a:gd name="T9" fmla="*/ 1509712 h 9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6"/>
                <a:gd name="T16" fmla="*/ 0 h 919"/>
                <a:gd name="T17" fmla="*/ 5766 w 5766"/>
                <a:gd name="T18" fmla="*/ 919 h 9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6" h="919">
                  <a:moveTo>
                    <a:pt x="5760" y="907"/>
                  </a:moveTo>
                  <a:cubicBezTo>
                    <a:pt x="5762" y="605"/>
                    <a:pt x="5764" y="302"/>
                    <a:pt x="5766" y="0"/>
                  </a:cubicBezTo>
                  <a:cubicBezTo>
                    <a:pt x="5231" y="225"/>
                    <a:pt x="3742" y="745"/>
                    <a:pt x="1764" y="817"/>
                  </a:cubicBezTo>
                  <a:cubicBezTo>
                    <a:pt x="857" y="873"/>
                    <a:pt x="116" y="529"/>
                    <a:pt x="0" y="505"/>
                  </a:cubicBezTo>
                  <a:lnTo>
                    <a:pt x="0" y="9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kumimoji="1" lang="ko-KR" altLang="en-US" dirty="0">
                <a:latin typeface="+mn-ea"/>
                <a:cs typeface="Arial Unicode MS" pitchFamily="50" charset="-127"/>
              </a:endParaRPr>
            </a:p>
          </p:txBody>
        </p:sp>
        <p:sp>
          <p:nvSpPr>
            <p:cNvPr id="11" name="Freeform 101"/>
            <p:cNvSpPr>
              <a:spLocks/>
            </p:cNvSpPr>
            <p:nvPr userDrawn="1"/>
          </p:nvSpPr>
          <p:spPr bwMode="gray">
            <a:xfrm>
              <a:off x="-6" y="3598"/>
              <a:ext cx="5778" cy="734"/>
            </a:xfrm>
            <a:custGeom>
              <a:avLst/>
              <a:gdLst>
                <a:gd name="T0" fmla="*/ 9164638 w 5778"/>
                <a:gd name="T1" fmla="*/ 1162598 h 887"/>
                <a:gd name="T2" fmla="*/ 9172575 w 5778"/>
                <a:gd name="T3" fmla="*/ 0 h 887"/>
                <a:gd name="T4" fmla="*/ 2800350 w 5778"/>
                <a:gd name="T5" fmla="*/ 1031231 h 887"/>
                <a:gd name="T6" fmla="*/ 0 w 5778"/>
                <a:gd name="T7" fmla="*/ 621366 h 887"/>
                <a:gd name="T8" fmla="*/ 0 w 5778"/>
                <a:gd name="T9" fmla="*/ 1165225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78"/>
                <a:gd name="T16" fmla="*/ 0 h 887"/>
                <a:gd name="T17" fmla="*/ 5778 w 5778"/>
                <a:gd name="T18" fmla="*/ 887 h 8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78" h="887">
                  <a:moveTo>
                    <a:pt x="5773" y="885"/>
                  </a:moveTo>
                  <a:cubicBezTo>
                    <a:pt x="5775" y="590"/>
                    <a:pt x="5776" y="295"/>
                    <a:pt x="5778" y="0"/>
                  </a:cubicBezTo>
                  <a:cubicBezTo>
                    <a:pt x="5168" y="204"/>
                    <a:pt x="3742" y="713"/>
                    <a:pt x="1764" y="785"/>
                  </a:cubicBezTo>
                  <a:cubicBezTo>
                    <a:pt x="857" y="841"/>
                    <a:pt x="116" y="497"/>
                    <a:pt x="0" y="473"/>
                  </a:cubicBezTo>
                  <a:lnTo>
                    <a:pt x="0" y="887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kumimoji="1" lang="ko-KR" altLang="en-US" dirty="0">
                <a:latin typeface="+mn-ea"/>
                <a:cs typeface="Arial Unicode MS" pitchFamily="50" charset="-127"/>
              </a:endParaRPr>
            </a:p>
          </p:txBody>
        </p:sp>
        <p:sp>
          <p:nvSpPr>
            <p:cNvPr id="12" name="Freeform 92"/>
            <p:cNvSpPr>
              <a:spLocks/>
            </p:cNvSpPr>
            <p:nvPr userDrawn="1"/>
          </p:nvSpPr>
          <p:spPr bwMode="gray">
            <a:xfrm>
              <a:off x="0" y="3750"/>
              <a:ext cx="5776" cy="495"/>
            </a:xfrm>
            <a:custGeom>
              <a:avLst/>
              <a:gdLst>
                <a:gd name="T0" fmla="*/ 0 w 5776"/>
                <a:gd name="T1" fmla="*/ 58 h 616"/>
                <a:gd name="T2" fmla="*/ 1584 w 5776"/>
                <a:gd name="T3" fmla="*/ 586 h 616"/>
                <a:gd name="T4" fmla="*/ 5768 w 5776"/>
                <a:gd name="T5" fmla="*/ 0 h 616"/>
                <a:gd name="T6" fmla="*/ 5776 w 5776"/>
                <a:gd name="T7" fmla="*/ 32 h 616"/>
                <a:gd name="T8" fmla="*/ 1584 w 5776"/>
                <a:gd name="T9" fmla="*/ 598 h 616"/>
                <a:gd name="T10" fmla="*/ 4 w 5776"/>
                <a:gd name="T11" fmla="*/ 92 h 616"/>
                <a:gd name="T12" fmla="*/ 0 w 5776"/>
                <a:gd name="T13" fmla="*/ 58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76"/>
                <a:gd name="T22" fmla="*/ 0 h 616"/>
                <a:gd name="T23" fmla="*/ 5776 w 5776"/>
                <a:gd name="T24" fmla="*/ 616 h 6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76" h="616">
                  <a:moveTo>
                    <a:pt x="0" y="58"/>
                  </a:moveTo>
                  <a:cubicBezTo>
                    <a:pt x="116" y="98"/>
                    <a:pt x="606" y="574"/>
                    <a:pt x="1584" y="586"/>
                  </a:cubicBezTo>
                  <a:cubicBezTo>
                    <a:pt x="2562" y="598"/>
                    <a:pt x="4364" y="324"/>
                    <a:pt x="5768" y="0"/>
                  </a:cubicBezTo>
                  <a:lnTo>
                    <a:pt x="5776" y="32"/>
                  </a:lnTo>
                  <a:cubicBezTo>
                    <a:pt x="4336" y="356"/>
                    <a:pt x="2550" y="616"/>
                    <a:pt x="1584" y="598"/>
                  </a:cubicBezTo>
                  <a:cubicBezTo>
                    <a:pt x="618" y="580"/>
                    <a:pt x="152" y="157"/>
                    <a:pt x="4" y="92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kumimoji="1" lang="ko-KR" altLang="en-US" dirty="0">
                <a:latin typeface="+mn-ea"/>
                <a:cs typeface="Arial Unicode MS" pitchFamily="50" charset="-127"/>
              </a:endParaRPr>
            </a:p>
          </p:txBody>
        </p:sp>
      </p:grpSp>
      <p:pic>
        <p:nvPicPr>
          <p:cNvPr id="4121" name="Picture 17" descr="water_2"/>
          <p:cNvPicPr>
            <a:picLocks noChangeAspect="1" noChangeArrowheads="1"/>
          </p:cNvPicPr>
          <p:nvPr userDrawn="1"/>
        </p:nvPicPr>
        <p:blipFill>
          <a:blip r:embed="rId2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86688" y="6189663"/>
            <a:ext cx="7175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Rectangle 2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575425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fld id="{0AF93DEE-F4C9-4269-A5FF-28D77B6C573E}" type="datetimeFigureOut">
              <a:rPr lang="en-US" altLang="zh-TW"/>
              <a:pPr/>
              <a:t>5/12/2015</a:t>
            </a:fld>
            <a:endParaRPr lang="en-US" altLang="zh-TW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572000" y="6575425"/>
            <a:ext cx="2895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96200" y="6575425"/>
            <a:ext cx="1447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fld id="{028996D0-2020-427F-A4FF-870A766BA0B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ea typeface="新細明體" panose="02020500000000000000" pitchFamily="18" charset="-120"/>
              </a:rPr>
              <a:t>未來在等待的銷售人才</a:t>
            </a:r>
            <a:r>
              <a:rPr lang="en-US" altLang="zh-TW" dirty="0" smtClean="0">
                <a:ea typeface="新細明體" panose="02020500000000000000" pitchFamily="18" charset="-120"/>
              </a:rPr>
              <a:t/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en-US" altLang="zh-TW" dirty="0" smtClean="0">
                <a:ea typeface="新細明體" panose="02020500000000000000" pitchFamily="18" charset="-120"/>
              </a:rPr>
              <a:t/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第一部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推銷員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重現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江湖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TW" sz="3600" dirty="0" smtClean="0">
                <a:ea typeface="新細明體" panose="02020500000000000000" pitchFamily="18" charset="-120"/>
              </a:rPr>
              <a:t/>
            </a:r>
            <a:br>
              <a:rPr lang="en-US" altLang="zh-TW" sz="3600" dirty="0" smtClean="0">
                <a:ea typeface="新細明體" panose="02020500000000000000" pitchFamily="18" charset="-120"/>
              </a:rPr>
            </a:br>
            <a:r>
              <a:rPr lang="zh-TW" altLang="en-US" sz="3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</a:t>
            </a:r>
            <a:r>
              <a:rPr lang="en-US" altLang="zh-TW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創業、彈性與教育</a:t>
            </a:r>
            <a:r>
              <a:rPr lang="en-US" altLang="zh-TW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醫療保健業</a:t>
            </a:r>
            <a:endParaRPr lang="en-US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530225"/>
          </a:xfrm>
        </p:spPr>
        <p:txBody>
          <a:bodyPr/>
          <a:lstStyle/>
          <a:p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自</a:t>
            </a:r>
            <a:r>
              <a:rPr lang="zh-TW" altLang="en-US" dirty="0" smtClean="0">
                <a:ea typeface="新細明體" panose="02020500000000000000" pitchFamily="18" charset="-120"/>
              </a:rPr>
              <a:t>評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invGray">
          <a:xfrm>
            <a:off x="2663825" y="1747838"/>
            <a:ext cx="3910013" cy="4043362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3006725" y="2084388"/>
            <a:ext cx="3228975" cy="3351212"/>
            <a:chOff x="1632" y="1333"/>
            <a:chExt cx="2501" cy="2555"/>
          </a:xfrm>
        </p:grpSpPr>
        <p:sp>
          <p:nvSpPr>
            <p:cNvPr id="68613" name="AutoShape 5"/>
            <p:cNvSpPr>
              <a:spLocks noChangeArrowheads="1"/>
            </p:cNvSpPr>
            <p:nvPr/>
          </p:nvSpPr>
          <p:spPr bwMode="gray">
            <a:xfrm flipV="1">
              <a:off x="1632" y="1392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8614" name="AutoShape 6"/>
            <p:cNvSpPr>
              <a:spLocks noChangeArrowheads="1"/>
            </p:cNvSpPr>
            <p:nvPr/>
          </p:nvSpPr>
          <p:spPr bwMode="gray">
            <a:xfrm>
              <a:off x="1637" y="1333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4079875" y="1295400"/>
            <a:ext cx="1096963" cy="1090613"/>
            <a:chOff x="480" y="1200"/>
            <a:chExt cx="1042" cy="1019"/>
          </a:xfrm>
        </p:grpSpPr>
        <p:grpSp>
          <p:nvGrpSpPr>
            <p:cNvPr id="68616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8617" name="Picture 9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8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68619" name="Picture 11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620" name="Text Box 12"/>
          <p:cNvSpPr txBox="1">
            <a:spLocks noChangeArrowheads="1"/>
          </p:cNvSpPr>
          <p:nvPr/>
        </p:nvSpPr>
        <p:spPr bwMode="white">
          <a:xfrm>
            <a:off x="4028007" y="1615127"/>
            <a:ext cx="12636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8F8F8"/>
                </a:solidFill>
                <a:ea typeface="新細明體" panose="02020500000000000000" pitchFamily="18" charset="-120"/>
              </a:rPr>
              <a:t>Q1</a:t>
            </a:r>
          </a:p>
          <a:p>
            <a:pPr algn="ctr">
              <a:spcBef>
                <a:spcPct val="50000"/>
              </a:spcBef>
            </a:pPr>
            <a:endParaRPr lang="en-US" altLang="zh-TW" sz="2000" b="1" dirty="0">
              <a:solidFill>
                <a:srgbClr val="F8F8F8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2265363" y="3201988"/>
            <a:ext cx="1096962" cy="1090612"/>
            <a:chOff x="480" y="1200"/>
            <a:chExt cx="1042" cy="1019"/>
          </a:xfrm>
        </p:grpSpPr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8623" name="Picture 15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4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68625" name="Picture 1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626" name="Text Box 18"/>
          <p:cNvSpPr txBox="1">
            <a:spLocks noChangeArrowheads="1"/>
          </p:cNvSpPr>
          <p:nvPr/>
        </p:nvSpPr>
        <p:spPr bwMode="white">
          <a:xfrm>
            <a:off x="2147835" y="3557832"/>
            <a:ext cx="13684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8F8F8"/>
                </a:solidFill>
                <a:ea typeface="新細明體" panose="02020500000000000000" pitchFamily="18" charset="-120"/>
              </a:rPr>
              <a:t>Q4</a:t>
            </a:r>
          </a:p>
          <a:p>
            <a:pPr algn="ctr">
              <a:spcBef>
                <a:spcPct val="50000"/>
              </a:spcBef>
            </a:pPr>
            <a:endParaRPr lang="en-US" altLang="zh-TW" sz="2000" b="1" dirty="0">
              <a:solidFill>
                <a:srgbClr val="F8F8F8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68627" name="Group 19"/>
          <p:cNvGrpSpPr>
            <a:grpSpLocks/>
          </p:cNvGrpSpPr>
          <p:nvPr/>
        </p:nvGrpSpPr>
        <p:grpSpPr bwMode="auto">
          <a:xfrm>
            <a:off x="5875338" y="3190875"/>
            <a:ext cx="1096962" cy="1090613"/>
            <a:chOff x="480" y="1200"/>
            <a:chExt cx="1042" cy="1019"/>
          </a:xfrm>
        </p:grpSpPr>
        <p:grpSp>
          <p:nvGrpSpPr>
            <p:cNvPr id="68628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8629" name="Picture 2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0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68631" name="Picture 2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632" name="Text Box 24"/>
          <p:cNvSpPr txBox="1">
            <a:spLocks noChangeArrowheads="1"/>
          </p:cNvSpPr>
          <p:nvPr/>
        </p:nvSpPr>
        <p:spPr bwMode="white">
          <a:xfrm>
            <a:off x="5754688" y="3539578"/>
            <a:ext cx="1330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8F8F8"/>
                </a:solidFill>
                <a:ea typeface="新細明體" panose="02020500000000000000" pitchFamily="18" charset="-120"/>
              </a:rPr>
              <a:t>Q2</a:t>
            </a:r>
          </a:p>
          <a:p>
            <a:pPr algn="ctr">
              <a:spcBef>
                <a:spcPct val="50000"/>
              </a:spcBef>
            </a:pPr>
            <a:endParaRPr lang="en-US" altLang="zh-TW" sz="2000" b="1" dirty="0">
              <a:solidFill>
                <a:srgbClr val="F8F8F8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68633" name="Group 25"/>
          <p:cNvGrpSpPr>
            <a:grpSpLocks/>
          </p:cNvGrpSpPr>
          <p:nvPr/>
        </p:nvGrpSpPr>
        <p:grpSpPr bwMode="auto">
          <a:xfrm>
            <a:off x="4079875" y="5081588"/>
            <a:ext cx="1096963" cy="1090612"/>
            <a:chOff x="480" y="1200"/>
            <a:chExt cx="1042" cy="1019"/>
          </a:xfrm>
        </p:grpSpPr>
        <p:grpSp>
          <p:nvGrpSpPr>
            <p:cNvPr id="68634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8635" name="Picture 2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6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68637" name="Picture 2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638" name="Text Box 30"/>
          <p:cNvSpPr txBox="1">
            <a:spLocks noChangeArrowheads="1"/>
          </p:cNvSpPr>
          <p:nvPr/>
        </p:nvSpPr>
        <p:spPr bwMode="white">
          <a:xfrm>
            <a:off x="4018281" y="5437522"/>
            <a:ext cx="1263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8F8F8"/>
                </a:solidFill>
                <a:ea typeface="新細明體" panose="02020500000000000000" pitchFamily="18" charset="-120"/>
              </a:rPr>
              <a:t>Q3</a:t>
            </a:r>
            <a:endParaRPr lang="en-US" altLang="zh-TW" sz="2000" b="1" dirty="0">
              <a:solidFill>
                <a:srgbClr val="F8F8F8"/>
              </a:solidFill>
              <a:ea typeface="新細明體" panose="02020500000000000000" pitchFamily="18" charset="-120"/>
            </a:endParaRP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black">
          <a:xfrm>
            <a:off x="3787775" y="3384550"/>
            <a:ext cx="164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 sz="2400" b="1" dirty="0">
              <a:ea typeface="新細明體" panose="02020500000000000000" pitchFamily="18" charset="-120"/>
            </a:endParaRPr>
          </a:p>
        </p:txBody>
      </p:sp>
      <p:sp>
        <p:nvSpPr>
          <p:cNvPr id="68640" name="WordArt 32"/>
          <p:cNvSpPr>
            <a:spLocks noChangeArrowheads="1" noChangeShapeType="1" noTextEdit="1"/>
          </p:cNvSpPr>
          <p:nvPr/>
        </p:nvSpPr>
        <p:spPr bwMode="gray">
          <a:xfrm>
            <a:off x="3492500" y="2622550"/>
            <a:ext cx="2243138" cy="210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583056"/>
              </a:avLst>
            </a:prstTxWarp>
          </a:bodyPr>
          <a:lstStyle/>
          <a:p>
            <a:pPr algn="ctr"/>
            <a:r>
              <a:rPr lang="zh-TW" altLang="en-US" sz="2400" b="1" kern="10" dirty="0" smtClean="0">
                <a:solidFill>
                  <a:srgbClr val="333333"/>
                </a:solidFill>
                <a:latin typeface="+mn-ea"/>
                <a:cs typeface="Arial" panose="020B0604020202020204" pitchFamily="34" charset="0"/>
              </a:rPr>
              <a:t>你也身處影響他人的產業嗎</a:t>
            </a:r>
            <a:r>
              <a:rPr lang="en-US" altLang="zh-TW" sz="2400" b="1" kern="10" dirty="0" smtClean="0">
                <a:solidFill>
                  <a:srgbClr val="333333"/>
                </a:solidFill>
                <a:latin typeface="+mn-ea"/>
                <a:cs typeface="Arial" panose="020B0604020202020204" pitchFamily="34" charset="0"/>
              </a:rPr>
              <a:t>?</a:t>
            </a:r>
            <a:endParaRPr lang="zh-TW" altLang="en-US" sz="2400" b="1" kern="10" dirty="0">
              <a:solidFill>
                <a:srgbClr val="33333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8641" name="WordArt 33"/>
          <p:cNvSpPr>
            <a:spLocks noChangeArrowheads="1" noChangeShapeType="1" noTextEdit="1"/>
          </p:cNvSpPr>
          <p:nvPr/>
        </p:nvSpPr>
        <p:spPr bwMode="gray">
          <a:xfrm>
            <a:off x="3502025" y="2763838"/>
            <a:ext cx="2243138" cy="210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848356"/>
              </a:avLst>
            </a:prstTxWarp>
          </a:bodyPr>
          <a:lstStyle/>
          <a:p>
            <a:pPr algn="ctr"/>
            <a:r>
              <a:rPr lang="zh-TW" altLang="en-US" b="1" kern="10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zh-TW" altLang="en-US" b="1" kern="10" dirty="0" smtClean="0">
                <a:solidFill>
                  <a:srgbClr val="333333"/>
                </a:solidFill>
                <a:cs typeface="Arial" panose="020B0604020202020204" pitchFamily="34" charset="0"/>
              </a:rPr>
              <a:t>  你是銷售人嗎</a:t>
            </a:r>
            <a:r>
              <a:rPr lang="en-US" altLang="zh-TW" b="1" kern="10" dirty="0" smtClean="0">
                <a:solidFill>
                  <a:srgbClr val="333333"/>
                </a:solidFill>
                <a:cs typeface="Arial" panose="020B0604020202020204" pitchFamily="34" charset="0"/>
              </a:rPr>
              <a:t>? </a:t>
            </a:r>
            <a:endParaRPr lang="zh-TW" altLang="en-US" b="1" kern="1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914400" y="2003425"/>
            <a:ext cx="22463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TW" altLang="zh-TW" sz="2000" b="1" dirty="0"/>
              <a:t>你是否身處教育或健康照護行業</a:t>
            </a:r>
            <a:r>
              <a:rPr lang="zh-TW" altLang="zh-TW" sz="2000" b="1" dirty="0" smtClean="0"/>
              <a:t>？</a:t>
            </a:r>
            <a:endParaRPr lang="zh-TW" altLang="zh-TW" sz="2000" b="1" dirty="0"/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5902325" y="2003425"/>
            <a:ext cx="22463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zh-TW" altLang="zh-TW" sz="2000" b="1" dirty="0"/>
              <a:t>你賺錢的方法是試圖說服他人購買產品或服務嗎？</a:t>
            </a:r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1179513" y="4560577"/>
            <a:ext cx="22463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zh-TW" altLang="zh-TW" sz="2000" b="1" dirty="0"/>
              <a:t>你的工作是否要求跨越職能與領域的能力、需要做專長以外的工作，而且一天之中必須做各式各樣的事？</a:t>
            </a:r>
          </a:p>
        </p:txBody>
      </p: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6059488" y="4802188"/>
            <a:ext cx="2246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zh-TW" altLang="zh-TW" sz="2000" b="1" dirty="0"/>
              <a:t>你替自己工作或是擁有自己的事業（副業也算）？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879600"/>
            <a:ext cx="6400800" cy="1266825"/>
          </a:xfrm>
        </p:spPr>
        <p:txBody>
          <a:bodyPr/>
          <a:lstStyle/>
          <a:p>
            <a:r>
              <a:rPr lang="en-US" altLang="zh-TW" sz="6200">
                <a:ea typeface="新細明體" panose="02020500000000000000" pitchFamily="18" charset="-120"/>
              </a:rPr>
              <a:t>Thank You!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8229600" cy="652462"/>
          </a:xfrm>
        </p:spPr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Contents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2136775" y="2654300"/>
            <a:ext cx="4800600" cy="1588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2932113" y="1905000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2400" b="1" dirty="0" smtClean="0"/>
              <a:t>前言</a:t>
            </a:r>
            <a:endParaRPr lang="en-US" altLang="zh-TW" sz="2400" b="1" dirty="0">
              <a:latin typeface="Corbel" panose="020B0503020204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2932113" y="2846388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2400" b="1" dirty="0"/>
              <a:t>小型企業的</a:t>
            </a:r>
            <a:r>
              <a:rPr lang="zh-TW" altLang="zh-TW" sz="2400" b="1" dirty="0" smtClean="0"/>
              <a:t>興起</a:t>
            </a:r>
            <a:endParaRPr lang="en-US" altLang="zh-TW" sz="2400" b="1" dirty="0">
              <a:latin typeface="Corbel" panose="020B0503020204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4" name="Straight Connector 43"/>
          <p:cNvCxnSpPr>
            <a:cxnSpLocks noChangeShapeType="1"/>
          </p:cNvCxnSpPr>
          <p:nvPr/>
        </p:nvCxnSpPr>
        <p:spPr bwMode="auto">
          <a:xfrm>
            <a:off x="2136775" y="4525963"/>
            <a:ext cx="4800600" cy="1587"/>
          </a:xfrm>
          <a:prstGeom prst="line">
            <a:avLst/>
          </a:prstGeom>
          <a:noFill/>
          <a:ln w="9525" algn="ctr">
            <a:solidFill>
              <a:schemeClr val="hlink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2932113" y="378301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2400" b="1" dirty="0" smtClean="0"/>
              <a:t>彈性</a:t>
            </a:r>
            <a:endParaRPr lang="en-US" altLang="zh-TW" sz="2400" b="1" dirty="0">
              <a:latin typeface="Corbel" panose="020B0503020204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Rectangle 51"/>
          <p:cNvSpPr/>
          <p:nvPr/>
        </p:nvSpPr>
        <p:spPr>
          <a:xfrm>
            <a:off x="2943225" y="4165600"/>
            <a:ext cx="3948113" cy="30480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latin typeface="+mn-lt"/>
            </a:endParaRPr>
          </a:p>
        </p:txBody>
      </p:sp>
      <p:cxnSp>
        <p:nvCxnSpPr>
          <p:cNvPr id="7" name="Straight Connector 43"/>
          <p:cNvCxnSpPr>
            <a:cxnSpLocks noChangeShapeType="1"/>
          </p:cNvCxnSpPr>
          <p:nvPr/>
        </p:nvCxnSpPr>
        <p:spPr bwMode="auto">
          <a:xfrm>
            <a:off x="2136775" y="5484813"/>
            <a:ext cx="4800600" cy="1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2932113" y="4741863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2400" b="1" dirty="0"/>
              <a:t>教育／醫療保健</a:t>
            </a:r>
            <a:r>
              <a:rPr lang="zh-TW" altLang="zh-TW" sz="2400" b="1" dirty="0" smtClean="0"/>
              <a:t>業</a:t>
            </a:r>
            <a:endParaRPr lang="zh-TW" altLang="zh-TW" sz="2400" b="1" dirty="0"/>
          </a:p>
        </p:txBody>
      </p:sp>
      <p:sp>
        <p:nvSpPr>
          <p:cNvPr id="9" name="Rectangle 51"/>
          <p:cNvSpPr/>
          <p:nvPr/>
        </p:nvSpPr>
        <p:spPr>
          <a:xfrm>
            <a:off x="2943225" y="5124450"/>
            <a:ext cx="3948113" cy="30480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latin typeface="+mn-lt"/>
            </a:endParaRPr>
          </a:p>
        </p:txBody>
      </p:sp>
      <p:cxnSp>
        <p:nvCxnSpPr>
          <p:cNvPr id="10" name="Straight Connector 43"/>
          <p:cNvCxnSpPr>
            <a:cxnSpLocks noChangeShapeType="1"/>
          </p:cNvCxnSpPr>
          <p:nvPr/>
        </p:nvCxnSpPr>
        <p:spPr bwMode="auto">
          <a:xfrm>
            <a:off x="2136775" y="3602038"/>
            <a:ext cx="4800600" cy="1587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2146300" y="3862388"/>
            <a:ext cx="550863" cy="569912"/>
            <a:chOff x="480" y="1200"/>
            <a:chExt cx="1042" cy="1019"/>
          </a:xfrm>
        </p:grpSpPr>
        <p:pic>
          <p:nvPicPr>
            <p:cNvPr id="53264" name="Picture 16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5" name="Oval 17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55000"/>
                  </a:schemeClr>
                </a:gs>
                <a:gs pos="50000">
                  <a:schemeClr val="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hlink">
                    <a:alpha val="55000"/>
                  </a:schemeClr>
                </a:gs>
              </a:gsLst>
              <a:lin ang="5400000" scaled="1"/>
            </a:gradFill>
            <a:ln w="50800" algn="ctr">
              <a:solidFill>
                <a:srgbClr val="5F5F5F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3266" name="Picture 18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03450" y="3868738"/>
            <a:ext cx="4349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7" name="Text Box 19"/>
          <p:cNvSpPr txBox="1">
            <a:spLocks noChangeArrowheads="1"/>
          </p:cNvSpPr>
          <p:nvPr/>
        </p:nvSpPr>
        <p:spPr bwMode="gray">
          <a:xfrm>
            <a:off x="2203450" y="3910013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rgbClr val="FFFFFF"/>
                </a:solidFill>
                <a:ea typeface="新細明體" panose="02020500000000000000" pitchFamily="18" charset="-120"/>
              </a:rPr>
              <a:t>3</a:t>
            </a:r>
          </a:p>
        </p:txBody>
      </p:sp>
      <p:grpSp>
        <p:nvGrpSpPr>
          <p:cNvPr id="53268" name="Group 20"/>
          <p:cNvGrpSpPr>
            <a:grpSpLocks/>
          </p:cNvGrpSpPr>
          <p:nvPr/>
        </p:nvGrpSpPr>
        <p:grpSpPr bwMode="auto">
          <a:xfrm>
            <a:off x="2146300" y="2963863"/>
            <a:ext cx="550863" cy="569912"/>
            <a:chOff x="1352" y="2011"/>
            <a:chExt cx="347" cy="359"/>
          </a:xfrm>
        </p:grpSpPr>
        <p:grpSp>
          <p:nvGrpSpPr>
            <p:cNvPr id="53269" name="Group 21"/>
            <p:cNvGrpSpPr>
              <a:grpSpLocks/>
            </p:cNvGrpSpPr>
            <p:nvPr/>
          </p:nvGrpSpPr>
          <p:grpSpPr bwMode="auto">
            <a:xfrm>
              <a:off x="1352" y="2011"/>
              <a:ext cx="347" cy="359"/>
              <a:chOff x="480" y="1200"/>
              <a:chExt cx="1042" cy="1019"/>
            </a:xfrm>
          </p:grpSpPr>
          <p:grpSp>
            <p:nvGrpSpPr>
              <p:cNvPr id="53270" name="Group 22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53271" name="Picture 2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272" name="Oval 24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50800" algn="ctr">
                  <a:solidFill>
                    <a:srgbClr val="5F5F5F">
                      <a:alpha val="20000"/>
                    </a:srgb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pic>
            <p:nvPicPr>
              <p:cNvPr id="53273" name="Picture 25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274" name="Text Box 26"/>
            <p:cNvSpPr txBox="1">
              <a:spLocks noChangeArrowheads="1"/>
            </p:cNvSpPr>
            <p:nvPr/>
          </p:nvSpPr>
          <p:spPr bwMode="gray">
            <a:xfrm>
              <a:off x="1389" y="204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2</a:t>
              </a:r>
            </a:p>
          </p:txBody>
        </p:sp>
      </p:grp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2133600" y="4864100"/>
            <a:ext cx="582613" cy="561975"/>
            <a:chOff x="1344" y="3208"/>
            <a:chExt cx="367" cy="354"/>
          </a:xfrm>
        </p:grpSpPr>
        <p:pic>
          <p:nvPicPr>
            <p:cNvPr id="53276" name="Picture 28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44" y="3208"/>
              <a:ext cx="367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1345" y="3208"/>
              <a:ext cx="365" cy="3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</a:gradFill>
            <a:ln w="50800" algn="ctr">
              <a:solidFill>
                <a:srgbClr val="5F5F5F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3278" name="Picture 30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82" y="3217"/>
              <a:ext cx="290" cy="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79" name="Text Box 31"/>
            <p:cNvSpPr txBox="1">
              <a:spLocks noChangeArrowheads="1"/>
            </p:cNvSpPr>
            <p:nvPr/>
          </p:nvSpPr>
          <p:spPr bwMode="gray">
            <a:xfrm>
              <a:off x="1383" y="3216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4</a:t>
              </a:r>
            </a:p>
          </p:txBody>
        </p:sp>
      </p:grpSp>
      <p:grpSp>
        <p:nvGrpSpPr>
          <p:cNvPr id="53280" name="Group 32"/>
          <p:cNvGrpSpPr>
            <a:grpSpLocks/>
          </p:cNvGrpSpPr>
          <p:nvPr/>
        </p:nvGrpSpPr>
        <p:grpSpPr bwMode="auto">
          <a:xfrm>
            <a:off x="2146300" y="2012950"/>
            <a:ext cx="550863" cy="569913"/>
            <a:chOff x="1352" y="1412"/>
            <a:chExt cx="347" cy="359"/>
          </a:xfrm>
        </p:grpSpPr>
        <p:grpSp>
          <p:nvGrpSpPr>
            <p:cNvPr id="53281" name="Group 33"/>
            <p:cNvGrpSpPr>
              <a:grpSpLocks/>
            </p:cNvGrpSpPr>
            <p:nvPr/>
          </p:nvGrpSpPr>
          <p:grpSpPr bwMode="auto">
            <a:xfrm>
              <a:off x="1352" y="1412"/>
              <a:ext cx="347" cy="359"/>
              <a:chOff x="480" y="1200"/>
              <a:chExt cx="1042" cy="1019"/>
            </a:xfrm>
          </p:grpSpPr>
          <p:pic>
            <p:nvPicPr>
              <p:cNvPr id="5328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83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53284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88" y="1416"/>
              <a:ext cx="274" cy="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85" name="Text Box 37"/>
            <p:cNvSpPr txBox="1">
              <a:spLocks noChangeArrowheads="1"/>
            </p:cNvSpPr>
            <p:nvPr/>
          </p:nvSpPr>
          <p:spPr bwMode="gray">
            <a:xfrm>
              <a:off x="1389" y="143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>
                  <a:solidFill>
                    <a:srgbClr val="FFFFFF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前言：</a:t>
            </a:r>
            <a:br>
              <a:rPr lang="zh-TW" altLang="zh-TW" dirty="0"/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609600"/>
            <a:ext cx="6994525" cy="5334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TW" sz="2000" dirty="0" smtClean="0"/>
          </a:p>
          <a:p>
            <a:r>
              <a:rPr lang="en-US" altLang="zh-TW" sz="2400" dirty="0" smtClean="0"/>
              <a:t>       </a:t>
            </a:r>
            <a:r>
              <a:rPr lang="zh-TW" altLang="zh-TW" sz="2400" b="1" dirty="0" smtClean="0">
                <a:latin typeface="+mn-ea"/>
              </a:rPr>
              <a:t>很</a:t>
            </a:r>
            <a:r>
              <a:rPr lang="zh-TW" altLang="zh-TW" sz="2400" b="1" dirty="0">
                <a:latin typeface="+mn-ea"/>
              </a:rPr>
              <a:t>久很久以前，只有某些人身處銷售業。他們每天都在賣東西，其他人則製造東西，然後大家都很快樂。</a:t>
            </a:r>
          </a:p>
          <a:p>
            <a:r>
              <a:rPr lang="en-US" altLang="zh-TW" sz="2400" b="1" dirty="0">
                <a:latin typeface="+mn-ea"/>
              </a:rPr>
              <a:t>    </a:t>
            </a:r>
            <a:r>
              <a:rPr lang="en-US" altLang="zh-TW" sz="2400" b="1" dirty="0" smtClean="0">
                <a:latin typeface="+mn-ea"/>
              </a:rPr>
              <a:t>   </a:t>
            </a:r>
            <a:r>
              <a:rPr lang="zh-TW" altLang="zh-TW" sz="2400" b="1" dirty="0" smtClean="0">
                <a:latin typeface="+mn-ea"/>
              </a:rPr>
              <a:t>有</a:t>
            </a:r>
            <a:r>
              <a:rPr lang="zh-TW" altLang="zh-TW" sz="2400" b="1" dirty="0">
                <a:latin typeface="+mn-ea"/>
              </a:rPr>
              <a:t>一天，這個世界開始改變。大部分的人開始為自己工作，因為我們是創業家，突然間我們也成了推銷員。在此同時，大型企業發現劃分工作職能，在經濟動盪的年代已經行不通；因此，公司開始要求銷售等跨界彈性技能。</a:t>
            </a:r>
          </a:p>
          <a:p>
            <a:r>
              <a:rPr lang="en-US" altLang="zh-TW" sz="2400" b="1" dirty="0">
                <a:latin typeface="+mn-ea"/>
              </a:rPr>
              <a:t>    </a:t>
            </a:r>
            <a:r>
              <a:rPr lang="en-US" altLang="zh-TW" sz="2400" b="1" dirty="0" smtClean="0">
                <a:latin typeface="+mn-ea"/>
              </a:rPr>
              <a:t>   </a:t>
            </a:r>
            <a:r>
              <a:rPr lang="zh-TW" altLang="zh-TW" sz="2400" b="1" dirty="0" smtClean="0">
                <a:latin typeface="+mn-ea"/>
              </a:rPr>
              <a:t>此外</a:t>
            </a:r>
            <a:r>
              <a:rPr lang="zh-TW" altLang="zh-TW" sz="2400" b="1" dirty="0">
                <a:latin typeface="+mn-ea"/>
              </a:rPr>
              <a:t>，經濟也在轉型，一眨眼十年之間，數百萬人也開始投身于教育與健康照護。這兩種產業最重要的目的就是影響他人。</a:t>
            </a:r>
          </a:p>
          <a:p>
            <a:r>
              <a:rPr lang="en-US" altLang="zh-TW" sz="2400" b="1" dirty="0">
                <a:latin typeface="+mn-ea"/>
              </a:rPr>
              <a:t>    </a:t>
            </a:r>
            <a:r>
              <a:rPr lang="en-US" altLang="zh-TW" sz="2400" b="1" dirty="0" smtClean="0">
                <a:latin typeface="+mn-ea"/>
              </a:rPr>
              <a:t>   </a:t>
            </a:r>
            <a:r>
              <a:rPr lang="zh-TW" altLang="zh-TW" sz="2400" b="1" dirty="0" smtClean="0">
                <a:latin typeface="+mn-ea"/>
              </a:rPr>
              <a:t>到了</a:t>
            </a:r>
            <a:r>
              <a:rPr lang="zh-TW" altLang="zh-TW" sz="2400" b="1" dirty="0">
                <a:latin typeface="+mn-ea"/>
              </a:rPr>
              <a:t>最後，在我們幾乎毫無察覺的情況下，大部分的人最後都身處銷售這一行</a:t>
            </a:r>
            <a:r>
              <a:rPr lang="zh-TW" altLang="zh-TW" sz="2400" b="1" dirty="0" smtClean="0">
                <a:latin typeface="+mn-ea"/>
              </a:rPr>
              <a:t>。</a:t>
            </a:r>
            <a:endParaRPr lang="zh-TW" altLang="zh-TW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gray">
          <a:xfrm>
            <a:off x="3832225" y="2154238"/>
            <a:ext cx="1371600" cy="609600"/>
          </a:xfrm>
          <a:prstGeom prst="upArrow">
            <a:avLst>
              <a:gd name="adj1" fmla="val 67972"/>
              <a:gd name="adj2" fmla="val 44532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411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/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zh-TW" altLang="en-US" dirty="0" smtClean="0">
                <a:ea typeface="新細明體" panose="02020500000000000000" pitchFamily="18" charset="-120"/>
              </a:rPr>
              <a:t>前言</a:t>
            </a:r>
            <a:r>
              <a:rPr lang="en-US" altLang="zh-TW" dirty="0" smtClean="0">
                <a:ea typeface="新細明體" panose="02020500000000000000" pitchFamily="18" charset="-120"/>
              </a:rPr>
              <a:t/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gray">
          <a:xfrm>
            <a:off x="5889625" y="4052888"/>
            <a:ext cx="2362200" cy="1738312"/>
          </a:xfrm>
          <a:prstGeom prst="roundRect">
            <a:avLst>
              <a:gd name="adj" fmla="val 6208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gray">
          <a:xfrm>
            <a:off x="3354388" y="4052888"/>
            <a:ext cx="2362200" cy="1738312"/>
          </a:xfrm>
          <a:prstGeom prst="roundRect">
            <a:avLst>
              <a:gd name="adj" fmla="val 6208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gray">
          <a:xfrm>
            <a:off x="828675" y="4052888"/>
            <a:ext cx="2362200" cy="1738312"/>
          </a:xfrm>
          <a:prstGeom prst="roundRect">
            <a:avLst>
              <a:gd name="adj" fmla="val 6208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2633663" y="2747963"/>
            <a:ext cx="3810000" cy="517525"/>
          </a:xfrm>
          <a:prstGeom prst="roundRect">
            <a:avLst>
              <a:gd name="adj" fmla="val 21824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TW" sz="2000" b="1" dirty="0">
                <a:ea typeface="新細明體" panose="02020500000000000000" pitchFamily="18" charset="-120"/>
              </a:rPr>
              <a:t> </a:t>
            </a:r>
          </a:p>
        </p:txBody>
      </p:sp>
      <p:cxnSp>
        <p:nvCxnSpPr>
          <p:cNvPr id="55304" name="AutoShape 14"/>
          <p:cNvCxnSpPr>
            <a:cxnSpLocks noChangeShapeType="1"/>
            <a:stCxn id="55303" idx="2"/>
          </p:cNvCxnSpPr>
          <p:nvPr/>
        </p:nvCxnSpPr>
        <p:spPr bwMode="auto">
          <a:xfrm rot="5400000">
            <a:off x="2978151" y="2316162"/>
            <a:ext cx="601662" cy="2519363"/>
          </a:xfrm>
          <a:prstGeom prst="bentConnector3">
            <a:avLst>
              <a:gd name="adj1" fmla="val 4907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5" name="AutoShape 15"/>
          <p:cNvCxnSpPr>
            <a:cxnSpLocks noChangeShapeType="1"/>
            <a:stCxn id="55303" idx="2"/>
          </p:cNvCxnSpPr>
          <p:nvPr/>
        </p:nvCxnSpPr>
        <p:spPr bwMode="auto">
          <a:xfrm>
            <a:off x="4538663" y="3275013"/>
            <a:ext cx="0" cy="6016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6" name="AutoShape 16"/>
          <p:cNvCxnSpPr>
            <a:cxnSpLocks noChangeShapeType="1"/>
            <a:stCxn id="55303" idx="2"/>
          </p:cNvCxnSpPr>
          <p:nvPr/>
        </p:nvCxnSpPr>
        <p:spPr bwMode="auto">
          <a:xfrm rot="16200000" flipH="1">
            <a:off x="5492751" y="2320925"/>
            <a:ext cx="601662" cy="2509837"/>
          </a:xfrm>
          <a:prstGeom prst="bentConnector3">
            <a:avLst>
              <a:gd name="adj1" fmla="val 4907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Text Box 17"/>
          <p:cNvSpPr txBox="1">
            <a:spLocks noChangeArrowheads="1"/>
          </p:cNvSpPr>
          <p:nvPr/>
        </p:nvSpPr>
        <p:spPr bwMode="auto">
          <a:xfrm>
            <a:off x="936625" y="4343400"/>
            <a:ext cx="2143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zh-TW" sz="2800" b="1" dirty="0"/>
              <a:t>小型企業的</a:t>
            </a:r>
            <a:r>
              <a:rPr lang="zh-TW" altLang="zh-TW" sz="2800" b="1" dirty="0" smtClean="0"/>
              <a:t>興起</a:t>
            </a:r>
            <a:endParaRPr lang="en-US" altLang="zh-TW" sz="2800" b="1" dirty="0">
              <a:ea typeface="新細明體" panose="02020500000000000000" pitchFamily="18" charset="-120"/>
            </a:endParaRPr>
          </a:p>
        </p:txBody>
      </p:sp>
      <p:sp>
        <p:nvSpPr>
          <p:cNvPr id="55308" name="Text Box 18"/>
          <p:cNvSpPr txBox="1">
            <a:spLocks noChangeArrowheads="1"/>
          </p:cNvSpPr>
          <p:nvPr/>
        </p:nvSpPr>
        <p:spPr bwMode="auto">
          <a:xfrm>
            <a:off x="5976938" y="4343400"/>
            <a:ext cx="2143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zh-TW" sz="2800" b="1" dirty="0"/>
              <a:t>教育</a:t>
            </a:r>
            <a:r>
              <a:rPr lang="zh-TW" altLang="zh-TW" sz="2800" b="1" dirty="0" smtClean="0"/>
              <a:t>／</a:t>
            </a:r>
            <a:r>
              <a:rPr lang="zh-TW" altLang="en-US" sz="2800" b="1" dirty="0" smtClean="0"/>
              <a:t>      </a:t>
            </a:r>
            <a:r>
              <a:rPr lang="zh-TW" altLang="zh-TW" sz="2800" b="1" dirty="0" smtClean="0"/>
              <a:t>醫療</a:t>
            </a:r>
            <a:r>
              <a:rPr lang="zh-TW" altLang="zh-TW" sz="2800" b="1" dirty="0"/>
              <a:t>保健業</a:t>
            </a:r>
          </a:p>
          <a:p>
            <a:pPr algn="ctr"/>
            <a:endParaRPr lang="en-US" altLang="zh-TW" sz="1600" dirty="0">
              <a:ea typeface="新細明體" panose="02020500000000000000" pitchFamily="18" charset="-120"/>
            </a:endParaRPr>
          </a:p>
        </p:txBody>
      </p:sp>
      <p:sp>
        <p:nvSpPr>
          <p:cNvPr id="55309" name="Rectangle 19"/>
          <p:cNvSpPr>
            <a:spLocks noChangeArrowheads="1"/>
          </p:cNvSpPr>
          <p:nvPr/>
        </p:nvSpPr>
        <p:spPr bwMode="auto">
          <a:xfrm>
            <a:off x="3514724" y="4440238"/>
            <a:ext cx="2201863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TW" altLang="zh-TW" sz="2800" b="1" dirty="0" smtClean="0"/>
              <a:t>彈性</a:t>
            </a:r>
            <a:endParaRPr lang="en-US" altLang="zh-TW" sz="2800" b="1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2800" b="1" dirty="0" smtClean="0">
                <a:ea typeface="新細明體" panose="02020500000000000000" pitchFamily="18" charset="-120"/>
              </a:rPr>
              <a:t>(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技能新廣度</a:t>
            </a:r>
            <a:r>
              <a:rPr lang="en-US" altLang="zh-TW" sz="2800" b="1" dirty="0" smtClean="0">
                <a:ea typeface="新細明體" panose="02020500000000000000" pitchFamily="18" charset="-120"/>
              </a:rPr>
              <a:t>)</a:t>
            </a:r>
            <a:endParaRPr lang="en-US" altLang="zh-TW" sz="2800" b="1" dirty="0">
              <a:ea typeface="新細明體" panose="02020500000000000000" pitchFamily="18" charset="-120"/>
            </a:endParaRPr>
          </a:p>
        </p:txBody>
      </p:sp>
      <p:sp>
        <p:nvSpPr>
          <p:cNvPr id="55310" name="Text Box 9"/>
          <p:cNvSpPr txBox="1">
            <a:spLocks noChangeArrowheads="1"/>
          </p:cNvSpPr>
          <p:nvPr/>
        </p:nvSpPr>
        <p:spPr bwMode="black">
          <a:xfrm>
            <a:off x="1219200" y="1371600"/>
            <a:ext cx="6694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zh-TW" sz="2800" b="1" dirty="0" smtClean="0"/>
              <a:t>有</a:t>
            </a:r>
            <a:r>
              <a:rPr lang="zh-TW" altLang="zh-TW" sz="2800" b="1" dirty="0"/>
              <a:t>愈來愈多人在從事</a:t>
            </a:r>
            <a:r>
              <a:rPr lang="zh-TW" altLang="zh-TW" sz="2800" b="1" dirty="0" smtClean="0"/>
              <a:t>銷售</a:t>
            </a:r>
            <a:endParaRPr lang="zh-TW" altLang="zh-TW" sz="2800" b="1" dirty="0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gray">
          <a:xfrm>
            <a:off x="3468688" y="3881438"/>
            <a:ext cx="2132012" cy="376237"/>
          </a:xfrm>
          <a:prstGeom prst="roundRect">
            <a:avLst>
              <a:gd name="adj" fmla="val 36287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gray">
          <a:xfrm>
            <a:off x="941388" y="3881438"/>
            <a:ext cx="2132012" cy="376237"/>
          </a:xfrm>
          <a:prstGeom prst="roundRect">
            <a:avLst>
              <a:gd name="adj" fmla="val 36287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gray">
          <a:xfrm>
            <a:off x="6003925" y="3881438"/>
            <a:ext cx="2132013" cy="376237"/>
          </a:xfrm>
          <a:prstGeom prst="roundRect">
            <a:avLst>
              <a:gd name="adj" fmla="val 36287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4" name="Rectangle 9"/>
          <p:cNvSpPr>
            <a:spLocks noChangeArrowheads="1"/>
          </p:cNvSpPr>
          <p:nvPr/>
        </p:nvSpPr>
        <p:spPr bwMode="white">
          <a:xfrm>
            <a:off x="3581400" y="3886200"/>
            <a:ext cx="1890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1600" b="1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二</a:t>
            </a:r>
            <a:endParaRPr lang="en-US" altLang="zh-TW" sz="1600" b="1" dirty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55315" name="Rectangle 11"/>
          <p:cNvSpPr>
            <a:spLocks noChangeArrowheads="1"/>
          </p:cNvSpPr>
          <p:nvPr/>
        </p:nvSpPr>
        <p:spPr bwMode="gray">
          <a:xfrm>
            <a:off x="1066800" y="3886200"/>
            <a:ext cx="1890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1600" b="1" dirty="0">
                <a:solidFill>
                  <a:srgbClr val="FFFFFF"/>
                </a:solidFill>
                <a:ea typeface="新細明體" panose="02020500000000000000" pitchFamily="18" charset="-120"/>
              </a:rPr>
              <a:t>一</a:t>
            </a:r>
            <a:endParaRPr lang="en-US" altLang="zh-TW" sz="1600" b="1" dirty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55316" name="Rectangle 13"/>
          <p:cNvSpPr>
            <a:spLocks noChangeArrowheads="1"/>
          </p:cNvSpPr>
          <p:nvPr/>
        </p:nvSpPr>
        <p:spPr bwMode="white">
          <a:xfrm>
            <a:off x="6113463" y="3886200"/>
            <a:ext cx="1890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1600" b="1" dirty="0">
                <a:solidFill>
                  <a:srgbClr val="FFFFFF"/>
                </a:solidFill>
                <a:ea typeface="新細明體" panose="02020500000000000000" pitchFamily="18" charset="-120"/>
              </a:rPr>
              <a:t>三</a:t>
            </a:r>
            <a:endParaRPr lang="en-US" altLang="zh-TW" sz="1600" b="1" dirty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29177" y="278769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 smtClean="0"/>
              <a:t>三個原因</a:t>
            </a:r>
            <a:endParaRPr lang="zh-TW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/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en-US" altLang="zh-TW" dirty="0" smtClean="0">
                <a:ea typeface="新細明體" panose="02020500000000000000" pitchFamily="18" charset="-120"/>
              </a:rPr>
              <a:t>1.</a:t>
            </a:r>
            <a:r>
              <a:rPr lang="zh-TW" altLang="zh-TW" dirty="0" smtClean="0"/>
              <a:t>小型企業的興起</a:t>
            </a:r>
            <a:r>
              <a:rPr lang="en-US" altLang="zh-TW" dirty="0">
                <a:ea typeface="新細明體" panose="02020500000000000000" pitchFamily="18" charset="-120"/>
              </a:rPr>
              <a:t/>
            </a:r>
            <a:br>
              <a:rPr lang="en-US" altLang="zh-TW" dirty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56323" name="Arc 3"/>
          <p:cNvSpPr>
            <a:spLocks/>
          </p:cNvSpPr>
          <p:nvPr/>
        </p:nvSpPr>
        <p:spPr bwMode="gray">
          <a:xfrm>
            <a:off x="1000125" y="1905000"/>
            <a:ext cx="3800475" cy="3800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4" name="Arc 4"/>
          <p:cNvSpPr>
            <a:spLocks/>
          </p:cNvSpPr>
          <p:nvPr/>
        </p:nvSpPr>
        <p:spPr bwMode="gray">
          <a:xfrm>
            <a:off x="990600" y="3028950"/>
            <a:ext cx="2667000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folHlink">
              <a:alpha val="32001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5" name="Arc 5"/>
          <p:cNvSpPr>
            <a:spLocks/>
          </p:cNvSpPr>
          <p:nvPr/>
        </p:nvSpPr>
        <p:spPr bwMode="gray">
          <a:xfrm>
            <a:off x="990600" y="4248150"/>
            <a:ext cx="1447800" cy="1447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black">
          <a:xfrm>
            <a:off x="990600" y="5705475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black">
          <a:xfrm rot="-5400000">
            <a:off x="-1066800" y="36576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black">
          <a:xfrm>
            <a:off x="1066800" y="5791200"/>
            <a:ext cx="1243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zh-TW" altLang="en-US" sz="2400" b="1" dirty="0" smtClean="0">
                <a:ea typeface="新細明體" panose="02020500000000000000" pitchFamily="18" charset="-120"/>
              </a:rPr>
              <a:t>時間</a:t>
            </a:r>
            <a:r>
              <a:rPr lang="zh-TW" altLang="en-US" sz="2400" b="1" dirty="0">
                <a:ea typeface="新細明體" panose="02020500000000000000" pitchFamily="18" charset="-120"/>
              </a:rPr>
              <a:t>軸</a:t>
            </a:r>
            <a:endParaRPr lang="en-US" altLang="zh-TW" sz="2400" b="1" dirty="0">
              <a:ea typeface="新細明體" panose="02020500000000000000" pitchFamily="18" charset="-12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black">
          <a:xfrm>
            <a:off x="2374900" y="5791200"/>
            <a:ext cx="1243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black">
          <a:xfrm>
            <a:off x="436602" y="1752600"/>
            <a:ext cx="55399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zh-TW" altLang="en-US" sz="2400" b="1" dirty="0" smtClean="0">
                <a:ea typeface="新細明體" panose="02020500000000000000" pitchFamily="18" charset="-120"/>
              </a:rPr>
              <a:t>工作意義</a:t>
            </a:r>
            <a:endParaRPr lang="en-US" altLang="zh-TW" sz="2400" b="1" dirty="0">
              <a:ea typeface="新細明體" panose="02020500000000000000" pitchFamily="18" charset="-120"/>
            </a:endParaRPr>
          </a:p>
        </p:txBody>
      </p:sp>
      <p:sp>
        <p:nvSpPr>
          <p:cNvPr id="56334" name="Rectangle 20"/>
          <p:cNvSpPr>
            <a:spLocks noChangeArrowheads="1"/>
          </p:cNvSpPr>
          <p:nvPr/>
        </p:nvSpPr>
        <p:spPr bwMode="black">
          <a:xfrm>
            <a:off x="3581400" y="5791200"/>
            <a:ext cx="1243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</a:p>
        </p:txBody>
      </p:sp>
      <p:grpSp>
        <p:nvGrpSpPr>
          <p:cNvPr id="56335" name="Group 21"/>
          <p:cNvGrpSpPr>
            <a:grpSpLocks/>
          </p:cNvGrpSpPr>
          <p:nvPr/>
        </p:nvGrpSpPr>
        <p:grpSpPr bwMode="auto">
          <a:xfrm>
            <a:off x="2895600" y="2362200"/>
            <a:ext cx="1479550" cy="1428750"/>
            <a:chOff x="887" y="2040"/>
            <a:chExt cx="433" cy="422"/>
          </a:xfrm>
        </p:grpSpPr>
        <p:pic>
          <p:nvPicPr>
            <p:cNvPr id="56336" name="Picture 22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9" name="Oval 2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56338" name="Picture 24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9" name="Rectangle 25"/>
          <p:cNvSpPr>
            <a:spLocks noChangeArrowheads="1"/>
          </p:cNvSpPr>
          <p:nvPr/>
        </p:nvSpPr>
        <p:spPr bwMode="gray">
          <a:xfrm>
            <a:off x="3040063" y="2852972"/>
            <a:ext cx="5646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zh-TW" sz="2000" b="1" dirty="0"/>
              <a:t>「我想要在一家誠實的公司裡做出誠實的產品。</a:t>
            </a:r>
            <a:r>
              <a:rPr lang="zh-TW" altLang="zh-TW" sz="2000" b="1" dirty="0" smtClean="0"/>
              <a:t>」</a:t>
            </a:r>
            <a:endParaRPr lang="zh-TW" altLang="zh-TW" sz="2000" b="1" dirty="0"/>
          </a:p>
        </p:txBody>
      </p:sp>
      <p:grpSp>
        <p:nvGrpSpPr>
          <p:cNvPr id="56340" name="Group 26"/>
          <p:cNvGrpSpPr>
            <a:grpSpLocks/>
          </p:cNvGrpSpPr>
          <p:nvPr/>
        </p:nvGrpSpPr>
        <p:grpSpPr bwMode="auto">
          <a:xfrm>
            <a:off x="1981200" y="3581400"/>
            <a:ext cx="1263650" cy="1219200"/>
            <a:chOff x="887" y="2040"/>
            <a:chExt cx="433" cy="422"/>
          </a:xfrm>
        </p:grpSpPr>
        <p:pic>
          <p:nvPicPr>
            <p:cNvPr id="56341" name="Picture 27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4" name="Oval 28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56343" name="Picture 2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44" name="Rectangle 30"/>
          <p:cNvSpPr>
            <a:spLocks noChangeArrowheads="1"/>
          </p:cNvSpPr>
          <p:nvPr/>
        </p:nvSpPr>
        <p:spPr bwMode="gray">
          <a:xfrm>
            <a:off x="2013776" y="3944908"/>
            <a:ext cx="6440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zh-TW" sz="2000" b="1" dirty="0"/>
              <a:t>「我要每個人都快樂，我要每個人都熱情洋溢的上工</a:t>
            </a:r>
            <a:r>
              <a:rPr lang="zh-TW" altLang="zh-TW" sz="2000" b="1" dirty="0" smtClean="0"/>
              <a:t>」</a:t>
            </a:r>
            <a:endParaRPr lang="en-US" altLang="zh-TW" sz="2000" b="1" dirty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56345" name="Group 31"/>
          <p:cNvGrpSpPr>
            <a:grpSpLocks/>
          </p:cNvGrpSpPr>
          <p:nvPr/>
        </p:nvGrpSpPr>
        <p:grpSpPr bwMode="auto">
          <a:xfrm>
            <a:off x="1103313" y="4602163"/>
            <a:ext cx="1022350" cy="987425"/>
            <a:chOff x="887" y="2040"/>
            <a:chExt cx="433" cy="422"/>
          </a:xfrm>
        </p:grpSpPr>
        <p:pic>
          <p:nvPicPr>
            <p:cNvPr id="56346" name="Picture 32" descr="circuler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9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56348" name="Picture 34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49" name="Rectangle 35"/>
          <p:cNvSpPr>
            <a:spLocks noChangeArrowheads="1"/>
          </p:cNvSpPr>
          <p:nvPr/>
        </p:nvSpPr>
        <p:spPr bwMode="gray">
          <a:xfrm>
            <a:off x="1135062" y="4931756"/>
            <a:ext cx="23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zh-TW" sz="2000" b="1" dirty="0"/>
              <a:t>「不得已的資本家</a:t>
            </a:r>
            <a:r>
              <a:rPr lang="zh-TW" altLang="zh-TW" sz="2000" b="1" dirty="0" smtClean="0"/>
              <a:t>」</a:t>
            </a:r>
            <a:endParaRPr lang="en-US" altLang="zh-TW" sz="2000" b="1" dirty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zh-TW" dirty="0" smtClean="0"/>
              <a:t>彈性</a:t>
            </a:r>
            <a:r>
              <a:rPr lang="en-US" altLang="zh-TW" dirty="0" smtClean="0"/>
              <a:t>(</a:t>
            </a:r>
            <a:r>
              <a:rPr lang="zh-TW" altLang="en-US" dirty="0" smtClean="0"/>
              <a:t>技能新廣度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00585"/>
              </p:ext>
            </p:extLst>
          </p:nvPr>
        </p:nvGraphicFramePr>
        <p:xfrm>
          <a:off x="381000" y="1290638"/>
          <a:ext cx="8229600" cy="368198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zh-TW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我們沒有銷售人員，是因為，以一種奇妙的方式來說，每個人都是推</a:t>
                      </a:r>
                      <a:endParaRPr lang="en-US" altLang="zh-TW" sz="20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TW" altLang="zh-TW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銷員。</a:t>
                      </a:r>
                      <a:endParaRPr lang="zh-TW" altLang="zh-TW" sz="20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9999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我們試著擁抱一種信念：任何客戶會接觸到的人，其實都是推銷人員。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過去十年的激烈競爭，已經迫使大部分組織自「分層」轉型為扁平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（或至少是更為扁平）。組織做著和過去同樣（或甚至是更多）的工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作，卻以更少的人做更大量、更多元的事。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9999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一個充滿扁平組織與混亂經濟情勢的世界（也就是我們的世界）會處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罰固定技能，獎勵彈性。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zh-TW" dirty="0" smtClean="0"/>
              <a:t>教育</a:t>
            </a:r>
            <a:r>
              <a:rPr lang="zh-TW" altLang="zh-TW" dirty="0"/>
              <a:t>／醫療保健業</a:t>
            </a:r>
            <a:br>
              <a:rPr lang="zh-TW" altLang="zh-TW" dirty="0"/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144588" y="1258888"/>
            <a:ext cx="6600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2000" b="1" dirty="0"/>
              <a:t>健康且受過教育的人口是一種公共財，這種東西自有其價值，所有人都能受惠</a:t>
            </a:r>
            <a:r>
              <a:rPr lang="zh-TW" altLang="zh-TW" sz="2000" b="1" dirty="0" smtClean="0"/>
              <a:t>。</a:t>
            </a:r>
            <a:endParaRPr lang="zh-TW" altLang="zh-TW" sz="2000" b="1" dirty="0"/>
          </a:p>
        </p:txBody>
      </p:sp>
      <p:sp>
        <p:nvSpPr>
          <p:cNvPr id="36" name="Rounded Rectangle 35"/>
          <p:cNvSpPr/>
          <p:nvPr/>
        </p:nvSpPr>
        <p:spPr>
          <a:xfrm flipH="1">
            <a:off x="1423988" y="3817938"/>
            <a:ext cx="2986087" cy="966787"/>
          </a:xfrm>
          <a:prstGeom prst="roundRect">
            <a:avLst>
              <a:gd name="adj" fmla="val 12005"/>
            </a:avLst>
          </a:prstGeom>
          <a:noFill/>
          <a:ln w="28575">
            <a:solidFill>
              <a:schemeClr val="tx1">
                <a:lumMod val="50000"/>
                <a:lumOff val="50000"/>
                <a:alpha val="6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zh-TW" sz="2800" b="1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 flipH="1">
            <a:off x="4924425" y="3817938"/>
            <a:ext cx="2986088" cy="966787"/>
          </a:xfrm>
          <a:prstGeom prst="roundRect">
            <a:avLst>
              <a:gd name="adj" fmla="val 12005"/>
            </a:avLst>
          </a:prstGeom>
          <a:noFill/>
          <a:ln w="28575">
            <a:solidFill>
              <a:schemeClr val="tx1">
                <a:lumMod val="50000"/>
                <a:lumOff val="50000"/>
                <a:alpha val="6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zh-TW" sz="2800" b="1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 flipH="1">
            <a:off x="1423988" y="4962525"/>
            <a:ext cx="2986087" cy="966788"/>
          </a:xfrm>
          <a:prstGeom prst="roundRect">
            <a:avLst>
              <a:gd name="adj" fmla="val 12005"/>
            </a:avLst>
          </a:prstGeom>
          <a:noFill/>
          <a:ln w="28575">
            <a:solidFill>
              <a:schemeClr val="tx1">
                <a:lumMod val="50000"/>
                <a:lumOff val="50000"/>
                <a:alpha val="6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zh-TW" sz="2800" b="1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 flipH="1">
            <a:off x="4924425" y="4962525"/>
            <a:ext cx="2986088" cy="966788"/>
          </a:xfrm>
          <a:prstGeom prst="roundRect">
            <a:avLst>
              <a:gd name="adj" fmla="val 12005"/>
            </a:avLst>
          </a:prstGeom>
          <a:noFill/>
          <a:ln w="28575">
            <a:solidFill>
              <a:schemeClr val="tx1">
                <a:lumMod val="50000"/>
                <a:lumOff val="50000"/>
                <a:alpha val="6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zh-TW" sz="2800" b="1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71"/>
          <p:cNvSpPr/>
          <p:nvPr/>
        </p:nvSpPr>
        <p:spPr>
          <a:xfrm>
            <a:off x="5092827" y="3918987"/>
            <a:ext cx="258445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1200" b="1" dirty="0"/>
              <a:t>「這件事的挑戰在於，如果想影響人們很長一段路，而且是長期影響，我們就必須創造環境，讓他們自己影響自己。</a:t>
            </a:r>
            <a:r>
              <a:rPr lang="zh-TW" altLang="zh-TW" sz="1200" b="1" dirty="0" smtClean="0"/>
              <a:t>」</a:t>
            </a:r>
            <a:endParaRPr lang="zh-TW" altLang="zh-TW" sz="1200" b="1" dirty="0"/>
          </a:p>
        </p:txBody>
      </p:sp>
      <p:sp>
        <p:nvSpPr>
          <p:cNvPr id="75" name="Rectangle 74"/>
          <p:cNvSpPr/>
          <p:nvPr/>
        </p:nvSpPr>
        <p:spPr>
          <a:xfrm>
            <a:off x="5202238" y="49720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TW" b="1" dirty="0">
              <a:ea typeface="新細明體" panose="02020500000000000000" pitchFamily="18" charset="-12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51450" y="4202113"/>
            <a:ext cx="2643188" cy="30777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dirty="0" smtClean="0">
                <a:ea typeface="新細明體" panose="02020500000000000000" pitchFamily="18" charset="-120"/>
                <a:cs typeface="Arial" panose="020B0604020202020204" pitchFamily="34" charset="0"/>
              </a:rPr>
              <a:t>. </a:t>
            </a:r>
            <a:endParaRPr lang="en-US" altLang="zh-TW" sz="1400" dirty="0">
              <a:ea typeface="新細明體" panose="02020500000000000000" pitchFamily="18" charset="-12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22438" y="5327650"/>
            <a:ext cx="2643187" cy="30777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dirty="0" smtClean="0">
                <a:ea typeface="新細明體" panose="02020500000000000000" pitchFamily="18" charset="-120"/>
                <a:cs typeface="Arial" panose="020B0604020202020204" pitchFamily="34" charset="0"/>
              </a:rPr>
              <a:t>. </a:t>
            </a:r>
            <a:endParaRPr lang="en-US" altLang="zh-TW" sz="1400" dirty="0">
              <a:ea typeface="新細明體" panose="02020500000000000000" pitchFamily="18" charset="-12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51438" y="4972050"/>
            <a:ext cx="2643188" cy="83099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1200" b="1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「這件事與用我的耳朵而非嘴巴來領導有關。你必須引導人們替自己說出目標，並且具備在那樣的情境下規劃塑造未來的彈性。」</a:t>
            </a:r>
          </a:p>
        </p:txBody>
      </p:sp>
      <p:grpSp>
        <p:nvGrpSpPr>
          <p:cNvPr id="58409" name="Group 41"/>
          <p:cNvGrpSpPr>
            <a:grpSpLocks/>
          </p:cNvGrpSpPr>
          <p:nvPr/>
        </p:nvGrpSpPr>
        <p:grpSpPr bwMode="auto">
          <a:xfrm>
            <a:off x="1144588" y="4070350"/>
            <a:ext cx="547687" cy="506413"/>
            <a:chOff x="2758" y="2523"/>
            <a:chExt cx="345" cy="319"/>
          </a:xfrm>
        </p:grpSpPr>
        <p:pic>
          <p:nvPicPr>
            <p:cNvPr id="58410" name="Picture 42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11" name="Oval 43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8412" name="Picture 44" descr="light_cycle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13" name="Oval 45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8414" name="Text Box 46"/>
          <p:cNvSpPr txBox="1">
            <a:spLocks noChangeArrowheads="1"/>
          </p:cNvSpPr>
          <p:nvPr/>
        </p:nvSpPr>
        <p:spPr bwMode="gray">
          <a:xfrm>
            <a:off x="1155700" y="4090988"/>
            <a:ext cx="55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>
                <a:solidFill>
                  <a:srgbClr val="FFFFFF"/>
                </a:solidFill>
                <a:ea typeface="新細明體" panose="02020500000000000000" pitchFamily="18" charset="-120"/>
              </a:rPr>
              <a:t>01</a:t>
            </a:r>
          </a:p>
        </p:txBody>
      </p:sp>
      <p:grpSp>
        <p:nvGrpSpPr>
          <p:cNvPr id="58415" name="Group 47"/>
          <p:cNvGrpSpPr>
            <a:grpSpLocks/>
          </p:cNvGrpSpPr>
          <p:nvPr/>
        </p:nvGrpSpPr>
        <p:grpSpPr bwMode="auto">
          <a:xfrm>
            <a:off x="4638675" y="4070350"/>
            <a:ext cx="547688" cy="506413"/>
            <a:chOff x="2758" y="2523"/>
            <a:chExt cx="345" cy="319"/>
          </a:xfrm>
        </p:grpSpPr>
        <p:pic>
          <p:nvPicPr>
            <p:cNvPr id="58416" name="Picture 48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17" name="Oval 49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8418" name="Picture 50" descr="light_cycle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19" name="Oval 51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8420" name="Text Box 52"/>
          <p:cNvSpPr txBox="1">
            <a:spLocks noChangeArrowheads="1"/>
          </p:cNvSpPr>
          <p:nvPr/>
        </p:nvSpPr>
        <p:spPr bwMode="gray">
          <a:xfrm>
            <a:off x="4649788" y="4086225"/>
            <a:ext cx="55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>
                <a:solidFill>
                  <a:srgbClr val="FFFFFF"/>
                </a:solidFill>
                <a:ea typeface="新細明體" panose="02020500000000000000" pitchFamily="18" charset="-120"/>
              </a:rPr>
              <a:t>02</a:t>
            </a:r>
          </a:p>
        </p:txBody>
      </p:sp>
      <p:grpSp>
        <p:nvGrpSpPr>
          <p:cNvPr id="58421" name="Group 53"/>
          <p:cNvGrpSpPr>
            <a:grpSpLocks/>
          </p:cNvGrpSpPr>
          <p:nvPr/>
        </p:nvGrpSpPr>
        <p:grpSpPr bwMode="auto">
          <a:xfrm>
            <a:off x="1144588" y="5233988"/>
            <a:ext cx="547687" cy="506412"/>
            <a:chOff x="2758" y="2523"/>
            <a:chExt cx="345" cy="319"/>
          </a:xfrm>
        </p:grpSpPr>
        <p:pic>
          <p:nvPicPr>
            <p:cNvPr id="58422" name="Picture 54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23" name="Oval 55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8424" name="Picture 56" descr="light_cycle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25" name="Oval 57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8426" name="Text Box 58"/>
          <p:cNvSpPr txBox="1">
            <a:spLocks noChangeArrowheads="1"/>
          </p:cNvSpPr>
          <p:nvPr/>
        </p:nvSpPr>
        <p:spPr bwMode="gray">
          <a:xfrm>
            <a:off x="1155700" y="5254625"/>
            <a:ext cx="55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>
                <a:solidFill>
                  <a:srgbClr val="FFFFFF"/>
                </a:solidFill>
                <a:ea typeface="新細明體" panose="02020500000000000000" pitchFamily="18" charset="-120"/>
              </a:rPr>
              <a:t>03</a:t>
            </a:r>
          </a:p>
        </p:txBody>
      </p:sp>
      <p:grpSp>
        <p:nvGrpSpPr>
          <p:cNvPr id="58427" name="Group 59"/>
          <p:cNvGrpSpPr>
            <a:grpSpLocks/>
          </p:cNvGrpSpPr>
          <p:nvPr/>
        </p:nvGrpSpPr>
        <p:grpSpPr bwMode="auto">
          <a:xfrm>
            <a:off x="4638675" y="5233988"/>
            <a:ext cx="547688" cy="506412"/>
            <a:chOff x="2758" y="2523"/>
            <a:chExt cx="345" cy="319"/>
          </a:xfrm>
        </p:grpSpPr>
        <p:pic>
          <p:nvPicPr>
            <p:cNvPr id="58428" name="Picture 60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29" name="Oval 61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8430" name="Picture 62" descr="light_cycle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31" name="Oval 63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8432" name="Text Box 64"/>
          <p:cNvSpPr txBox="1">
            <a:spLocks noChangeArrowheads="1"/>
          </p:cNvSpPr>
          <p:nvPr/>
        </p:nvSpPr>
        <p:spPr bwMode="gray">
          <a:xfrm>
            <a:off x="4649788" y="5249863"/>
            <a:ext cx="55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>
                <a:solidFill>
                  <a:srgbClr val="FFFFFF"/>
                </a:solidFill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46" name="Rectangle 72"/>
          <p:cNvSpPr/>
          <p:nvPr/>
        </p:nvSpPr>
        <p:spPr>
          <a:xfrm>
            <a:off x="1643063" y="4993386"/>
            <a:ext cx="2417762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1200" b="1" dirty="0"/>
              <a:t>「刺激」（</a:t>
            </a:r>
            <a:r>
              <a:rPr lang="en-US" altLang="zh-TW" sz="1200" b="1" dirty="0"/>
              <a:t>irritation</a:t>
            </a:r>
            <a:r>
              <a:rPr lang="zh-TW" altLang="zh-TW" sz="1200" b="1" dirty="0"/>
              <a:t>）與「鼓舞」（</a:t>
            </a:r>
            <a:r>
              <a:rPr lang="en-US" altLang="zh-TW" sz="1200" b="1" dirty="0"/>
              <a:t>agitation</a:t>
            </a:r>
            <a:r>
              <a:rPr lang="zh-TW" altLang="zh-TW" sz="1200" b="1" dirty="0"/>
              <a:t>）有所不同，刺激是「挑戰人們做我們想要他們做的事」。鼓舞是「挑戰他們做他們想做的事」</a:t>
            </a:r>
            <a:r>
              <a:rPr lang="zh-TW" altLang="zh-TW" sz="1200" b="1" dirty="0" smtClean="0"/>
              <a:t>。</a:t>
            </a:r>
            <a:endParaRPr lang="zh-TW" altLang="zh-TW" sz="12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81200" y="40973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200" b="1" dirty="0"/>
              <a:t>身為教師</a:t>
            </a:r>
            <a:r>
              <a:rPr lang="en-US" altLang="zh-TW" sz="1200" b="1" dirty="0"/>
              <a:t>/</a:t>
            </a:r>
            <a:r>
              <a:rPr lang="zh-TW" altLang="zh-TW" sz="1200" b="1" dirty="0"/>
              <a:t>護理師，最重要的任務就是影響他人。</a:t>
            </a:r>
          </a:p>
        </p:txBody>
      </p:sp>
      <p:graphicFrame>
        <p:nvGraphicFramePr>
          <p:cNvPr id="4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2996"/>
              </p:ext>
            </p:extLst>
          </p:nvPr>
        </p:nvGraphicFramePr>
        <p:xfrm>
          <a:off x="1092137" y="2081351"/>
          <a:ext cx="6818376" cy="1371600"/>
        </p:xfrm>
        <a:graphic>
          <a:graphicData uri="http://schemas.openxmlformats.org/drawingml/2006/table">
            <a:tbl>
              <a:tblPr/>
              <a:tblGrid>
                <a:gridCol w="6818376"/>
              </a:tblGrid>
              <a:tr h="509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「白領階級工作者」—「白袍／白粉筆」（</a:t>
                      </a:r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white coat</a:t>
                      </a: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／</a:t>
                      </a:r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white chalk</a:t>
                      </a: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）的經濟形態，教育／醫療保健業是最主要的產業，核心的謀生方法則是影響他人。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非銷售の銷售：「影響、說服、與改變行為的能力，然而此時，也要在「別人想要什麼」以及「你能夠提供什麼」之間取得平衡。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3.</a:t>
            </a:r>
            <a:r>
              <a:rPr lang="zh-TW" altLang="zh-TW" dirty="0" smtClean="0"/>
              <a:t>教育／醫療保健業</a:t>
            </a:r>
            <a:br>
              <a:rPr lang="zh-TW" altLang="zh-TW" dirty="0" smtClean="0"/>
            </a:br>
            <a:r>
              <a:rPr lang="en-US" altLang="zh-TW" dirty="0">
                <a:ea typeface="新細明體" panose="02020500000000000000" pitchFamily="18" charset="-120"/>
              </a:rPr>
              <a:t/>
            </a:r>
            <a:br>
              <a:rPr lang="en-US" altLang="zh-TW" dirty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59395" name="Freeform 3"/>
          <p:cNvSpPr>
            <a:spLocks noChangeAspect="1"/>
          </p:cNvSpPr>
          <p:nvPr/>
        </p:nvSpPr>
        <p:spPr bwMode="ltGray">
          <a:xfrm>
            <a:off x="5813425" y="3541713"/>
            <a:ext cx="2197100" cy="2690812"/>
          </a:xfrm>
          <a:custGeom>
            <a:avLst/>
            <a:gdLst>
              <a:gd name="T0" fmla="*/ 0 w 1384"/>
              <a:gd name="T1" fmla="*/ 117 h 1695"/>
              <a:gd name="T2" fmla="*/ 7 w 1384"/>
              <a:gd name="T3" fmla="*/ 1695 h 1695"/>
              <a:gd name="T4" fmla="*/ 1381 w 1384"/>
              <a:gd name="T5" fmla="*/ 1695 h 1695"/>
              <a:gd name="T6" fmla="*/ 1384 w 1384"/>
              <a:gd name="T7" fmla="*/ 99 h 1695"/>
              <a:gd name="T8" fmla="*/ 1297 w 1384"/>
              <a:gd name="T9" fmla="*/ 0 h 1695"/>
              <a:gd name="T10" fmla="*/ 118 w 1384"/>
              <a:gd name="T11" fmla="*/ 3 h 1695"/>
              <a:gd name="T12" fmla="*/ 0 w 1384"/>
              <a:gd name="T13" fmla="*/ 1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95">
                <a:moveTo>
                  <a:pt x="0" y="117"/>
                </a:moveTo>
                <a:lnTo>
                  <a:pt x="7" y="1695"/>
                </a:lnTo>
                <a:lnTo>
                  <a:pt x="1381" y="1695"/>
                </a:lnTo>
                <a:lnTo>
                  <a:pt x="1384" y="99"/>
                </a:lnTo>
                <a:cubicBezTo>
                  <a:pt x="1384" y="84"/>
                  <a:pt x="1381" y="0"/>
                  <a:pt x="1297" y="0"/>
                </a:cubicBezTo>
                <a:lnTo>
                  <a:pt x="118" y="3"/>
                </a:lnTo>
                <a:cubicBezTo>
                  <a:pt x="7" y="0"/>
                  <a:pt x="0" y="90"/>
                  <a:pt x="0" y="11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rgbClr val="FFFFFF"/>
              </a:gs>
            </a:gsLst>
            <a:lin ang="5400000" scaled="1"/>
          </a:gradFill>
          <a:ln w="19050" cap="flat" cmpd="sng">
            <a:solidFill>
              <a:schemeClr val="accent1">
                <a:alpha val="3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59396" name="Freeform 4"/>
          <p:cNvSpPr>
            <a:spLocks noChangeAspect="1"/>
          </p:cNvSpPr>
          <p:nvPr/>
        </p:nvSpPr>
        <p:spPr bwMode="ltGray">
          <a:xfrm>
            <a:off x="3429000" y="3541713"/>
            <a:ext cx="2197100" cy="2690812"/>
          </a:xfrm>
          <a:custGeom>
            <a:avLst/>
            <a:gdLst>
              <a:gd name="T0" fmla="*/ 0 w 1384"/>
              <a:gd name="T1" fmla="*/ 117 h 1695"/>
              <a:gd name="T2" fmla="*/ 7 w 1384"/>
              <a:gd name="T3" fmla="*/ 1695 h 1695"/>
              <a:gd name="T4" fmla="*/ 1381 w 1384"/>
              <a:gd name="T5" fmla="*/ 1695 h 1695"/>
              <a:gd name="T6" fmla="*/ 1384 w 1384"/>
              <a:gd name="T7" fmla="*/ 99 h 1695"/>
              <a:gd name="T8" fmla="*/ 1297 w 1384"/>
              <a:gd name="T9" fmla="*/ 0 h 1695"/>
              <a:gd name="T10" fmla="*/ 118 w 1384"/>
              <a:gd name="T11" fmla="*/ 3 h 1695"/>
              <a:gd name="T12" fmla="*/ 0 w 1384"/>
              <a:gd name="T13" fmla="*/ 1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95">
                <a:moveTo>
                  <a:pt x="0" y="117"/>
                </a:moveTo>
                <a:lnTo>
                  <a:pt x="7" y="1695"/>
                </a:lnTo>
                <a:lnTo>
                  <a:pt x="1381" y="1695"/>
                </a:lnTo>
                <a:lnTo>
                  <a:pt x="1384" y="99"/>
                </a:lnTo>
                <a:cubicBezTo>
                  <a:pt x="1384" y="84"/>
                  <a:pt x="1381" y="0"/>
                  <a:pt x="1297" y="0"/>
                </a:cubicBezTo>
                <a:lnTo>
                  <a:pt x="118" y="3"/>
                </a:lnTo>
                <a:cubicBezTo>
                  <a:pt x="7" y="0"/>
                  <a:pt x="0" y="90"/>
                  <a:pt x="0" y="11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rgbClr val="FFFFFF"/>
              </a:gs>
            </a:gsLst>
            <a:lin ang="5400000" scaled="1"/>
          </a:gradFill>
          <a:ln w="19050" cap="flat" cmpd="sng">
            <a:solidFill>
              <a:schemeClr val="accent2">
                <a:alpha val="30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59397" name="Freeform 5"/>
          <p:cNvSpPr>
            <a:spLocks noChangeAspect="1"/>
          </p:cNvSpPr>
          <p:nvPr/>
        </p:nvSpPr>
        <p:spPr bwMode="ltGray">
          <a:xfrm>
            <a:off x="1055688" y="3541713"/>
            <a:ext cx="2197100" cy="2690812"/>
          </a:xfrm>
          <a:custGeom>
            <a:avLst/>
            <a:gdLst>
              <a:gd name="T0" fmla="*/ 0 w 1384"/>
              <a:gd name="T1" fmla="*/ 117 h 1695"/>
              <a:gd name="T2" fmla="*/ 7 w 1384"/>
              <a:gd name="T3" fmla="*/ 1695 h 1695"/>
              <a:gd name="T4" fmla="*/ 1381 w 1384"/>
              <a:gd name="T5" fmla="*/ 1695 h 1695"/>
              <a:gd name="T6" fmla="*/ 1384 w 1384"/>
              <a:gd name="T7" fmla="*/ 99 h 1695"/>
              <a:gd name="T8" fmla="*/ 1297 w 1384"/>
              <a:gd name="T9" fmla="*/ 0 h 1695"/>
              <a:gd name="T10" fmla="*/ 118 w 1384"/>
              <a:gd name="T11" fmla="*/ 3 h 1695"/>
              <a:gd name="T12" fmla="*/ 0 w 1384"/>
              <a:gd name="T13" fmla="*/ 1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95">
                <a:moveTo>
                  <a:pt x="0" y="117"/>
                </a:moveTo>
                <a:lnTo>
                  <a:pt x="7" y="1695"/>
                </a:lnTo>
                <a:lnTo>
                  <a:pt x="1381" y="1695"/>
                </a:lnTo>
                <a:lnTo>
                  <a:pt x="1384" y="99"/>
                </a:lnTo>
                <a:cubicBezTo>
                  <a:pt x="1384" y="84"/>
                  <a:pt x="1381" y="0"/>
                  <a:pt x="1297" y="0"/>
                </a:cubicBezTo>
                <a:lnTo>
                  <a:pt x="118" y="3"/>
                </a:lnTo>
                <a:cubicBezTo>
                  <a:pt x="7" y="0"/>
                  <a:pt x="0" y="90"/>
                  <a:pt x="0" y="117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/>
              </a:gs>
            </a:gsLst>
            <a:lin ang="5400000" scaled="1"/>
          </a:gradFill>
          <a:ln w="19050" cap="flat" cmpd="sng">
            <a:solidFill>
              <a:schemeClr val="folHlink">
                <a:alpha val="39999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1077913" y="1658938"/>
            <a:ext cx="6923087" cy="388937"/>
            <a:chOff x="672" y="1104"/>
            <a:chExt cx="4380" cy="245"/>
          </a:xfrm>
        </p:grpSpPr>
        <p:sp>
          <p:nvSpPr>
            <p:cNvPr id="59399" name="Freeform 7"/>
            <p:cNvSpPr>
              <a:spLocks/>
            </p:cNvSpPr>
            <p:nvPr/>
          </p:nvSpPr>
          <p:spPr bwMode="ltGray">
            <a:xfrm>
              <a:off x="672" y="1104"/>
              <a:ext cx="4380" cy="245"/>
            </a:xfrm>
            <a:custGeom>
              <a:avLst/>
              <a:gdLst>
                <a:gd name="T0" fmla="*/ 2 w 4271"/>
                <a:gd name="T1" fmla="*/ 236 h 242"/>
                <a:gd name="T2" fmla="*/ 4271 w 4271"/>
                <a:gd name="T3" fmla="*/ 242 h 242"/>
                <a:gd name="T4" fmla="*/ 4271 w 4271"/>
                <a:gd name="T5" fmla="*/ 148 h 242"/>
                <a:gd name="T6" fmla="*/ 4132 w 4271"/>
                <a:gd name="T7" fmla="*/ 3 h 242"/>
                <a:gd name="T8" fmla="*/ 103 w 4271"/>
                <a:gd name="T9" fmla="*/ 2 h 242"/>
                <a:gd name="T10" fmla="*/ 0 w 4271"/>
                <a:gd name="T11" fmla="*/ 100 h 242"/>
                <a:gd name="T12" fmla="*/ 2 w 4271"/>
                <a:gd name="T13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1" h="242">
                  <a:moveTo>
                    <a:pt x="2" y="236"/>
                  </a:moveTo>
                  <a:lnTo>
                    <a:pt x="4271" y="242"/>
                  </a:lnTo>
                  <a:lnTo>
                    <a:pt x="4271" y="148"/>
                  </a:lnTo>
                  <a:cubicBezTo>
                    <a:pt x="4271" y="75"/>
                    <a:pt x="4250" y="3"/>
                    <a:pt x="4132" y="3"/>
                  </a:cubicBezTo>
                  <a:cubicBezTo>
                    <a:pt x="2183" y="2"/>
                    <a:pt x="103" y="2"/>
                    <a:pt x="103" y="2"/>
                  </a:cubicBezTo>
                  <a:cubicBezTo>
                    <a:pt x="38" y="0"/>
                    <a:pt x="1" y="57"/>
                    <a:pt x="0" y="100"/>
                  </a:cubicBezTo>
                  <a:cubicBezTo>
                    <a:pt x="0" y="173"/>
                    <a:pt x="2" y="207"/>
                    <a:pt x="2" y="2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76078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59400" name="Round Same Side Corner Rectangl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" b="12558"/>
            <a:stretch>
              <a:fillRect/>
            </a:stretch>
          </p:blipFill>
          <p:spPr bwMode="ltGray">
            <a:xfrm>
              <a:off x="672" y="1104"/>
              <a:ext cx="4345" cy="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940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17461"/>
              </p:ext>
            </p:extLst>
          </p:nvPr>
        </p:nvGraphicFramePr>
        <p:xfrm>
          <a:off x="1086066" y="1168789"/>
          <a:ext cx="6859613" cy="2372924"/>
        </p:xfrm>
        <a:graphic>
          <a:graphicData uri="http://schemas.openxmlformats.org/drawingml/2006/table">
            <a:tbl>
              <a:tblPr/>
              <a:tblGrid>
                <a:gridCol w="6859613"/>
              </a:tblGrid>
              <a:tr h="715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高中學生要畢業，需要寫一篇作文，因此老師要求學生寫一篇作文，題目：「討論心中最嚴重の自然災害」，學生拒絕做這項作業，但最終仍希望畢業，如果你是老師，你會怎麼做？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結果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這位高中學生著手努力，問了「各種經過思考且必要の問題」，最後交出一篇相當不錯的作文。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5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這位學生的母親看到他寫的作文時，她哭了出來，他說他上學近</a:t>
                      </a:r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年來，沒寫過一篇作文。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211383" y="879773"/>
            <a:ext cx="6600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zh-TW" altLang="zh-TW" sz="1600" b="1" dirty="0"/>
              <a:t>舉例</a:t>
            </a:r>
            <a:r>
              <a:rPr lang="zh-TW" altLang="zh-TW" sz="1600" b="1" dirty="0" smtClean="0"/>
              <a:t>一</a:t>
            </a:r>
            <a:endParaRPr lang="en-US" altLang="zh-TW" sz="1600" b="1" dirty="0">
              <a:latin typeface="Corbel" panose="020B0503020204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Rectangle 71"/>
          <p:cNvSpPr>
            <a:spLocks noChangeArrowheads="1"/>
          </p:cNvSpPr>
          <p:nvPr/>
        </p:nvSpPr>
        <p:spPr bwMode="auto">
          <a:xfrm>
            <a:off x="1138238" y="3603625"/>
            <a:ext cx="20177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 dirty="0" smtClean="0"/>
              <a:t>受訪者自</a:t>
            </a:r>
            <a:r>
              <a:rPr lang="zh-TW" altLang="en-US" sz="1600" b="1" dirty="0"/>
              <a:t>己</a:t>
            </a:r>
            <a:r>
              <a:rPr lang="zh-TW" altLang="zh-TW" sz="1600" b="1" dirty="0" smtClean="0"/>
              <a:t>評析</a:t>
            </a:r>
            <a:endParaRPr lang="en-US" altLang="zh-TW" sz="1600" b="1" dirty="0" smtClean="0"/>
          </a:p>
          <a:p>
            <a:pPr eaLnBrk="1" hangingPunct="1"/>
            <a:endParaRPr lang="en-US" altLang="zh-TW" sz="1600" dirty="0" smtClean="0"/>
          </a:p>
          <a:p>
            <a:pPr lvl="0" eaLnBrk="1" hangingPunct="1"/>
            <a:r>
              <a:rPr lang="zh-TW" altLang="zh-TW" sz="1600" b="1" dirty="0"/>
              <a:t>「自己用的是鼓舞法，來挑戰學生想高中畢業的念頭，而且用耳朵得知他對球類運動有興趣」。</a:t>
            </a:r>
          </a:p>
          <a:p>
            <a:pPr eaLnBrk="1" hangingPunct="1">
              <a:buFontTx/>
              <a:buChar char="•"/>
            </a:pPr>
            <a:endParaRPr lang="en-US" altLang="zh-TW" sz="1600" b="1" dirty="0">
              <a:ea typeface="新細明體" panose="02020500000000000000" pitchFamily="18" charset="-120"/>
            </a:endParaRPr>
          </a:p>
        </p:txBody>
      </p:sp>
      <p:sp>
        <p:nvSpPr>
          <p:cNvPr id="3" name="Rectangle 71"/>
          <p:cNvSpPr>
            <a:spLocks noChangeArrowheads="1"/>
          </p:cNvSpPr>
          <p:nvPr/>
        </p:nvSpPr>
        <p:spPr bwMode="auto">
          <a:xfrm>
            <a:off x="3511550" y="3603625"/>
            <a:ext cx="20177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 dirty="0" smtClean="0">
                <a:ea typeface="新細明體" panose="02020500000000000000" pitchFamily="18" charset="-120"/>
              </a:rPr>
              <a:t>作者評析</a:t>
            </a:r>
            <a:endParaRPr lang="en-US" altLang="zh-TW" sz="1600" b="1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1600" b="1" dirty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zh-TW" sz="1600" b="1" dirty="0"/>
              <a:t>「費の目的不是逼學生寫一篇討論自然災害的作文，而是協助他發展寫作技巧，他說服學生奉獻自尊與心血，幫助學生自己推動自己。」</a:t>
            </a:r>
            <a:endParaRPr lang="en-US" altLang="zh-TW" sz="1600" b="1" dirty="0">
              <a:ea typeface="新細明體" panose="02020500000000000000" pitchFamily="18" charset="-120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5895975" y="3603625"/>
            <a:ext cx="2017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 dirty="0" smtClean="0">
                <a:ea typeface="新細明體" panose="02020500000000000000" pitchFamily="18" charset="-120"/>
              </a:rPr>
              <a:t>課堂討論評析</a:t>
            </a:r>
            <a:r>
              <a:rPr lang="en-US" altLang="zh-TW" sz="1600" b="1" dirty="0" smtClean="0">
                <a:ea typeface="新細明體" panose="02020500000000000000" pitchFamily="18" charset="-120"/>
              </a:rPr>
              <a:t>?</a:t>
            </a:r>
          </a:p>
          <a:p>
            <a:pPr eaLnBrk="1" hangingPunct="1"/>
            <a:endParaRPr lang="en-US" altLang="zh-TW" sz="1600" b="1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zh-TW" dirty="0" smtClean="0"/>
              <a:t>教育／醫療保健業</a:t>
            </a:r>
            <a:br>
              <a:rPr lang="zh-TW" altLang="zh-TW" dirty="0" smtClean="0"/>
            </a:br>
            <a:r>
              <a:rPr lang="zh-TW" altLang="en-US" dirty="0" smtClean="0"/>
              <a:t>   </a:t>
            </a:r>
            <a:r>
              <a:rPr lang="zh-TW" altLang="en-US" sz="1800" dirty="0" smtClean="0"/>
              <a:t>舉例二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1600" dirty="0" smtClean="0"/>
              <a:t>健康照護模式：</a:t>
            </a: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gray">
          <a:xfrm>
            <a:off x="2381250" y="1452563"/>
            <a:ext cx="4381500" cy="452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>
                <a:alpha val="60001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60420" name="Group 30"/>
          <p:cNvGrpSpPr>
            <a:grpSpLocks/>
          </p:cNvGrpSpPr>
          <p:nvPr/>
        </p:nvGrpSpPr>
        <p:grpSpPr bwMode="auto">
          <a:xfrm>
            <a:off x="909638" y="3068638"/>
            <a:ext cx="2238375" cy="2306637"/>
            <a:chOff x="3586148" y="2735253"/>
            <a:chExt cx="1935189" cy="1994157"/>
          </a:xfrm>
        </p:grpSpPr>
        <p:pic>
          <p:nvPicPr>
            <p:cNvPr id="32" name="Oval 3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52694" y="3173775"/>
              <a:ext cx="3051505" cy="1291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Oval 3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53644" y="3558498"/>
              <a:ext cx="806356" cy="3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Oval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60001" y="3558498"/>
              <a:ext cx="801086" cy="37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424" name="Group 21"/>
          <p:cNvGrpSpPr>
            <a:grpSpLocks/>
          </p:cNvGrpSpPr>
          <p:nvPr/>
        </p:nvGrpSpPr>
        <p:grpSpPr bwMode="auto">
          <a:xfrm>
            <a:off x="3660775" y="2660650"/>
            <a:ext cx="1860550" cy="1917700"/>
            <a:chOff x="3586148" y="2735253"/>
            <a:chExt cx="1935189" cy="1994157"/>
          </a:xfrm>
        </p:grpSpPr>
        <p:pic>
          <p:nvPicPr>
            <p:cNvPr id="13" name="Oval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877" y="3167166"/>
              <a:ext cx="3125892" cy="133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val 1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41359" y="3553847"/>
              <a:ext cx="830612" cy="405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Oval 1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40269" y="3553847"/>
              <a:ext cx="836953" cy="405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428" name="Group 34"/>
          <p:cNvGrpSpPr>
            <a:grpSpLocks/>
          </p:cNvGrpSpPr>
          <p:nvPr/>
        </p:nvGrpSpPr>
        <p:grpSpPr bwMode="auto">
          <a:xfrm>
            <a:off x="6069013" y="3055938"/>
            <a:ext cx="2238375" cy="2306637"/>
            <a:chOff x="3586148" y="2735253"/>
            <a:chExt cx="1935189" cy="1994157"/>
          </a:xfrm>
        </p:grpSpPr>
        <p:pic>
          <p:nvPicPr>
            <p:cNvPr id="36" name="Oval 3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56098" y="3172403"/>
              <a:ext cx="3051505" cy="129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Oval 36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51778" y="3562396"/>
              <a:ext cx="806356" cy="37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Oval 37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58134" y="3562396"/>
              <a:ext cx="801086" cy="37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432" name="Rectangle 49"/>
          <p:cNvSpPr>
            <a:spLocks noChangeArrowheads="1"/>
          </p:cNvSpPr>
          <p:nvPr/>
        </p:nvSpPr>
        <p:spPr bwMode="gray">
          <a:xfrm>
            <a:off x="2989263" y="14732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專</a:t>
            </a:r>
            <a:r>
              <a:rPr lang="zh-TW" altLang="en-US" b="1" dirty="0">
                <a:solidFill>
                  <a:srgbClr val="000000"/>
                </a:solidFill>
                <a:ea typeface="新細明體" panose="02020500000000000000" pitchFamily="18" charset="-120"/>
              </a:rPr>
              <a:t>家</a:t>
            </a:r>
            <a:endParaRPr lang="en-US" altLang="zh-TW" b="1" dirty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60433" name="Rectangle 50"/>
          <p:cNvSpPr>
            <a:spLocks noChangeArrowheads="1"/>
          </p:cNvSpPr>
          <p:nvPr/>
        </p:nvSpPr>
        <p:spPr bwMode="gray">
          <a:xfrm>
            <a:off x="4903788" y="14732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患</a:t>
            </a:r>
            <a:r>
              <a:rPr lang="zh-TW" altLang="en-US" b="1" dirty="0">
                <a:solidFill>
                  <a:srgbClr val="000000"/>
                </a:solidFill>
                <a:ea typeface="新細明體" panose="02020500000000000000" pitchFamily="18" charset="-120"/>
              </a:rPr>
              <a:t>者</a:t>
            </a:r>
            <a:endParaRPr lang="en-US" altLang="zh-TW" b="1" dirty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60434" name="TextBox 51"/>
          <p:cNvSpPr txBox="1">
            <a:spLocks noChangeArrowheads="1"/>
          </p:cNvSpPr>
          <p:nvPr/>
        </p:nvSpPr>
        <p:spPr bwMode="gray">
          <a:xfrm>
            <a:off x="1249363" y="207010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b="1" dirty="0">
                <a:ea typeface="新細明體" panose="02020500000000000000" pitchFamily="18" charset="-120"/>
              </a:rPr>
              <a:t>100</a:t>
            </a:r>
          </a:p>
        </p:txBody>
      </p:sp>
      <p:sp>
        <p:nvSpPr>
          <p:cNvPr id="60435" name="TextBox 52"/>
          <p:cNvSpPr txBox="1">
            <a:spLocks noChangeArrowheads="1"/>
          </p:cNvSpPr>
          <p:nvPr/>
        </p:nvSpPr>
        <p:spPr bwMode="gray">
          <a:xfrm>
            <a:off x="2162175" y="346233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b="1"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60436" name="TextBox 53"/>
          <p:cNvSpPr txBox="1">
            <a:spLocks noChangeArrowheads="1"/>
          </p:cNvSpPr>
          <p:nvPr/>
        </p:nvSpPr>
        <p:spPr bwMode="gray">
          <a:xfrm>
            <a:off x="3878263" y="2416175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600" b="1"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60437" name="TextBox 54"/>
          <p:cNvSpPr txBox="1">
            <a:spLocks noChangeArrowheads="1"/>
          </p:cNvSpPr>
          <p:nvPr/>
        </p:nvSpPr>
        <p:spPr bwMode="gray">
          <a:xfrm>
            <a:off x="4681538" y="2051050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600" b="1">
                <a:ea typeface="新細明體" panose="02020500000000000000" pitchFamily="18" charset="-120"/>
              </a:rPr>
              <a:t>70</a:t>
            </a:r>
          </a:p>
        </p:txBody>
      </p:sp>
      <p:sp>
        <p:nvSpPr>
          <p:cNvPr id="60438" name="TextBox 55"/>
          <p:cNvSpPr txBox="1">
            <a:spLocks noChangeArrowheads="1"/>
          </p:cNvSpPr>
          <p:nvPr/>
        </p:nvSpPr>
        <p:spPr bwMode="gray">
          <a:xfrm>
            <a:off x="6402388" y="267970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b="1">
                <a:ea typeface="新細明體" panose="02020500000000000000" pitchFamily="18" charset="-120"/>
              </a:rPr>
              <a:t>60</a:t>
            </a:r>
          </a:p>
        </p:txBody>
      </p:sp>
      <p:sp>
        <p:nvSpPr>
          <p:cNvPr id="60439" name="TextBox 56"/>
          <p:cNvSpPr txBox="1">
            <a:spLocks noChangeArrowheads="1"/>
          </p:cNvSpPr>
          <p:nvPr/>
        </p:nvSpPr>
        <p:spPr bwMode="gray">
          <a:xfrm>
            <a:off x="7339013" y="25415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b="1">
                <a:ea typeface="新細明體" panose="02020500000000000000" pitchFamily="18" charset="-120"/>
              </a:rPr>
              <a:t>70</a:t>
            </a:r>
          </a:p>
        </p:txBody>
      </p:sp>
      <p:sp>
        <p:nvSpPr>
          <p:cNvPr id="60440" name="Oval 24"/>
          <p:cNvSpPr>
            <a:spLocks noChangeArrowheads="1"/>
          </p:cNvSpPr>
          <p:nvPr/>
        </p:nvSpPr>
        <p:spPr bwMode="ltGray">
          <a:xfrm>
            <a:off x="1358900" y="2284413"/>
            <a:ext cx="371475" cy="3714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Normal1" dir="t"/>
          </a:scene3d>
          <a:sp3d extrusionH="18018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1" name="Oval 25"/>
          <p:cNvSpPr>
            <a:spLocks noChangeArrowheads="1"/>
          </p:cNvSpPr>
          <p:nvPr/>
        </p:nvSpPr>
        <p:spPr bwMode="gray">
          <a:xfrm>
            <a:off x="2300288" y="3657600"/>
            <a:ext cx="371475" cy="3714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392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Harsh1" dir="t"/>
          </a:scene3d>
          <a:sp3d extrusionH="3540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2" name="Oval 26"/>
          <p:cNvSpPr>
            <a:spLocks noChangeArrowheads="1"/>
          </p:cNvSpPr>
          <p:nvPr/>
        </p:nvSpPr>
        <p:spPr bwMode="ltGray">
          <a:xfrm>
            <a:off x="6526213" y="2903538"/>
            <a:ext cx="371475" cy="3714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Normal1" dir="t"/>
          </a:scene3d>
          <a:sp3d extrusionH="11414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3" name="Oval 27"/>
          <p:cNvSpPr>
            <a:spLocks noChangeArrowheads="1"/>
          </p:cNvSpPr>
          <p:nvPr/>
        </p:nvSpPr>
        <p:spPr bwMode="gray">
          <a:xfrm>
            <a:off x="7467600" y="2771775"/>
            <a:ext cx="371475" cy="3714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392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Harsh1" dir="t"/>
          </a:scene3d>
          <a:sp3d extrusionH="12684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4" name="Oval 28"/>
          <p:cNvSpPr>
            <a:spLocks noChangeAspect="1" noChangeArrowheads="1"/>
          </p:cNvSpPr>
          <p:nvPr/>
        </p:nvSpPr>
        <p:spPr bwMode="ltGray">
          <a:xfrm>
            <a:off x="4052888" y="2582863"/>
            <a:ext cx="292100" cy="2921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Normal1" dir="t"/>
          </a:scene3d>
          <a:sp3d extrusionH="8874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5" name="Oval 29"/>
          <p:cNvSpPr>
            <a:spLocks noChangeAspect="1" noChangeArrowheads="1"/>
          </p:cNvSpPr>
          <p:nvPr/>
        </p:nvSpPr>
        <p:spPr bwMode="gray">
          <a:xfrm>
            <a:off x="4819650" y="2220913"/>
            <a:ext cx="292100" cy="2921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392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Harsh1" dir="t"/>
          </a:scene3d>
          <a:sp3d extrusionH="12684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6" name="Oval 30"/>
          <p:cNvSpPr>
            <a:spLocks noChangeAspect="1" noChangeArrowheads="1"/>
          </p:cNvSpPr>
          <p:nvPr/>
        </p:nvSpPr>
        <p:spPr bwMode="ltGray">
          <a:xfrm>
            <a:off x="2673350" y="1447800"/>
            <a:ext cx="292100" cy="2921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Normal1" dir="t"/>
          </a:scene3d>
          <a:sp3d extrusionH="1000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7" name="Oval 31"/>
          <p:cNvSpPr>
            <a:spLocks noChangeAspect="1" noChangeArrowheads="1"/>
          </p:cNvSpPr>
          <p:nvPr/>
        </p:nvSpPr>
        <p:spPr bwMode="gray">
          <a:xfrm>
            <a:off x="4619625" y="1447800"/>
            <a:ext cx="292100" cy="2921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392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PerspectiveBottom">
              <a:rot lat="17099998" lon="0" rev="0"/>
            </a:camera>
            <a:lightRig rig="legacyNormal1" dir="t"/>
          </a:scene3d>
          <a:sp3d extrusionH="1000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0448" name="AutoShape 32"/>
          <p:cNvSpPr>
            <a:spLocks/>
          </p:cNvSpPr>
          <p:nvPr/>
        </p:nvSpPr>
        <p:spPr bwMode="white">
          <a:xfrm flipV="1">
            <a:off x="1928813" y="2957513"/>
            <a:ext cx="2259012" cy="252412"/>
          </a:xfrm>
          <a:prstGeom prst="accentCallout1">
            <a:avLst>
              <a:gd name="adj1" fmla="val 54713"/>
              <a:gd name="adj2" fmla="val -3375"/>
              <a:gd name="adj3" fmla="val 157231"/>
              <a:gd name="adj4" fmla="val -8435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zh-TW" sz="1000" dirty="0">
                <a:solidFill>
                  <a:srgbClr val="F8F8F8"/>
                </a:solidFill>
                <a:ea typeface="新細明體" panose="02020500000000000000" pitchFamily="18" charset="-120"/>
              </a:rPr>
              <a:t>Coordinate Depth in </a:t>
            </a:r>
            <a:r>
              <a:rPr lang="en-US" altLang="zh-TW" sz="1000" b="1" dirty="0">
                <a:solidFill>
                  <a:srgbClr val="F8F8F8"/>
                </a:solidFill>
                <a:ea typeface="新細明體" panose="02020500000000000000" pitchFamily="18" charset="-120"/>
              </a:rPr>
              <a:t>3-D Settings</a:t>
            </a:r>
            <a:r>
              <a:rPr lang="en-US" altLang="zh-TW" sz="1000" dirty="0">
                <a:solidFill>
                  <a:srgbClr val="F8F8F8"/>
                </a:solidFill>
                <a:ea typeface="新細明體" panose="02020500000000000000" pitchFamily="18" charset="-120"/>
              </a:rPr>
              <a:t>.</a:t>
            </a: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gray">
          <a:xfrm>
            <a:off x="914400" y="4884738"/>
            <a:ext cx="2133600" cy="392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 algn="ctr">
            <a:solidFill>
              <a:srgbClr val="FFFFFF"/>
            </a:solidFill>
            <a:round/>
            <a:headEnd/>
            <a:tailEnd/>
          </a:ln>
          <a:effectLst>
            <a:outerShdw dist="38100" dir="5400000" algn="b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gray">
          <a:xfrm>
            <a:off x="892175" y="5326063"/>
            <a:ext cx="221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zh-TW" sz="1400" b="1" dirty="0" smtClean="0"/>
              <a:t>「</a:t>
            </a:r>
            <a:r>
              <a:rPr lang="zh-TW" altLang="zh-TW" sz="1400" b="1" dirty="0"/>
              <a:t>我們是專家，我們進門就是要告訴你怎麼做。</a:t>
            </a:r>
            <a:r>
              <a:rPr lang="zh-TW" altLang="zh-TW" sz="1400" b="1" dirty="0" smtClean="0"/>
              <a:t>」</a:t>
            </a:r>
            <a:endParaRPr lang="zh-TW" altLang="zh-TW" sz="1400" b="1" dirty="0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white">
          <a:xfrm>
            <a:off x="1101725" y="4878388"/>
            <a:ext cx="173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solidFill>
                  <a:srgbClr val="FFFFFF"/>
                </a:solidFill>
                <a:latin typeface="Candara" panose="020E0502030303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參</a:t>
            </a:r>
            <a:r>
              <a:rPr lang="zh-TW" altLang="en-US" sz="2000" b="1" dirty="0" smtClean="0">
                <a:solidFill>
                  <a:srgbClr val="FFFFFF"/>
                </a:solidFill>
                <a:latin typeface="Candara" panose="020E0502030303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與程</a:t>
            </a:r>
            <a:r>
              <a:rPr lang="zh-TW" altLang="en-US" sz="2000" b="1" dirty="0">
                <a:solidFill>
                  <a:srgbClr val="FFFFFF"/>
                </a:solidFill>
                <a:latin typeface="Candara" panose="020E0502030303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度</a:t>
            </a:r>
            <a:endParaRPr lang="en-US" altLang="zh-TW" sz="2000" b="1" dirty="0">
              <a:solidFill>
                <a:srgbClr val="FFFFFF"/>
              </a:solidFill>
              <a:latin typeface="Candara" panose="020E0502030303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gray">
          <a:xfrm>
            <a:off x="6161088" y="4884738"/>
            <a:ext cx="2133600" cy="3921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750" algn="ctr">
            <a:solidFill>
              <a:srgbClr val="FFFFFF"/>
            </a:solidFill>
            <a:round/>
            <a:headEnd/>
            <a:tailEnd/>
          </a:ln>
          <a:effectLst>
            <a:outerShdw dist="38100" dir="5400000" algn="b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2" name="Rectangle 43"/>
          <p:cNvSpPr>
            <a:spLocks noChangeArrowheads="1"/>
          </p:cNvSpPr>
          <p:nvPr/>
        </p:nvSpPr>
        <p:spPr bwMode="gray">
          <a:xfrm>
            <a:off x="6138863" y="5326063"/>
            <a:ext cx="2212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zh-TW" sz="1400" b="1" dirty="0"/>
              <a:t>「為了讓人們自己推動自己，要告訴人們我需要你的專長。」，患者自己也是推動過程的一部份時，他們會更快康復，成果也較佳。</a:t>
            </a:r>
            <a:r>
              <a:rPr lang="zh-TW" altLang="zh-TW" sz="1400" b="1" dirty="0" smtClean="0"/>
              <a:t>」</a:t>
            </a:r>
            <a:endParaRPr lang="zh-TW" altLang="zh-TW" sz="1400" b="1" dirty="0"/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white">
          <a:xfrm>
            <a:off x="6348413" y="4878388"/>
            <a:ext cx="1739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FFFF"/>
                </a:solidFill>
                <a:latin typeface="Candara" panose="020E0502030303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參與程度</a:t>
            </a:r>
            <a:endParaRPr lang="en-US" altLang="zh-TW" sz="2000" b="1" dirty="0" smtClean="0">
              <a:solidFill>
                <a:srgbClr val="FFFFFF"/>
              </a:solidFill>
              <a:latin typeface="Candara" panose="020E0502030303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gray">
          <a:xfrm>
            <a:off x="3557588" y="4357688"/>
            <a:ext cx="2133600" cy="3921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1750" algn="ctr">
            <a:solidFill>
              <a:srgbClr val="FFFFFF"/>
            </a:solidFill>
            <a:round/>
            <a:headEnd/>
            <a:tailEnd/>
          </a:ln>
          <a:effectLst>
            <a:outerShdw dist="38100" dir="5400000" algn="b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gray">
          <a:xfrm>
            <a:off x="3535363" y="4799013"/>
            <a:ext cx="22129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zh-TW" sz="1400" b="1" dirty="0"/>
              <a:t>「那樣的做法有其極限，我們必須自己退一步，讓病患上船。</a:t>
            </a:r>
            <a:r>
              <a:rPr lang="zh-TW" altLang="zh-TW" sz="1400" b="1" dirty="0" smtClean="0"/>
              <a:t>」</a:t>
            </a:r>
            <a:r>
              <a:rPr lang="zh-TW" altLang="zh-TW" sz="1400" b="1" dirty="0"/>
              <a:t> 「人們通常比專家瞭解自己。」</a:t>
            </a:r>
          </a:p>
          <a:p>
            <a:pPr algn="ctr" eaLnBrk="1" hangingPunct="1"/>
            <a:endParaRPr lang="en-US" altLang="zh-TW" sz="1400" b="1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white">
          <a:xfrm>
            <a:off x="3744913" y="4351338"/>
            <a:ext cx="17399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FFFF"/>
                </a:solidFill>
                <a:latin typeface="Candara" panose="020E0502030303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參與程度</a:t>
            </a:r>
            <a:endParaRPr lang="en-US" altLang="zh-TW" sz="2000" b="1" dirty="0" smtClean="0">
              <a:solidFill>
                <a:srgbClr val="FFFFFF"/>
              </a:solidFill>
              <a:latin typeface="Candara" panose="020E0502030303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zh-TW" sz="2000" b="1" dirty="0">
              <a:solidFill>
                <a:srgbClr val="FFFFFF"/>
              </a:solidFill>
              <a:latin typeface="Candara" panose="020E0502030303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52">
      <a:dk1>
        <a:srgbClr val="000000"/>
      </a:dk1>
      <a:lt1>
        <a:srgbClr val="FFFFFF"/>
      </a:lt1>
      <a:dk2>
        <a:srgbClr val="146094"/>
      </a:dk2>
      <a:lt2>
        <a:srgbClr val="C0C0C0"/>
      </a:lt2>
      <a:accent1>
        <a:srgbClr val="4F93DD"/>
      </a:accent1>
      <a:accent2>
        <a:srgbClr val="8BBE38"/>
      </a:accent2>
      <a:accent3>
        <a:srgbClr val="BA75E5"/>
      </a:accent3>
      <a:accent4>
        <a:srgbClr val="F99F1B"/>
      </a:accent4>
      <a:accent5>
        <a:srgbClr val="C5C232"/>
      </a:accent5>
      <a:accent6>
        <a:srgbClr val="DA649F"/>
      </a:accent6>
      <a:hlink>
        <a:srgbClr val="F4764E"/>
      </a:hlink>
      <a:folHlink>
        <a:srgbClr val="50C0A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7D2B39"/>
        </a:dk2>
        <a:lt2>
          <a:srgbClr val="C0C0C0"/>
        </a:lt2>
        <a:accent1>
          <a:srgbClr val="FDAA2F"/>
        </a:accent1>
        <a:accent2>
          <a:srgbClr val="DD5575"/>
        </a:accent2>
        <a:accent3>
          <a:srgbClr val="FFFFFF"/>
        </a:accent3>
        <a:accent4>
          <a:srgbClr val="000000"/>
        </a:accent4>
        <a:accent5>
          <a:srgbClr val="FED2AD"/>
        </a:accent5>
        <a:accent6>
          <a:srgbClr val="C84C69"/>
        </a:accent6>
        <a:hlink>
          <a:srgbClr val="C5815B"/>
        </a:hlink>
        <a:folHlink>
          <a:srgbClr val="B84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9717F"/>
        </a:dk2>
        <a:lt2>
          <a:srgbClr val="C0C0C0"/>
        </a:lt2>
        <a:accent1>
          <a:srgbClr val="33B0CD"/>
        </a:accent1>
        <a:accent2>
          <a:srgbClr val="B47BD7"/>
        </a:accent2>
        <a:accent3>
          <a:srgbClr val="FFFFFF"/>
        </a:accent3>
        <a:accent4>
          <a:srgbClr val="000000"/>
        </a:accent4>
        <a:accent5>
          <a:srgbClr val="ADD4E3"/>
        </a:accent5>
        <a:accent6>
          <a:srgbClr val="A36FC3"/>
        </a:accent6>
        <a:hlink>
          <a:srgbClr val="F39307"/>
        </a:hlink>
        <a:folHlink>
          <a:srgbClr val="F360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46094"/>
        </a:dk2>
        <a:lt2>
          <a:srgbClr val="C0C0C0"/>
        </a:lt2>
        <a:accent1>
          <a:srgbClr val="4F93DD"/>
        </a:accent1>
        <a:accent2>
          <a:srgbClr val="8BBE38"/>
        </a:accent2>
        <a:accent3>
          <a:srgbClr val="FFFFFF"/>
        </a:accent3>
        <a:accent4>
          <a:srgbClr val="000000"/>
        </a:accent4>
        <a:accent5>
          <a:srgbClr val="B2C8EB"/>
        </a:accent5>
        <a:accent6>
          <a:srgbClr val="7DAC32"/>
        </a:accent6>
        <a:hlink>
          <a:srgbClr val="F4764E"/>
        </a:hlink>
        <a:folHlink>
          <a:srgbClr val="50C0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未來在等待的銷售人才導讀20150412 [相容模式]" id="{6BC2E5F7-79A4-4576-8297-640790A8C263}" vid="{9C84C553-96C0-4689-8223-181FAE5E6B4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1028</Words>
  <Application>Microsoft Office PowerPoint</Application>
  <PresentationFormat>如螢幕大小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 Unicode MS</vt:lpstr>
      <vt:lpstr>新細明體</vt:lpstr>
      <vt:lpstr>Arial</vt:lpstr>
      <vt:lpstr>Arial Black</vt:lpstr>
      <vt:lpstr>Calibri</vt:lpstr>
      <vt:lpstr>Candara</vt:lpstr>
      <vt:lpstr>Corbel</vt:lpstr>
      <vt:lpstr>Times New Roman</vt:lpstr>
      <vt:lpstr>Default Design</vt:lpstr>
      <vt:lpstr>未來在等待的銷售人才  第一部  推銷員重現江湖              2.創業、彈性與教育/醫療保健業</vt:lpstr>
      <vt:lpstr>Contents</vt:lpstr>
      <vt:lpstr>前言： </vt:lpstr>
      <vt:lpstr> 前言 </vt:lpstr>
      <vt:lpstr> 1.小型企業的興起 </vt:lpstr>
      <vt:lpstr> 2.彈性(技能新廣度) </vt:lpstr>
      <vt:lpstr> 3.教育／醫療保健業 </vt:lpstr>
      <vt:lpstr>  3.教育／醫療保健業  </vt:lpstr>
      <vt:lpstr>  3.教育／醫療保健業    舉例二 健康照護模式： </vt:lpstr>
      <vt:lpstr>自評</vt:lpstr>
      <vt:lpstr>Thank You!</vt:lpstr>
    </vt:vector>
  </TitlesOfParts>
  <Company>Guild 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James Wang</cp:lastModifiedBy>
  <cp:revision>31</cp:revision>
  <dcterms:created xsi:type="dcterms:W3CDTF">2009-10-12T07:15:19Z</dcterms:created>
  <dcterms:modified xsi:type="dcterms:W3CDTF">2015-05-12T13:32:06Z</dcterms:modified>
</cp:coreProperties>
</file>