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5" r:id="rId3"/>
    <p:sldId id="264" r:id="rId4"/>
    <p:sldId id="257" r:id="rId5"/>
    <p:sldId id="263" r:id="rId6"/>
    <p:sldId id="266" r:id="rId7"/>
    <p:sldId id="267" r:id="rId8"/>
    <p:sldId id="258" r:id="rId9"/>
    <p:sldId id="268" r:id="rId10"/>
    <p:sldId id="259" r:id="rId11"/>
    <p:sldId id="260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1" autoAdjust="0"/>
  </p:normalViewPr>
  <p:slideViewPr>
    <p:cSldViewPr>
      <p:cViewPr varScale="1">
        <p:scale>
          <a:sx n="73" d="100"/>
          <a:sy n="73" d="100"/>
        </p:scale>
        <p:origin x="-10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58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3E9C2A-B163-45D2-84B0-B5EC411AA95B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BFAC14B-88FE-4B93-869D-10E258B4348E}">
      <dgm:prSet phldrT="[文字]"/>
      <dgm:spPr/>
      <dgm:t>
        <a:bodyPr/>
        <a:lstStyle/>
        <a:p>
          <a:r>
            <a:rPr lang="zh-TW" altLang="en-US" dirty="0" smtClean="0">
              <a:solidFill>
                <a:srgbClr val="FF0000"/>
              </a:solidFill>
            </a:rPr>
            <a:t>行銷</a:t>
          </a:r>
          <a:r>
            <a:rPr lang="en-US" altLang="zh-TW" dirty="0" smtClean="0">
              <a:solidFill>
                <a:srgbClr val="FF0000"/>
              </a:solidFill>
            </a:rPr>
            <a:t>1.0</a:t>
          </a:r>
        </a:p>
        <a:p>
          <a:r>
            <a:rPr lang="zh-TW" altLang="en-US" dirty="0" smtClean="0"/>
            <a:t>以產品為核心</a:t>
          </a:r>
          <a:endParaRPr lang="zh-TW" altLang="en-US" dirty="0"/>
        </a:p>
      </dgm:t>
    </dgm:pt>
    <dgm:pt modelId="{7DEB4F05-2934-4ADB-B452-0B22D07090B5}" type="parTrans" cxnId="{69059F1E-D3D1-4B9E-90CA-3965DBA2EB21}">
      <dgm:prSet/>
      <dgm:spPr/>
      <dgm:t>
        <a:bodyPr/>
        <a:lstStyle/>
        <a:p>
          <a:endParaRPr lang="zh-TW" altLang="en-US"/>
        </a:p>
      </dgm:t>
    </dgm:pt>
    <dgm:pt modelId="{D9013FC2-F731-4661-8BB4-02833CE39AD5}" type="sibTrans" cxnId="{69059F1E-D3D1-4B9E-90CA-3965DBA2EB21}">
      <dgm:prSet/>
      <dgm:spPr/>
      <dgm:t>
        <a:bodyPr/>
        <a:lstStyle/>
        <a:p>
          <a:endParaRPr lang="zh-TW" altLang="en-US"/>
        </a:p>
      </dgm:t>
    </dgm:pt>
    <dgm:pt modelId="{897111E0-C65F-48BF-9642-1EBF965042A8}">
      <dgm:prSet phldrT="[文字]"/>
      <dgm:spPr/>
      <dgm:t>
        <a:bodyPr/>
        <a:lstStyle/>
        <a:p>
          <a:r>
            <a:rPr lang="zh-TW" altLang="en-US" dirty="0" smtClean="0">
              <a:solidFill>
                <a:srgbClr val="FF0000"/>
              </a:solidFill>
            </a:rPr>
            <a:t>行銷</a:t>
          </a:r>
          <a:r>
            <a:rPr lang="en-US" altLang="zh-TW" dirty="0" smtClean="0">
              <a:solidFill>
                <a:srgbClr val="FF0000"/>
              </a:solidFill>
            </a:rPr>
            <a:t>2.0</a:t>
          </a:r>
        </a:p>
        <a:p>
          <a:r>
            <a:rPr lang="zh-TW" altLang="en-US" dirty="0" smtClean="0"/>
            <a:t>以顧客為導向</a:t>
          </a:r>
          <a:endParaRPr lang="zh-TW" altLang="en-US" dirty="0"/>
        </a:p>
      </dgm:t>
    </dgm:pt>
    <dgm:pt modelId="{F558837B-25A9-4D4C-BFC2-235F0F94EE1C}" type="parTrans" cxnId="{BAF2C1BB-7570-46D8-A3B2-768D9B88CAFC}">
      <dgm:prSet/>
      <dgm:spPr/>
      <dgm:t>
        <a:bodyPr/>
        <a:lstStyle/>
        <a:p>
          <a:endParaRPr lang="zh-TW" altLang="en-US"/>
        </a:p>
      </dgm:t>
    </dgm:pt>
    <dgm:pt modelId="{1F1FAAA8-2747-4090-8F23-3889D3AD1C31}" type="sibTrans" cxnId="{BAF2C1BB-7570-46D8-A3B2-768D9B88CAFC}">
      <dgm:prSet/>
      <dgm:spPr/>
      <dgm:t>
        <a:bodyPr/>
        <a:lstStyle/>
        <a:p>
          <a:endParaRPr lang="zh-TW" altLang="en-US"/>
        </a:p>
      </dgm:t>
    </dgm:pt>
    <dgm:pt modelId="{C8587970-C4E5-47FC-8F97-176A139A6FD6}">
      <dgm:prSet phldrT="[文字]" custT="1"/>
      <dgm:spPr/>
      <dgm:t>
        <a:bodyPr/>
        <a:lstStyle/>
        <a:p>
          <a:r>
            <a:rPr lang="zh-TW" altLang="en-US" sz="2600" dirty="0" smtClean="0">
              <a:solidFill>
                <a:srgbClr val="FF0000"/>
              </a:solidFill>
            </a:rPr>
            <a:t>行銷</a:t>
          </a:r>
          <a:r>
            <a:rPr lang="en-US" altLang="zh-TW" sz="2600" dirty="0" smtClean="0">
              <a:solidFill>
                <a:srgbClr val="FF0000"/>
              </a:solidFill>
            </a:rPr>
            <a:t>3.0</a:t>
          </a:r>
        </a:p>
        <a:p>
          <a:r>
            <a:rPr lang="zh-TW" altLang="en-US" sz="2000" dirty="0" smtClean="0"/>
            <a:t>以追求價值為目標</a:t>
          </a:r>
          <a:endParaRPr lang="zh-TW" altLang="en-US" sz="2000" dirty="0"/>
        </a:p>
      </dgm:t>
    </dgm:pt>
    <dgm:pt modelId="{52EF861E-7E60-4117-B9E0-28E10BAB5C3E}" type="parTrans" cxnId="{8F5BCA66-FF9C-48F7-86D0-4B652413A0AD}">
      <dgm:prSet/>
      <dgm:spPr/>
      <dgm:t>
        <a:bodyPr/>
        <a:lstStyle/>
        <a:p>
          <a:endParaRPr lang="zh-TW" altLang="en-US"/>
        </a:p>
      </dgm:t>
    </dgm:pt>
    <dgm:pt modelId="{DB66B4C5-8FB3-4B2A-84E9-98A61F50A98D}" type="sibTrans" cxnId="{8F5BCA66-FF9C-48F7-86D0-4B652413A0AD}">
      <dgm:prSet/>
      <dgm:spPr/>
      <dgm:t>
        <a:bodyPr/>
        <a:lstStyle/>
        <a:p>
          <a:endParaRPr lang="zh-TW" altLang="en-US"/>
        </a:p>
      </dgm:t>
    </dgm:pt>
    <dgm:pt modelId="{3D6548A3-12B9-4DC8-AAD0-C303AFB185E3}" type="pres">
      <dgm:prSet presAssocID="{133E9C2A-B163-45D2-84B0-B5EC411AA95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C1244DE7-A886-4ABD-A314-6CC3A8BE1424}" type="pres">
      <dgm:prSet presAssocID="{7BFAC14B-88FE-4B93-869D-10E258B4348E}" presName="composite" presStyleCnt="0"/>
      <dgm:spPr/>
    </dgm:pt>
    <dgm:pt modelId="{DAAA68E8-23DC-47EC-9E23-0C0A7E21FE54}" type="pres">
      <dgm:prSet presAssocID="{7BFAC14B-88FE-4B93-869D-10E258B4348E}" presName="LShape" presStyleLbl="alignNode1" presStyleIdx="0" presStyleCnt="5"/>
      <dgm:spPr/>
    </dgm:pt>
    <dgm:pt modelId="{5C9A9390-74BE-4F03-A0A7-EC59FC22D282}" type="pres">
      <dgm:prSet presAssocID="{7BFAC14B-88FE-4B93-869D-10E258B4348E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6F74CE1-4F60-447A-A96D-9211329F4B83}" type="pres">
      <dgm:prSet presAssocID="{7BFAC14B-88FE-4B93-869D-10E258B4348E}" presName="Triangle" presStyleLbl="alignNode1" presStyleIdx="1" presStyleCnt="5"/>
      <dgm:spPr/>
    </dgm:pt>
    <dgm:pt modelId="{BA401D68-FF7A-4E0C-9307-D345E7998642}" type="pres">
      <dgm:prSet presAssocID="{D9013FC2-F731-4661-8BB4-02833CE39AD5}" presName="sibTrans" presStyleCnt="0"/>
      <dgm:spPr/>
    </dgm:pt>
    <dgm:pt modelId="{1FE4E2F9-7737-44AD-820B-58508F0C4C75}" type="pres">
      <dgm:prSet presAssocID="{D9013FC2-F731-4661-8BB4-02833CE39AD5}" presName="space" presStyleCnt="0"/>
      <dgm:spPr/>
    </dgm:pt>
    <dgm:pt modelId="{4D8FA244-FA11-4BC5-82F3-35F0D7130719}" type="pres">
      <dgm:prSet presAssocID="{897111E0-C65F-48BF-9642-1EBF965042A8}" presName="composite" presStyleCnt="0"/>
      <dgm:spPr/>
    </dgm:pt>
    <dgm:pt modelId="{5F842BFF-0C8B-4B1D-9F20-ADC5A376C4F4}" type="pres">
      <dgm:prSet presAssocID="{897111E0-C65F-48BF-9642-1EBF965042A8}" presName="LShape" presStyleLbl="alignNode1" presStyleIdx="2" presStyleCnt="5"/>
      <dgm:spPr/>
    </dgm:pt>
    <dgm:pt modelId="{F6FB1124-BA97-43BA-AD7C-46D7BE12AC84}" type="pres">
      <dgm:prSet presAssocID="{897111E0-C65F-48BF-9642-1EBF965042A8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F1C03BF-C2CC-48B8-86AA-8A961DA48CDD}" type="pres">
      <dgm:prSet presAssocID="{897111E0-C65F-48BF-9642-1EBF965042A8}" presName="Triangle" presStyleLbl="alignNode1" presStyleIdx="3" presStyleCnt="5"/>
      <dgm:spPr/>
    </dgm:pt>
    <dgm:pt modelId="{FFD691D1-1188-491B-BAF4-88BD1AAC2664}" type="pres">
      <dgm:prSet presAssocID="{1F1FAAA8-2747-4090-8F23-3889D3AD1C31}" presName="sibTrans" presStyleCnt="0"/>
      <dgm:spPr/>
    </dgm:pt>
    <dgm:pt modelId="{251E129F-9BC7-4214-BFA6-EB54208C5929}" type="pres">
      <dgm:prSet presAssocID="{1F1FAAA8-2747-4090-8F23-3889D3AD1C31}" presName="space" presStyleCnt="0"/>
      <dgm:spPr/>
    </dgm:pt>
    <dgm:pt modelId="{35993AF3-B6EB-42C8-8D31-08E997229C78}" type="pres">
      <dgm:prSet presAssocID="{C8587970-C4E5-47FC-8F97-176A139A6FD6}" presName="composite" presStyleCnt="0"/>
      <dgm:spPr/>
    </dgm:pt>
    <dgm:pt modelId="{F0610660-03B3-40CE-9BD7-87DB8D794BAD}" type="pres">
      <dgm:prSet presAssocID="{C8587970-C4E5-47FC-8F97-176A139A6FD6}" presName="LShape" presStyleLbl="alignNode1" presStyleIdx="4" presStyleCnt="5"/>
      <dgm:spPr/>
    </dgm:pt>
    <dgm:pt modelId="{4E23D247-A1BD-409E-94E3-838CDF1D1117}" type="pres">
      <dgm:prSet presAssocID="{C8587970-C4E5-47FC-8F97-176A139A6FD6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DD7D6B8-BF6B-4064-900F-9A459278F6D1}" type="presOf" srcId="{897111E0-C65F-48BF-9642-1EBF965042A8}" destId="{F6FB1124-BA97-43BA-AD7C-46D7BE12AC84}" srcOrd="0" destOrd="0" presId="urn:microsoft.com/office/officeart/2009/3/layout/StepUpProcess"/>
    <dgm:cxn modelId="{576D4FD4-BC9C-4967-8B4C-F9D2606C3BEA}" type="presOf" srcId="{133E9C2A-B163-45D2-84B0-B5EC411AA95B}" destId="{3D6548A3-12B9-4DC8-AAD0-C303AFB185E3}" srcOrd="0" destOrd="0" presId="urn:microsoft.com/office/officeart/2009/3/layout/StepUpProcess"/>
    <dgm:cxn modelId="{69059F1E-D3D1-4B9E-90CA-3965DBA2EB21}" srcId="{133E9C2A-B163-45D2-84B0-B5EC411AA95B}" destId="{7BFAC14B-88FE-4B93-869D-10E258B4348E}" srcOrd="0" destOrd="0" parTransId="{7DEB4F05-2934-4ADB-B452-0B22D07090B5}" sibTransId="{D9013FC2-F731-4661-8BB4-02833CE39AD5}"/>
    <dgm:cxn modelId="{BAF2C1BB-7570-46D8-A3B2-768D9B88CAFC}" srcId="{133E9C2A-B163-45D2-84B0-B5EC411AA95B}" destId="{897111E0-C65F-48BF-9642-1EBF965042A8}" srcOrd="1" destOrd="0" parTransId="{F558837B-25A9-4D4C-BFC2-235F0F94EE1C}" sibTransId="{1F1FAAA8-2747-4090-8F23-3889D3AD1C31}"/>
    <dgm:cxn modelId="{8EC2CC44-28CD-4472-A09F-35660B20C873}" type="presOf" srcId="{C8587970-C4E5-47FC-8F97-176A139A6FD6}" destId="{4E23D247-A1BD-409E-94E3-838CDF1D1117}" srcOrd="0" destOrd="0" presId="urn:microsoft.com/office/officeart/2009/3/layout/StepUpProcess"/>
    <dgm:cxn modelId="{5EE073FA-3D1B-40D5-B7BF-D0EFF3DF46E6}" type="presOf" srcId="{7BFAC14B-88FE-4B93-869D-10E258B4348E}" destId="{5C9A9390-74BE-4F03-A0A7-EC59FC22D282}" srcOrd="0" destOrd="0" presId="urn:microsoft.com/office/officeart/2009/3/layout/StepUpProcess"/>
    <dgm:cxn modelId="{8F5BCA66-FF9C-48F7-86D0-4B652413A0AD}" srcId="{133E9C2A-B163-45D2-84B0-B5EC411AA95B}" destId="{C8587970-C4E5-47FC-8F97-176A139A6FD6}" srcOrd="2" destOrd="0" parTransId="{52EF861E-7E60-4117-B9E0-28E10BAB5C3E}" sibTransId="{DB66B4C5-8FB3-4B2A-84E9-98A61F50A98D}"/>
    <dgm:cxn modelId="{DB562511-F23C-49DA-A5D0-9D165B181777}" type="presParOf" srcId="{3D6548A3-12B9-4DC8-AAD0-C303AFB185E3}" destId="{C1244DE7-A886-4ABD-A314-6CC3A8BE1424}" srcOrd="0" destOrd="0" presId="urn:microsoft.com/office/officeart/2009/3/layout/StepUpProcess"/>
    <dgm:cxn modelId="{31FD843A-CEEB-40CD-A045-F00840E7BD41}" type="presParOf" srcId="{C1244DE7-A886-4ABD-A314-6CC3A8BE1424}" destId="{DAAA68E8-23DC-47EC-9E23-0C0A7E21FE54}" srcOrd="0" destOrd="0" presId="urn:microsoft.com/office/officeart/2009/3/layout/StepUpProcess"/>
    <dgm:cxn modelId="{1FD630BC-6A35-4844-9CAE-4A75C4748AFF}" type="presParOf" srcId="{C1244DE7-A886-4ABD-A314-6CC3A8BE1424}" destId="{5C9A9390-74BE-4F03-A0A7-EC59FC22D282}" srcOrd="1" destOrd="0" presId="urn:microsoft.com/office/officeart/2009/3/layout/StepUpProcess"/>
    <dgm:cxn modelId="{B43FB87C-0FEC-44B3-B2A1-F81EC83DEC92}" type="presParOf" srcId="{C1244DE7-A886-4ABD-A314-6CC3A8BE1424}" destId="{36F74CE1-4F60-447A-A96D-9211329F4B83}" srcOrd="2" destOrd="0" presId="urn:microsoft.com/office/officeart/2009/3/layout/StepUpProcess"/>
    <dgm:cxn modelId="{DB81829A-3E59-42EC-AB17-3E0F0B82DAAC}" type="presParOf" srcId="{3D6548A3-12B9-4DC8-AAD0-C303AFB185E3}" destId="{BA401D68-FF7A-4E0C-9307-D345E7998642}" srcOrd="1" destOrd="0" presId="urn:microsoft.com/office/officeart/2009/3/layout/StepUpProcess"/>
    <dgm:cxn modelId="{9753D812-8452-4B18-A84E-0D220CF8135A}" type="presParOf" srcId="{BA401D68-FF7A-4E0C-9307-D345E7998642}" destId="{1FE4E2F9-7737-44AD-820B-58508F0C4C75}" srcOrd="0" destOrd="0" presId="urn:microsoft.com/office/officeart/2009/3/layout/StepUpProcess"/>
    <dgm:cxn modelId="{9C0C68F0-5534-4613-B00F-36E079F5CD33}" type="presParOf" srcId="{3D6548A3-12B9-4DC8-AAD0-C303AFB185E3}" destId="{4D8FA244-FA11-4BC5-82F3-35F0D7130719}" srcOrd="2" destOrd="0" presId="urn:microsoft.com/office/officeart/2009/3/layout/StepUpProcess"/>
    <dgm:cxn modelId="{7A9B0586-9F2E-4863-A2AF-31273A9B011E}" type="presParOf" srcId="{4D8FA244-FA11-4BC5-82F3-35F0D7130719}" destId="{5F842BFF-0C8B-4B1D-9F20-ADC5A376C4F4}" srcOrd="0" destOrd="0" presId="urn:microsoft.com/office/officeart/2009/3/layout/StepUpProcess"/>
    <dgm:cxn modelId="{B7507143-F6FA-469A-9081-F6CBE365F0A3}" type="presParOf" srcId="{4D8FA244-FA11-4BC5-82F3-35F0D7130719}" destId="{F6FB1124-BA97-43BA-AD7C-46D7BE12AC84}" srcOrd="1" destOrd="0" presId="urn:microsoft.com/office/officeart/2009/3/layout/StepUpProcess"/>
    <dgm:cxn modelId="{1F0AA27D-A36C-4FC1-96B6-CBB6C5828375}" type="presParOf" srcId="{4D8FA244-FA11-4BC5-82F3-35F0D7130719}" destId="{8F1C03BF-C2CC-48B8-86AA-8A961DA48CDD}" srcOrd="2" destOrd="0" presId="urn:microsoft.com/office/officeart/2009/3/layout/StepUpProcess"/>
    <dgm:cxn modelId="{F37DED8F-6006-463B-97B1-4C2E29FA735F}" type="presParOf" srcId="{3D6548A3-12B9-4DC8-AAD0-C303AFB185E3}" destId="{FFD691D1-1188-491B-BAF4-88BD1AAC2664}" srcOrd="3" destOrd="0" presId="urn:microsoft.com/office/officeart/2009/3/layout/StepUpProcess"/>
    <dgm:cxn modelId="{10608E0C-AC51-4EE3-B179-A96A47811F5C}" type="presParOf" srcId="{FFD691D1-1188-491B-BAF4-88BD1AAC2664}" destId="{251E129F-9BC7-4214-BFA6-EB54208C5929}" srcOrd="0" destOrd="0" presId="urn:microsoft.com/office/officeart/2009/3/layout/StepUpProcess"/>
    <dgm:cxn modelId="{A0350E05-CD62-47D2-822F-1CFE75AC3E1A}" type="presParOf" srcId="{3D6548A3-12B9-4DC8-AAD0-C303AFB185E3}" destId="{35993AF3-B6EB-42C8-8D31-08E997229C78}" srcOrd="4" destOrd="0" presId="urn:microsoft.com/office/officeart/2009/3/layout/StepUpProcess"/>
    <dgm:cxn modelId="{585AC81D-901E-47E1-A848-70CDE5D20CB5}" type="presParOf" srcId="{35993AF3-B6EB-42C8-8D31-08E997229C78}" destId="{F0610660-03B3-40CE-9BD7-87DB8D794BAD}" srcOrd="0" destOrd="0" presId="urn:microsoft.com/office/officeart/2009/3/layout/StepUpProcess"/>
    <dgm:cxn modelId="{C7A9D564-9C18-4751-9685-3DE5F894A569}" type="presParOf" srcId="{35993AF3-B6EB-42C8-8D31-08E997229C78}" destId="{4E23D247-A1BD-409E-94E3-838CDF1D111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A68E8-23DC-47EC-9E23-0C0A7E21FE54}">
      <dsp:nvSpPr>
        <dsp:cNvPr id="0" name=""/>
        <dsp:cNvSpPr/>
      </dsp:nvSpPr>
      <dsp:spPr>
        <a:xfrm rot="5400000">
          <a:off x="513948" y="1312414"/>
          <a:ext cx="1538357" cy="255979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9A9390-74BE-4F03-A0A7-EC59FC22D282}">
      <dsp:nvSpPr>
        <dsp:cNvPr id="0" name=""/>
        <dsp:cNvSpPr/>
      </dsp:nvSpPr>
      <dsp:spPr>
        <a:xfrm>
          <a:off x="257157" y="2077240"/>
          <a:ext cx="2310994" cy="202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>
              <a:solidFill>
                <a:srgbClr val="FF0000"/>
              </a:solidFill>
            </a:rPr>
            <a:t>行銷</a:t>
          </a:r>
          <a:r>
            <a:rPr lang="en-US" altLang="zh-TW" sz="2700" kern="1200" dirty="0" smtClean="0">
              <a:solidFill>
                <a:srgbClr val="FF0000"/>
              </a:solidFill>
            </a:rPr>
            <a:t>1.0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/>
            <a:t>以產品為核心</a:t>
          </a:r>
          <a:endParaRPr lang="zh-TW" altLang="en-US" sz="2700" kern="1200" dirty="0"/>
        </a:p>
      </dsp:txBody>
      <dsp:txXfrm>
        <a:off x="257157" y="2077240"/>
        <a:ext cx="2310994" cy="2025722"/>
      </dsp:txXfrm>
    </dsp:sp>
    <dsp:sp modelId="{36F74CE1-4F60-447A-A96D-9211329F4B83}">
      <dsp:nvSpPr>
        <dsp:cNvPr id="0" name=""/>
        <dsp:cNvSpPr/>
      </dsp:nvSpPr>
      <dsp:spPr>
        <a:xfrm>
          <a:off x="2132115" y="1123959"/>
          <a:ext cx="436036" cy="43603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842BFF-0C8B-4B1D-9F20-ADC5A376C4F4}">
      <dsp:nvSpPr>
        <dsp:cNvPr id="0" name=""/>
        <dsp:cNvSpPr/>
      </dsp:nvSpPr>
      <dsp:spPr>
        <a:xfrm rot="5400000">
          <a:off x="3343056" y="612348"/>
          <a:ext cx="1538357" cy="255979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FB1124-BA97-43BA-AD7C-46D7BE12AC84}">
      <dsp:nvSpPr>
        <dsp:cNvPr id="0" name=""/>
        <dsp:cNvSpPr/>
      </dsp:nvSpPr>
      <dsp:spPr>
        <a:xfrm>
          <a:off x="3086266" y="1377174"/>
          <a:ext cx="2310994" cy="202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>
              <a:solidFill>
                <a:srgbClr val="FF0000"/>
              </a:solidFill>
            </a:rPr>
            <a:t>行銷</a:t>
          </a:r>
          <a:r>
            <a:rPr lang="en-US" altLang="zh-TW" sz="2700" kern="1200" dirty="0" smtClean="0">
              <a:solidFill>
                <a:srgbClr val="FF0000"/>
              </a:solidFill>
            </a:rPr>
            <a:t>2.0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/>
            <a:t>以顧客為導向</a:t>
          </a:r>
          <a:endParaRPr lang="zh-TW" altLang="en-US" sz="2700" kern="1200" dirty="0"/>
        </a:p>
      </dsp:txBody>
      <dsp:txXfrm>
        <a:off x="3086266" y="1377174"/>
        <a:ext cx="2310994" cy="2025722"/>
      </dsp:txXfrm>
    </dsp:sp>
    <dsp:sp modelId="{8F1C03BF-C2CC-48B8-86AA-8A961DA48CDD}">
      <dsp:nvSpPr>
        <dsp:cNvPr id="0" name=""/>
        <dsp:cNvSpPr/>
      </dsp:nvSpPr>
      <dsp:spPr>
        <a:xfrm>
          <a:off x="4961224" y="423894"/>
          <a:ext cx="436036" cy="43603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610660-03B3-40CE-9BD7-87DB8D794BAD}">
      <dsp:nvSpPr>
        <dsp:cNvPr id="0" name=""/>
        <dsp:cNvSpPr/>
      </dsp:nvSpPr>
      <dsp:spPr>
        <a:xfrm rot="5400000">
          <a:off x="6172165" y="-87716"/>
          <a:ext cx="1538357" cy="255979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23D247-A1BD-409E-94E3-838CDF1D1117}">
      <dsp:nvSpPr>
        <dsp:cNvPr id="0" name=""/>
        <dsp:cNvSpPr/>
      </dsp:nvSpPr>
      <dsp:spPr>
        <a:xfrm>
          <a:off x="5915374" y="677109"/>
          <a:ext cx="2310994" cy="202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>
              <a:solidFill>
                <a:srgbClr val="FF0000"/>
              </a:solidFill>
            </a:rPr>
            <a:t>行銷</a:t>
          </a:r>
          <a:r>
            <a:rPr lang="en-US" altLang="zh-TW" sz="2600" kern="1200" dirty="0" smtClean="0">
              <a:solidFill>
                <a:srgbClr val="FF0000"/>
              </a:solidFill>
            </a:rPr>
            <a:t>3.0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以追求價值為目標</a:t>
          </a:r>
          <a:endParaRPr lang="zh-TW" altLang="en-US" sz="2000" kern="1200" dirty="0"/>
        </a:p>
      </dsp:txBody>
      <dsp:txXfrm>
        <a:off x="5915374" y="677109"/>
        <a:ext cx="2310994" cy="20257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DE26B-5B23-45C5-BB7E-AFE429DBB70A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BAC23-BFD1-4805-BF7F-9B5B2548E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7195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BAC23-BFD1-4805-BF7F-9B5B2548EEC1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7743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cap="none" spc="100">
                <a:ln w="19050">
                  <a:solidFill>
                    <a:schemeClr val="bg1"/>
                  </a:solidFill>
                  <a:prstDash val="solid"/>
                </a:ln>
                <a:solidFill>
                  <a:srgbClr val="4B350D"/>
                </a:solidFill>
                <a:effectLst/>
              </a:defRPr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 baseline="0">
                <a:ln w="19050" cmpd="sng">
                  <a:solidFill>
                    <a:schemeClr val="bg1"/>
                  </a:solidFill>
                </a:ln>
                <a:solidFill>
                  <a:srgbClr val="4B350D"/>
                </a:solidFill>
                <a:effectLst/>
                <a:latin typeface="+mn-lt"/>
                <a:ea typeface="+mn-ea"/>
                <a:cs typeface="Microsoft Sans Serif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 smtClean="0"/>
              <a:t>按一下以編輯母片副標題樣式</a:t>
            </a:r>
            <a:endParaRPr kumimoji="1"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B350D"/>
                </a:solidFill>
              </a:defRPr>
            </a:lvl1pPr>
          </a:lstStyle>
          <a:p>
            <a:fld id="{00133E28-98AC-487D-B576-DA193B08BD37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B350D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B350D"/>
                </a:solidFill>
              </a:defRPr>
            </a:lvl1pPr>
          </a:lstStyle>
          <a:p>
            <a:fld id="{4FCD872D-C058-4C85-A4CE-003A1E7A99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3E28-98AC-487D-B576-DA193B08BD37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872D-C058-4C85-A4CE-003A1E7A99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3E28-98AC-487D-B576-DA193B08BD37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872D-C058-4C85-A4CE-003A1E7A99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buFontTx/>
              <a:buBlip>
                <a:blip r:embed="rId3"/>
              </a:buBlip>
              <a:defRPr/>
            </a:lvl6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3E28-98AC-487D-B576-DA193B08BD37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872D-C058-4C85-A4CE-003A1E7A99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66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3E28-98AC-487D-B576-DA193B08BD37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872D-C058-4C85-A4CE-003A1E7A99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FF6600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359002"/>
                </a:solidFill>
              </a:defRPr>
            </a:lvl1pPr>
            <a:lvl2pPr>
              <a:defRPr sz="2400">
                <a:solidFill>
                  <a:srgbClr val="4B350D"/>
                </a:solidFill>
              </a:defRPr>
            </a:lvl2pPr>
            <a:lvl3pPr>
              <a:defRPr sz="2000">
                <a:solidFill>
                  <a:srgbClr val="4B350D"/>
                </a:solidFill>
              </a:defRPr>
            </a:lvl3pPr>
            <a:lvl4pPr>
              <a:defRPr sz="1800">
                <a:solidFill>
                  <a:srgbClr val="4B350D"/>
                </a:solidFill>
              </a:defRPr>
            </a:lvl4pPr>
            <a:lvl5pPr>
              <a:defRPr sz="1800">
                <a:solidFill>
                  <a:srgbClr val="4B350D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3E28-98AC-487D-B576-DA193B08BD37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872D-C058-4C85-A4CE-003A1E7A99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 cap="none" spc="0">
                <a:ln>
                  <a:solidFill>
                    <a:srgbClr val="FF6600"/>
                  </a:solidFill>
                </a:ln>
                <a:solidFill>
                  <a:srgbClr val="FF6600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n>
                  <a:solidFill>
                    <a:srgbClr val="359002"/>
                  </a:solidFill>
                </a:ln>
                <a:solidFill>
                  <a:srgbClr val="92D05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4B350D"/>
                </a:solidFill>
              </a:defRPr>
            </a:lvl1pPr>
            <a:lvl2pPr>
              <a:defRPr sz="2000">
                <a:solidFill>
                  <a:srgbClr val="4B350D"/>
                </a:solidFill>
              </a:defRPr>
            </a:lvl2pPr>
            <a:lvl3pPr>
              <a:defRPr sz="1800">
                <a:solidFill>
                  <a:srgbClr val="4B350D"/>
                </a:solidFill>
              </a:defRPr>
            </a:lvl3pPr>
            <a:lvl4pPr>
              <a:defRPr sz="1600">
                <a:solidFill>
                  <a:srgbClr val="4B350D"/>
                </a:solidFill>
              </a:defRPr>
            </a:lvl4pPr>
            <a:lvl5pPr>
              <a:defRPr sz="1600">
                <a:solidFill>
                  <a:srgbClr val="4B350D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3E28-98AC-487D-B576-DA193B08BD37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872D-C058-4C85-A4CE-003A1E7A99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3E28-98AC-487D-B576-DA193B08BD37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872D-C058-4C85-A4CE-003A1E7A99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3E28-98AC-487D-B576-DA193B08BD37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872D-C058-4C85-A4CE-003A1E7A99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3E28-98AC-487D-B576-DA193B08BD37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872D-C058-4C85-A4CE-003A1E7A99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zh-TW" altLang="en-US" smtClean="0"/>
              <a:t>按一下圖示以新增圖片</a:t>
            </a:r>
            <a:endParaRPr kumimoji="1"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3E28-98AC-487D-B576-DA193B08BD37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872D-C058-4C85-A4CE-003A1E7A99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B350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0133E28-98AC-487D-B576-DA193B08BD37}" type="datetimeFigureOut">
              <a:rPr lang="zh-TW" altLang="en-US" smtClean="0"/>
              <a:t>2015/5/1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rgbClr val="4B350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4B350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FCD872D-C058-4C85-A4CE-003A1E7A999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 cap="none" spc="0">
          <a:ln w="19050" cmpd="sng">
            <a:solidFill>
              <a:schemeClr val="bg1"/>
            </a:solidFill>
            <a:prstDash val="solid"/>
            <a:miter lim="800000"/>
          </a:ln>
          <a:solidFill>
            <a:srgbClr val="4B350D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kumimoji="1" sz="3200" kern="1200" baseline="0">
          <a:solidFill>
            <a:srgbClr val="4B350D"/>
          </a:solidFill>
          <a:latin typeface="+mn-lt"/>
          <a:ea typeface="+mn-ea"/>
          <a:cs typeface="Microsoft Sans Serif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kumimoji="1" sz="2800" kern="1200" baseline="0">
          <a:solidFill>
            <a:srgbClr val="4B350D"/>
          </a:solidFill>
          <a:latin typeface="+mn-lt"/>
          <a:ea typeface="+mn-ea"/>
          <a:cs typeface="Microsoft Sans Serif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kumimoji="1" sz="2400" kern="1200" baseline="0">
          <a:solidFill>
            <a:srgbClr val="4B350D"/>
          </a:solidFill>
          <a:latin typeface="+mn-lt"/>
          <a:ea typeface="+mn-ea"/>
          <a:cs typeface="Microsoft Sans Serif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kumimoji="1" sz="2000" kern="1200" baseline="0">
          <a:solidFill>
            <a:srgbClr val="4B350D"/>
          </a:solidFill>
          <a:latin typeface="+mn-lt"/>
          <a:ea typeface="+mn-ea"/>
          <a:cs typeface="Microsoft Sans Serif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8"/>
        </a:buBlip>
        <a:defRPr kumimoji="1" sz="2000" kern="1200" baseline="0">
          <a:solidFill>
            <a:srgbClr val="4B350D"/>
          </a:solidFill>
          <a:latin typeface="+mn-lt"/>
          <a:ea typeface="+mn-ea"/>
          <a:cs typeface="Microsoft Sans Serif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kumimoji="1" sz="1800" kern="1200">
          <a:solidFill>
            <a:srgbClr val="4B350D"/>
          </a:solidFill>
          <a:latin typeface="+mn-lt"/>
          <a:ea typeface="+mn-ea"/>
          <a:cs typeface="Microsoft Sans Serif" pitchFamily="34" charset="0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kumimoji="1" sz="1800" kern="1200">
          <a:solidFill>
            <a:srgbClr val="4B350D"/>
          </a:solidFill>
          <a:latin typeface="+mn-lt"/>
          <a:ea typeface="+mn-ea"/>
          <a:cs typeface="Microsoft Sans Serif" pitchFamily="34" charset="0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kumimoji="1" sz="1600" kern="1200">
          <a:solidFill>
            <a:srgbClr val="4B350D"/>
          </a:solidFill>
          <a:latin typeface="+mn-lt"/>
          <a:ea typeface="+mn-ea"/>
          <a:cs typeface="Microsoft Sans Serif" pitchFamily="34" charset="0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kumimoji="1" sz="1600" kern="1200">
          <a:solidFill>
            <a:srgbClr val="4B350D"/>
          </a:solidFill>
          <a:latin typeface="+mn-lt"/>
          <a:ea typeface="+mn-ea"/>
          <a:cs typeface="Microsoft Sans Serif" pitchFamily="34" charset="0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ple.com/tw/environment/#environment-feature-fil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907704" y="2130425"/>
            <a:ext cx="4752528" cy="1226567"/>
          </a:xfrm>
        </p:spPr>
        <p:txBody>
          <a:bodyPr/>
          <a:lstStyle/>
          <a:p>
            <a:r>
              <a:rPr lang="zh-TW" altLang="en-US" dirty="0"/>
              <a:t>行銷</a:t>
            </a:r>
            <a:r>
              <a:rPr lang="en-US" altLang="zh-TW" dirty="0"/>
              <a:t>3.0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400800" cy="910952"/>
          </a:xfrm>
        </p:spPr>
        <p:txBody>
          <a:bodyPr/>
          <a:lstStyle/>
          <a:p>
            <a:r>
              <a:rPr lang="zh-TW" altLang="en-US" dirty="0"/>
              <a:t>第三</a:t>
            </a:r>
            <a:r>
              <a:rPr lang="zh-TW" altLang="en-US" dirty="0" smtClean="0"/>
              <a:t>章  向消費者傳遞企業使命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8118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</a:rPr>
              <a:t>用動人的語言傳遞使命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要把企業或產品的使命行銷給消費者，企業必須許諾一個可以帶來變革的使命，用動人心弦的故事娓娓道來，並讓消費者共同參予以達成目標。</a:t>
            </a:r>
            <a:endParaRPr lang="en-US" altLang="zh-TW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dirty="0"/>
              <a:t>要訂</a:t>
            </a:r>
            <a:r>
              <a:rPr lang="zh-TW" altLang="en-US" dirty="0" smtClean="0"/>
              <a:t>一個</a:t>
            </a:r>
            <a:r>
              <a:rPr lang="zh-TW" altLang="en-US" dirty="0"/>
              <a:t>好的使命，要先著手尋找能夠帶來巨大改變的小</a:t>
            </a:r>
            <a:r>
              <a:rPr lang="zh-TW" altLang="en-US" dirty="0" smtClean="0"/>
              <a:t>點子</a:t>
            </a:r>
            <a:endParaRPr lang="en-US" altLang="zh-TW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dirty="0"/>
              <a:t>謹記將使命放在第一順位，財務報酬自然會跟著</a:t>
            </a:r>
            <a:r>
              <a:rPr lang="zh-TW" altLang="en-US" dirty="0" smtClean="0"/>
              <a:t>來</a:t>
            </a:r>
            <a:endParaRPr lang="en-US" altLang="zh-TW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dirty="0"/>
              <a:t>傳遞使命最棒的方式就是說</a:t>
            </a:r>
            <a:r>
              <a:rPr lang="zh-TW" altLang="en-US" dirty="0" smtClean="0"/>
              <a:t>故事</a:t>
            </a:r>
            <a:endParaRPr lang="en-US" altLang="zh-TW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dirty="0"/>
              <a:t>企業要用隱喻為基礎，將人物與情節交織在品牌使命的故事</a:t>
            </a:r>
            <a:r>
              <a:rPr lang="zh-TW" altLang="en-US" dirty="0" smtClean="0"/>
              <a:t>中</a:t>
            </a:r>
            <a:endParaRPr lang="en-US" altLang="zh-TW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dirty="0"/>
              <a:t>要讓消費著相信故事為真，就得讓</a:t>
            </a:r>
            <a:r>
              <a:rPr lang="zh-TW" altLang="en-US" dirty="0" smtClean="0"/>
              <a:t>消費者</a:t>
            </a:r>
            <a:r>
              <a:rPr lang="zh-TW" altLang="en-US" dirty="0" smtClean="0"/>
              <a:t>參</a:t>
            </a:r>
            <a:r>
              <a:rPr lang="zh-TW" altLang="en-US" dirty="0" smtClean="0"/>
              <a:t>與</a:t>
            </a:r>
            <a:r>
              <a:rPr lang="zh-TW" altLang="en-US" dirty="0"/>
              <a:t>對話，討論品牌</a:t>
            </a:r>
          </a:p>
        </p:txBody>
      </p:sp>
    </p:spTree>
    <p:extLst>
      <p:ext uri="{BB962C8B-B14F-4D97-AF65-F5344CB8AC3E}">
        <p14:creationId xmlns:p14="http://schemas.microsoft.com/office/powerpoint/2010/main" val="130088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創造改變的關鍵就是提升消費者意識，增加消費者的力量。因此，將品牌使命行銷給消費者的三大原則就是</a:t>
            </a:r>
            <a:r>
              <a:rPr lang="en-US" altLang="zh-TW" dirty="0" smtClean="0"/>
              <a:t>:</a:t>
            </a:r>
            <a:r>
              <a:rPr lang="zh-TW" altLang="en-US" dirty="0" smtClean="0">
                <a:solidFill>
                  <a:srgbClr val="FF0000"/>
                </a:solidFill>
              </a:rPr>
              <a:t>非尋常的生意</a:t>
            </a:r>
            <a:r>
              <a:rPr lang="zh-TW" altLang="en-US" dirty="0" smtClean="0">
                <a:latin typeface="標楷體"/>
                <a:ea typeface="標楷體"/>
              </a:rPr>
              <a:t>、</a:t>
            </a:r>
            <a:r>
              <a:rPr lang="zh-TW" altLang="en-US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感動人心的故事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提升消費者力量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280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行銷典範的演進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5496954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51520" y="5589240"/>
            <a:ext cx="849694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300" dirty="0" smtClean="0">
                <a:solidFill>
                  <a:srgbClr val="FF0000"/>
                </a:solidFill>
              </a:rPr>
              <a:t>在行銷時，價格是初賽，服務才是決賽，真正成敗的關鍵在於能否觸動顧客的心弦，進而與顧客產生心靈的共鳴。</a:t>
            </a:r>
            <a:endParaRPr lang="zh-TW" altLang="en-US" sz="1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17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可口可樂</a:t>
            </a:r>
            <a:r>
              <a:rPr lang="en-US" altLang="zh-TW" dirty="0"/>
              <a:t>VS</a:t>
            </a:r>
            <a:r>
              <a:rPr lang="zh-TW" altLang="en-US" dirty="0"/>
              <a:t>新</a:t>
            </a:r>
            <a:r>
              <a:rPr lang="zh-TW" altLang="en-US" dirty="0" smtClean="0"/>
              <a:t>可口可樂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/>
              <a:t>對美國的消費者言可口可樂代表的美國式的</a:t>
            </a:r>
            <a:r>
              <a:rPr lang="zh-TW" altLang="en-US" dirty="0" smtClean="0"/>
              <a:t>快樂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/>
              <a:t>但在加拿大卻非處於偶像</a:t>
            </a:r>
            <a:r>
              <a:rPr lang="zh-TW" altLang="en-US" dirty="0" smtClean="0"/>
              <a:t>地位</a:t>
            </a:r>
            <a:endParaRPr lang="en-US" altLang="zh-TW" dirty="0" smtClean="0"/>
          </a:p>
          <a:p>
            <a:r>
              <a:rPr lang="en-US" altLang="zh-TW" dirty="0" smtClean="0"/>
              <a:t>IKEA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/>
              <a:t>平價設計且具時尚</a:t>
            </a:r>
            <a:r>
              <a:rPr lang="zh-TW" altLang="en-US" dirty="0" smtClean="0"/>
              <a:t>感，象徵聰明時尚的生活</a:t>
            </a:r>
            <a:r>
              <a:rPr lang="zh-TW" altLang="en-US" dirty="0" smtClean="0"/>
              <a:t>風格</a:t>
            </a:r>
            <a:r>
              <a:rPr lang="en-US" altLang="zh-TW" dirty="0" err="1" smtClean="0"/>
              <a:t>Futura</a:t>
            </a:r>
            <a:r>
              <a:rPr lang="en-US" altLang="zh-TW" dirty="0" smtClean="0"/>
              <a:t>—</a:t>
            </a:r>
            <a:r>
              <a:rPr lang="zh-TW" altLang="en-US" dirty="0" smtClean="0"/>
              <a:t>改為具功能感的</a:t>
            </a:r>
            <a:r>
              <a:rPr lang="en-US" altLang="zh-TW" dirty="0" smtClean="0"/>
              <a:t>Verdana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259632" y="5746767"/>
            <a:ext cx="7056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 smtClean="0">
                <a:solidFill>
                  <a:srgbClr val="FF0000"/>
                </a:solidFill>
                <a:latin typeface="+mn-ea"/>
              </a:rPr>
              <a:t>當一個品牌的使命成功印記在消費者的思想、情感和精神之上時，消費者就成了這個品牌的所有人</a:t>
            </a:r>
            <a:endParaRPr lang="zh-TW" altLang="en-US" sz="1200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344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solidFill>
                  <a:srgbClr val="FF0000"/>
                </a:solidFill>
              </a:rPr>
              <a:t>品牌合夥人，正是你的</a:t>
            </a:r>
            <a:r>
              <a:rPr lang="zh-TW" altLang="en-US" sz="3200" dirty="0" smtClean="0">
                <a:solidFill>
                  <a:srgbClr val="FF0000"/>
                </a:solidFill>
              </a:rPr>
              <a:t>消費者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在行銷</a:t>
            </a:r>
            <a:r>
              <a:rPr lang="en-US" altLang="zh-TW" dirty="0" smtClean="0"/>
              <a:t>3.0</a:t>
            </a:r>
            <a:r>
              <a:rPr lang="zh-TW" altLang="en-US" dirty="0" smtClean="0"/>
              <a:t>中，一旦品牌成功時，你就不再真正擁有這個品牌。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進入行銷</a:t>
            </a:r>
            <a:r>
              <a:rPr lang="en-US" altLang="zh-TW" dirty="0" smtClean="0"/>
              <a:t>3.0</a:t>
            </a:r>
            <a:r>
              <a:rPr lang="zh-TW" altLang="en-US" dirty="0" smtClean="0"/>
              <a:t>的</a:t>
            </a:r>
            <a:r>
              <a:rPr lang="zh-TW" altLang="en-US" dirty="0"/>
              <a:t>企業必須接受這個事實，就是你幾乎不可能完全掌控自己的品牌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品牌將會屬於</a:t>
            </a:r>
            <a:r>
              <a:rPr lang="zh-TW" altLang="en-US" dirty="0" smtClean="0">
                <a:solidFill>
                  <a:srgbClr val="FF0000"/>
                </a:solidFill>
              </a:rPr>
              <a:t>消費者</a:t>
            </a:r>
            <a:r>
              <a:rPr lang="zh-TW" altLang="en-US" dirty="0" smtClean="0"/>
              <a:t>，品牌使命現在成了消費者的使命，企業能做的就是採取符合品牌使命的行動。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5924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良好品牌使命的三大要件</a:t>
            </a:r>
            <a:endParaRPr lang="zh-TW" altLang="en-US" sz="3200" dirty="0"/>
          </a:p>
        </p:txBody>
      </p:sp>
      <p:grpSp>
        <p:nvGrpSpPr>
          <p:cNvPr id="6" name="群組 5"/>
          <p:cNvGrpSpPr/>
          <p:nvPr/>
        </p:nvGrpSpPr>
        <p:grpSpPr>
          <a:xfrm>
            <a:off x="971600" y="1630935"/>
            <a:ext cx="6567606" cy="4520816"/>
            <a:chOff x="971600" y="1602772"/>
            <a:chExt cx="6567606" cy="4520816"/>
          </a:xfrm>
        </p:grpSpPr>
        <p:sp>
          <p:nvSpPr>
            <p:cNvPr id="7" name="手繪多邊形 6"/>
            <p:cNvSpPr/>
            <p:nvPr/>
          </p:nvSpPr>
          <p:spPr>
            <a:xfrm rot="21600000">
              <a:off x="2066522" y="1602772"/>
              <a:ext cx="5472684" cy="923461"/>
            </a:xfrm>
            <a:custGeom>
              <a:avLst/>
              <a:gdLst>
                <a:gd name="connsiteX0" fmla="*/ 0 w 5472684"/>
                <a:gd name="connsiteY0" fmla="*/ 0 h 923459"/>
                <a:gd name="connsiteX1" fmla="*/ 5010955 w 5472684"/>
                <a:gd name="connsiteY1" fmla="*/ 0 h 923459"/>
                <a:gd name="connsiteX2" fmla="*/ 5472684 w 5472684"/>
                <a:gd name="connsiteY2" fmla="*/ 461730 h 923459"/>
                <a:gd name="connsiteX3" fmla="*/ 5010955 w 5472684"/>
                <a:gd name="connsiteY3" fmla="*/ 923459 h 923459"/>
                <a:gd name="connsiteX4" fmla="*/ 0 w 5472684"/>
                <a:gd name="connsiteY4" fmla="*/ 923459 h 923459"/>
                <a:gd name="connsiteX5" fmla="*/ 0 w 5472684"/>
                <a:gd name="connsiteY5" fmla="*/ 0 h 923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72684" h="923459">
                  <a:moveTo>
                    <a:pt x="5472684" y="923458"/>
                  </a:moveTo>
                  <a:lnTo>
                    <a:pt x="461729" y="923458"/>
                  </a:lnTo>
                  <a:lnTo>
                    <a:pt x="0" y="461729"/>
                  </a:lnTo>
                  <a:lnTo>
                    <a:pt x="461729" y="1"/>
                  </a:lnTo>
                  <a:lnTo>
                    <a:pt x="5472684" y="1"/>
                  </a:lnTo>
                  <a:lnTo>
                    <a:pt x="5472684" y="92345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8085" tIns="125731" rIns="234696" bIns="12573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300" kern="1200" dirty="0" smtClean="0"/>
                <a:t>非比尋常的生意</a:t>
              </a:r>
              <a:endParaRPr lang="zh-TW" altLang="en-US" sz="3300" kern="1200" dirty="0"/>
            </a:p>
          </p:txBody>
        </p:sp>
        <p:sp>
          <p:nvSpPr>
            <p:cNvPr id="8" name="橢圓 7"/>
            <p:cNvSpPr/>
            <p:nvPr/>
          </p:nvSpPr>
          <p:spPr>
            <a:xfrm>
              <a:off x="971600" y="1628797"/>
              <a:ext cx="1067477" cy="92345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zh-TW" altLang="en-US" sz="2000" b="1" dirty="0" smtClean="0">
                  <a:solidFill>
                    <a:schemeClr val="tx1"/>
                  </a:solidFill>
                </a:rPr>
                <a:t>創造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手繪多邊形 8"/>
            <p:cNvSpPr/>
            <p:nvPr/>
          </p:nvSpPr>
          <p:spPr>
            <a:xfrm rot="21600000">
              <a:off x="2066522" y="2801891"/>
              <a:ext cx="5472684" cy="923460"/>
            </a:xfrm>
            <a:custGeom>
              <a:avLst/>
              <a:gdLst>
                <a:gd name="connsiteX0" fmla="*/ 0 w 5472684"/>
                <a:gd name="connsiteY0" fmla="*/ 0 h 923459"/>
                <a:gd name="connsiteX1" fmla="*/ 5010955 w 5472684"/>
                <a:gd name="connsiteY1" fmla="*/ 0 h 923459"/>
                <a:gd name="connsiteX2" fmla="*/ 5472684 w 5472684"/>
                <a:gd name="connsiteY2" fmla="*/ 461730 h 923459"/>
                <a:gd name="connsiteX3" fmla="*/ 5010955 w 5472684"/>
                <a:gd name="connsiteY3" fmla="*/ 923459 h 923459"/>
                <a:gd name="connsiteX4" fmla="*/ 0 w 5472684"/>
                <a:gd name="connsiteY4" fmla="*/ 923459 h 923459"/>
                <a:gd name="connsiteX5" fmla="*/ 0 w 5472684"/>
                <a:gd name="connsiteY5" fmla="*/ 0 h 923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72684" h="923459">
                  <a:moveTo>
                    <a:pt x="5472684" y="923458"/>
                  </a:moveTo>
                  <a:lnTo>
                    <a:pt x="461729" y="923458"/>
                  </a:lnTo>
                  <a:lnTo>
                    <a:pt x="0" y="461729"/>
                  </a:lnTo>
                  <a:lnTo>
                    <a:pt x="461729" y="1"/>
                  </a:lnTo>
                  <a:lnTo>
                    <a:pt x="5472684" y="1"/>
                  </a:lnTo>
                  <a:lnTo>
                    <a:pt x="5472684" y="92345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8085" tIns="125731" rIns="234696" bIns="12573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300" kern="1200" dirty="0" smtClean="0"/>
                <a:t>感動人心的故事</a:t>
              </a:r>
              <a:endParaRPr lang="zh-TW" altLang="en-US" sz="3300" kern="1200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971600" y="2780930"/>
              <a:ext cx="1067477" cy="92345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zh-TW" altLang="en-US" sz="2000" b="1" dirty="0" smtClean="0">
                  <a:solidFill>
                    <a:schemeClr val="tx1"/>
                  </a:solidFill>
                </a:rPr>
                <a:t>傳播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手繪多邊形 10"/>
            <p:cNvSpPr/>
            <p:nvPr/>
          </p:nvSpPr>
          <p:spPr>
            <a:xfrm rot="21600000">
              <a:off x="2066522" y="4001010"/>
              <a:ext cx="5472684" cy="923460"/>
            </a:xfrm>
            <a:custGeom>
              <a:avLst/>
              <a:gdLst>
                <a:gd name="connsiteX0" fmla="*/ 0 w 5472684"/>
                <a:gd name="connsiteY0" fmla="*/ 0 h 923459"/>
                <a:gd name="connsiteX1" fmla="*/ 5010955 w 5472684"/>
                <a:gd name="connsiteY1" fmla="*/ 0 h 923459"/>
                <a:gd name="connsiteX2" fmla="*/ 5472684 w 5472684"/>
                <a:gd name="connsiteY2" fmla="*/ 461730 h 923459"/>
                <a:gd name="connsiteX3" fmla="*/ 5010955 w 5472684"/>
                <a:gd name="connsiteY3" fmla="*/ 923459 h 923459"/>
                <a:gd name="connsiteX4" fmla="*/ 0 w 5472684"/>
                <a:gd name="connsiteY4" fmla="*/ 923459 h 923459"/>
                <a:gd name="connsiteX5" fmla="*/ 0 w 5472684"/>
                <a:gd name="connsiteY5" fmla="*/ 0 h 923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72684" h="923459">
                  <a:moveTo>
                    <a:pt x="5472684" y="923458"/>
                  </a:moveTo>
                  <a:lnTo>
                    <a:pt x="461729" y="923458"/>
                  </a:lnTo>
                  <a:lnTo>
                    <a:pt x="0" y="461729"/>
                  </a:lnTo>
                  <a:lnTo>
                    <a:pt x="461729" y="1"/>
                  </a:lnTo>
                  <a:lnTo>
                    <a:pt x="5472684" y="1"/>
                  </a:lnTo>
                  <a:lnTo>
                    <a:pt x="5472684" y="92345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8085" tIns="125731" rIns="234696" bIns="12573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300" kern="1200" dirty="0" smtClean="0"/>
                <a:t>提升消費者力量</a:t>
              </a:r>
              <a:endParaRPr lang="zh-TW" altLang="en-US" sz="3300" kern="1200" dirty="0"/>
            </a:p>
          </p:txBody>
        </p:sp>
        <p:sp>
          <p:nvSpPr>
            <p:cNvPr id="12" name="橢圓 11"/>
            <p:cNvSpPr/>
            <p:nvPr/>
          </p:nvSpPr>
          <p:spPr>
            <a:xfrm>
              <a:off x="1043616" y="3992805"/>
              <a:ext cx="995461" cy="92345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zh-TW" altLang="en-US" sz="2000" b="1" dirty="0" smtClean="0">
                  <a:solidFill>
                    <a:schemeClr val="tx1"/>
                  </a:solidFill>
                </a:rPr>
                <a:t>實踐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手繪多邊形 12"/>
            <p:cNvSpPr/>
            <p:nvPr/>
          </p:nvSpPr>
          <p:spPr>
            <a:xfrm rot="21600000">
              <a:off x="2066522" y="5200128"/>
              <a:ext cx="5472684" cy="923460"/>
            </a:xfrm>
            <a:custGeom>
              <a:avLst/>
              <a:gdLst>
                <a:gd name="connsiteX0" fmla="*/ 0 w 5472684"/>
                <a:gd name="connsiteY0" fmla="*/ 0 h 923459"/>
                <a:gd name="connsiteX1" fmla="*/ 5010955 w 5472684"/>
                <a:gd name="connsiteY1" fmla="*/ 0 h 923459"/>
                <a:gd name="connsiteX2" fmla="*/ 5472684 w 5472684"/>
                <a:gd name="connsiteY2" fmla="*/ 461730 h 923459"/>
                <a:gd name="connsiteX3" fmla="*/ 5010955 w 5472684"/>
                <a:gd name="connsiteY3" fmla="*/ 923459 h 923459"/>
                <a:gd name="connsiteX4" fmla="*/ 0 w 5472684"/>
                <a:gd name="connsiteY4" fmla="*/ 923459 h 923459"/>
                <a:gd name="connsiteX5" fmla="*/ 0 w 5472684"/>
                <a:gd name="connsiteY5" fmla="*/ 0 h 923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72684" h="923459">
                  <a:moveTo>
                    <a:pt x="5472684" y="923458"/>
                  </a:moveTo>
                  <a:lnTo>
                    <a:pt x="461729" y="923458"/>
                  </a:lnTo>
                  <a:lnTo>
                    <a:pt x="0" y="461729"/>
                  </a:lnTo>
                  <a:lnTo>
                    <a:pt x="461729" y="1"/>
                  </a:lnTo>
                  <a:lnTo>
                    <a:pt x="5472684" y="1"/>
                  </a:lnTo>
                  <a:lnTo>
                    <a:pt x="5472684" y="92345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8085" tIns="125731" rIns="234696" bIns="12573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300" kern="1200" dirty="0" smtClean="0"/>
                <a:t>良好品牌使命</a:t>
              </a:r>
              <a:endParaRPr lang="zh-TW" altLang="en-US" sz="3300" kern="1200" dirty="0"/>
            </a:p>
          </p:txBody>
        </p:sp>
      </p:grpSp>
      <p:sp>
        <p:nvSpPr>
          <p:cNvPr id="15" name="文字方塊 14"/>
          <p:cNvSpPr txBox="1"/>
          <p:nvPr/>
        </p:nvSpPr>
        <p:spPr>
          <a:xfrm>
            <a:off x="539552" y="4221088"/>
            <a:ext cx="576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+</a:t>
            </a:r>
            <a:endParaRPr lang="zh-TW" altLang="en-US" sz="2800" dirty="0"/>
          </a:p>
        </p:txBody>
      </p:sp>
      <p:cxnSp>
        <p:nvCxnSpPr>
          <p:cNvPr id="17" name="直線接點 16"/>
          <p:cNvCxnSpPr/>
          <p:nvPr/>
        </p:nvCxnSpPr>
        <p:spPr>
          <a:xfrm>
            <a:off x="683568" y="5085184"/>
            <a:ext cx="756084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文字方塊 17"/>
          <p:cNvSpPr txBox="1"/>
          <p:nvPr/>
        </p:nvSpPr>
        <p:spPr>
          <a:xfrm>
            <a:off x="547259" y="537321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=</a:t>
            </a:r>
            <a:endParaRPr lang="zh-TW" altLang="en-US" sz="28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547259" y="6380946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solidFill>
                  <a:srgbClr val="FF0000"/>
                </a:solidFill>
              </a:rPr>
              <a:t>在</a:t>
            </a:r>
            <a:r>
              <a:rPr lang="en-US" altLang="zh-TW" sz="1600" dirty="0">
                <a:solidFill>
                  <a:srgbClr val="FF0000"/>
                </a:solidFill>
              </a:rPr>
              <a:t>TOMS</a:t>
            </a:r>
            <a:r>
              <a:rPr lang="zh-TW" altLang="en-US" sz="1600" dirty="0">
                <a:solidFill>
                  <a:srgbClr val="FF0000"/>
                </a:solidFill>
              </a:rPr>
              <a:t>的</a:t>
            </a:r>
            <a:r>
              <a:rPr lang="en-US" altLang="zh-TW" sz="1600" dirty="0">
                <a:solidFill>
                  <a:srgbClr val="FF0000"/>
                </a:solidFill>
              </a:rPr>
              <a:t>One for One</a:t>
            </a:r>
            <a:r>
              <a:rPr lang="zh-TW" altLang="en-US" sz="1600" dirty="0">
                <a:solidFill>
                  <a:srgbClr val="FF0000"/>
                </a:solidFill>
              </a:rPr>
              <a:t>承諾</a:t>
            </a:r>
            <a:r>
              <a:rPr lang="zh-TW" altLang="en-US" sz="1600" dirty="0" smtClean="0">
                <a:solidFill>
                  <a:srgbClr val="FF0000"/>
                </a:solidFill>
              </a:rPr>
              <a:t>裡，鞋子</a:t>
            </a:r>
            <a:r>
              <a:rPr lang="zh-TW" altLang="en-US" sz="1600" dirty="0">
                <a:solidFill>
                  <a:srgbClr val="FF0000"/>
                </a:solidFill>
              </a:rPr>
              <a:t>與鞋子之間就像是</a:t>
            </a:r>
            <a:r>
              <a:rPr lang="zh-TW" altLang="en-US" sz="1600" dirty="0" smtClean="0">
                <a:solidFill>
                  <a:srgbClr val="FF0000"/>
                </a:solidFill>
              </a:rPr>
              <a:t>話筒傳遞</a:t>
            </a:r>
            <a:r>
              <a:rPr lang="zh-TW" altLang="en-US" sz="1600" dirty="0">
                <a:solidFill>
                  <a:srgbClr val="FF0000"/>
                </a:solidFill>
              </a:rPr>
              <a:t>的不是聲音，而是</a:t>
            </a:r>
            <a:r>
              <a:rPr lang="zh-TW" altLang="en-US" sz="1600" dirty="0" smtClean="0">
                <a:solidFill>
                  <a:srgbClr val="FF0000"/>
                </a:solidFill>
              </a:rPr>
              <a:t>愛</a:t>
            </a:r>
            <a:endParaRPr lang="zh-TW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12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</a:rPr>
              <a:t>做個有警覺心的領導者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2800" dirty="0" smtClean="0"/>
              <a:t>能用一個小點子造成巨大影響的那些領導者，才是真正推動改變的人。</a:t>
            </a:r>
            <a:endParaRPr lang="en-US" altLang="zh-TW" sz="2800" dirty="0" smtClean="0"/>
          </a:p>
          <a:p>
            <a:pPr>
              <a:lnSpc>
                <a:spcPct val="150000"/>
              </a:lnSpc>
            </a:pPr>
            <a:r>
              <a:rPr lang="zh-TW" altLang="en-US" sz="2800" dirty="0" smtClean="0"/>
              <a:t>領導者不應僅專注在組織內部的</a:t>
            </a:r>
            <a:r>
              <a:rPr lang="zh-TW" altLang="en-US" sz="2800" dirty="0"/>
              <a:t>執行面，而要對發掘新機會採取開放的態度，並具備由外而內的心態</a:t>
            </a:r>
            <a:r>
              <a:rPr lang="zh-TW" altLang="en-US" sz="2800" dirty="0" smtClean="0"/>
              <a:t>。</a:t>
            </a:r>
            <a:r>
              <a:rPr lang="en-US" altLang="zh-TW" sz="2800" dirty="0" smtClean="0"/>
              <a:t>--</a:t>
            </a:r>
            <a:r>
              <a:rPr lang="zh-TW" altLang="en-US" sz="2800" dirty="0" smtClean="0">
                <a:solidFill>
                  <a:srgbClr val="FF0000"/>
                </a:solidFill>
              </a:rPr>
              <a:t>有警覺心的</a:t>
            </a:r>
            <a:r>
              <a:rPr lang="zh-TW" altLang="en-US" sz="2800" dirty="0" smtClean="0">
                <a:solidFill>
                  <a:srgbClr val="FF0000"/>
                </a:solidFill>
              </a:rPr>
              <a:t>領導者</a:t>
            </a:r>
            <a:r>
              <a:rPr lang="en-US" altLang="zh-TW" sz="1400" dirty="0" smtClean="0">
                <a:solidFill>
                  <a:srgbClr val="FF0000"/>
                </a:solidFill>
              </a:rPr>
              <a:t>(</a:t>
            </a:r>
            <a:r>
              <a:rPr lang="zh-TW" altLang="en-US" sz="1400" dirty="0" smtClean="0">
                <a:solidFill>
                  <a:srgbClr val="FF0000"/>
                </a:solidFill>
              </a:rPr>
              <a:t>他們眼觀四面</a:t>
            </a:r>
            <a:r>
              <a:rPr lang="zh-TW" altLang="en-US" sz="1400" dirty="0" smtClean="0">
                <a:solidFill>
                  <a:srgbClr val="FF0000"/>
                </a:solidFill>
                <a:latin typeface="標楷體"/>
                <a:ea typeface="標楷體"/>
              </a:rPr>
              <a:t>、</a:t>
            </a:r>
            <a:r>
              <a:rPr lang="zh-TW" altLang="en-US" sz="1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耳聽八方，具備高度警覺意識，並且甘冒危險，根據少數資訊即採取行動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14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 smtClean="0">
                <a:solidFill>
                  <a:schemeClr val="tx1"/>
                </a:solidFill>
              </a:rPr>
              <a:t>行銷</a:t>
            </a:r>
            <a:r>
              <a:rPr lang="en-US" altLang="zh-TW" sz="2800" dirty="0" smtClean="0">
                <a:solidFill>
                  <a:schemeClr val="tx1"/>
                </a:solidFill>
              </a:rPr>
              <a:t>3.0</a:t>
            </a:r>
            <a:r>
              <a:rPr lang="zh-TW" altLang="en-US" sz="2800" dirty="0" smtClean="0">
                <a:solidFill>
                  <a:schemeClr val="tx1"/>
                </a:solidFill>
              </a:rPr>
              <a:t>就是關於如何改變消費者生活中的做事方法，當一個品牌能推動轉型，消費者就會在潛移默化</a:t>
            </a:r>
            <a:r>
              <a:rPr lang="zh-TW" altLang="en-US" sz="2800" dirty="0">
                <a:solidFill>
                  <a:schemeClr val="tx1"/>
                </a:solidFill>
              </a:rPr>
              <a:t>中接受這個品牌，成為生活中的一部分，這就是精神行銷的重點</a:t>
            </a:r>
          </a:p>
        </p:txBody>
      </p:sp>
    </p:spTree>
    <p:extLst>
      <p:ext uri="{BB962C8B-B14F-4D97-AF65-F5344CB8AC3E}">
        <p14:creationId xmlns:p14="http://schemas.microsoft.com/office/powerpoint/2010/main" val="387662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</a:rPr>
              <a:t>傳播感動人心的故事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賈伯斯在介紹蘋果的心品時，總是用動人心弦的故事來包裝，挑動人們的感情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>
                <a:hlinkClick r:id="rId2"/>
              </a:rPr>
              <a:t>http</a:t>
            </a:r>
            <a:r>
              <a:rPr lang="en-US" altLang="zh-TW" dirty="0">
                <a:hlinkClick r:id="rId2"/>
              </a:rPr>
              <a:t>://www.apple.com/tw/environment/#</a:t>
            </a:r>
            <a:r>
              <a:rPr lang="en-US" altLang="zh-TW" dirty="0" smtClean="0">
                <a:hlinkClick r:id="rId2"/>
              </a:rPr>
              <a:t>environment-feature-film</a:t>
            </a:r>
            <a:endParaRPr lang="en-US" altLang="zh-TW" dirty="0" smtClean="0"/>
          </a:p>
          <a:p>
            <a:endParaRPr lang="en-US" altLang="zh-TW" sz="1900" dirty="0" smtClean="0"/>
          </a:p>
          <a:p>
            <a:pPr>
              <a:lnSpc>
                <a:spcPct val="150000"/>
              </a:lnSpc>
            </a:pPr>
            <a:r>
              <a:rPr lang="zh-TW" altLang="en-US" sz="1800" dirty="0" smtClean="0">
                <a:solidFill>
                  <a:srgbClr val="7030A0"/>
                </a:solidFill>
              </a:rPr>
              <a:t>蘋果與 </a:t>
            </a:r>
            <a:r>
              <a:rPr lang="en-US" altLang="zh-TW" sz="1800" dirty="0">
                <a:solidFill>
                  <a:srgbClr val="7030A0"/>
                </a:solidFill>
              </a:rPr>
              <a:t>The Conservation Fund </a:t>
            </a:r>
            <a:r>
              <a:rPr lang="zh-TW" altLang="en-US" sz="1800" dirty="0">
                <a:solidFill>
                  <a:srgbClr val="7030A0"/>
                </a:solidFill>
              </a:rPr>
              <a:t>攜手合作，共同保護及</a:t>
            </a:r>
            <a:r>
              <a:rPr lang="zh-TW" altLang="en-US" sz="1800" dirty="0" smtClean="0">
                <a:solidFill>
                  <a:srgbClr val="7030A0"/>
                </a:solidFill>
              </a:rPr>
              <a:t>培植用於蘋果製造</a:t>
            </a:r>
            <a:r>
              <a:rPr lang="zh-TW" altLang="en-US" sz="1800" dirty="0">
                <a:solidFill>
                  <a:srgbClr val="7030A0"/>
                </a:solidFill>
              </a:rPr>
              <a:t>包裝用紙的森林</a:t>
            </a:r>
            <a:r>
              <a:rPr lang="zh-TW" altLang="en-US" sz="1800" dirty="0" smtClean="0">
                <a:solidFill>
                  <a:srgbClr val="7030A0"/>
                </a:solidFill>
              </a:rPr>
              <a:t>。更開發</a:t>
            </a:r>
            <a:r>
              <a:rPr lang="zh-TW" altLang="en-US" sz="1800" dirty="0">
                <a:solidFill>
                  <a:srgbClr val="7030A0"/>
                </a:solidFill>
              </a:rPr>
              <a:t>了再生微型水力發電計劃，</a:t>
            </a:r>
            <a:r>
              <a:rPr lang="zh-TW" altLang="en-US" sz="1800" dirty="0" smtClean="0">
                <a:solidFill>
                  <a:srgbClr val="7030A0"/>
                </a:solidFill>
              </a:rPr>
              <a:t>為蘋果位於</a:t>
            </a:r>
            <a:r>
              <a:rPr lang="zh-TW" altLang="en-US" sz="1800" dirty="0">
                <a:solidFill>
                  <a:srgbClr val="7030A0"/>
                </a:solidFill>
              </a:rPr>
              <a:t>奧勒岡州普萊恩維爾市的資料中心供電</a:t>
            </a:r>
            <a:r>
              <a:rPr lang="zh-TW" altLang="en-US" sz="1800" dirty="0" smtClean="0">
                <a:solidFill>
                  <a:srgbClr val="7030A0"/>
                </a:solidFill>
              </a:rPr>
              <a:t>。蘋果也</a:t>
            </a:r>
            <a:r>
              <a:rPr lang="zh-TW" altLang="en-US" sz="1800" dirty="0">
                <a:solidFill>
                  <a:srgbClr val="7030A0"/>
                </a:solidFill>
              </a:rPr>
              <a:t>正在中國興建一座太陽能發電廠，以</a:t>
            </a:r>
            <a:r>
              <a:rPr lang="zh-TW" altLang="en-US" sz="1800" dirty="0" smtClean="0">
                <a:solidFill>
                  <a:srgbClr val="7030A0"/>
                </a:solidFill>
              </a:rPr>
              <a:t>抵消辦公室</a:t>
            </a:r>
            <a:r>
              <a:rPr lang="zh-TW" altLang="en-US" sz="1800" dirty="0">
                <a:solidFill>
                  <a:srgbClr val="7030A0"/>
                </a:solidFill>
              </a:rPr>
              <a:t>與零售店所耗用的能源。</a:t>
            </a:r>
            <a:endParaRPr lang="zh-TW" altLang="en-US" sz="1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13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</a:rPr>
              <a:t>品牌故事三元素</a:t>
            </a:r>
            <a:r>
              <a:rPr lang="en-US" altLang="zh-TW" sz="3600" dirty="0" smtClean="0">
                <a:solidFill>
                  <a:srgbClr val="FF0000"/>
                </a:solidFill>
              </a:rPr>
              <a:t>:</a:t>
            </a:r>
            <a:r>
              <a:rPr lang="zh-TW" altLang="en-US" sz="3600" dirty="0" smtClean="0">
                <a:solidFill>
                  <a:srgbClr val="FF0000"/>
                </a:solidFill>
              </a:rPr>
              <a:t>主角</a:t>
            </a:r>
            <a:r>
              <a:rPr lang="zh-TW" altLang="en-US" sz="3600" dirty="0" smtClean="0">
                <a:solidFill>
                  <a:srgbClr val="FF0000"/>
                </a:solidFill>
                <a:latin typeface="標楷體"/>
                <a:ea typeface="標楷體"/>
              </a:rPr>
              <a:t>、</a:t>
            </a:r>
            <a:r>
              <a:rPr lang="zh-TW" altLang="en-US" sz="3600" dirty="0" smtClean="0">
                <a:solidFill>
                  <a:srgbClr val="FF0000"/>
                </a:solidFill>
              </a:rPr>
              <a:t>情節與隱喻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一個品牌故事至少有三個元素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主角</a:t>
            </a:r>
            <a:r>
              <a:rPr lang="zh-TW" altLang="en-US" dirty="0" smtClean="0">
                <a:latin typeface="標楷體"/>
                <a:ea typeface="標楷體"/>
              </a:rPr>
              <a:t>、</a:t>
            </a:r>
            <a:r>
              <a:rPr lang="zh-TW" altLang="en-US" dirty="0" smtClean="0">
                <a:latin typeface="+mn-ea"/>
              </a:rPr>
              <a:t>情節與隱喻。當某個品牌變成解決社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會問題的行動象徵，並因此改變人們生活時，品牌就變得偉大。品牌應該許諾的是非比尋常的生意，並帶來文化層面的滿足感。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開創一個好的企業使命，對企業來說是很大的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進展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故事將這個使命傳播出去，則又邁進了一大步。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935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</a:rPr>
              <a:t>眾志成城</a:t>
            </a:r>
            <a:r>
              <a:rPr lang="en-US" altLang="zh-TW" sz="3200" dirty="0" smtClean="0">
                <a:solidFill>
                  <a:srgbClr val="FF0000"/>
                </a:solidFill>
              </a:rPr>
              <a:t>:</a:t>
            </a:r>
            <a:r>
              <a:rPr lang="zh-TW" altLang="en-US" sz="3200" dirty="0" smtClean="0">
                <a:solidFill>
                  <a:srgbClr val="FF0000"/>
                </a:solidFill>
              </a:rPr>
              <a:t>提升消費者力量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在水平式的世界中，人們喜歡讓無名小卒變成強者。他們視這樣的人物為自己的象徵</a:t>
            </a:r>
            <a:r>
              <a:rPr lang="en-US" altLang="zh-TW" dirty="0" smtClean="0"/>
              <a:t>:</a:t>
            </a:r>
            <a:r>
              <a:rPr lang="zh-TW" altLang="en-US" dirty="0" smtClean="0"/>
              <a:t>在企業巨人面前力量微薄的消費者。因此讓消費者產生變成強者的感覺，對完成品牌使命來說很重要。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/>
              <a:t>提升消費者的力量即是提供消費者對話的</a:t>
            </a:r>
            <a:r>
              <a:rPr lang="zh-TW" altLang="en-US" dirty="0" smtClean="0"/>
              <a:t>平台</a:t>
            </a:r>
            <a:endParaRPr lang="en-US" altLang="zh-TW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200" dirty="0" smtClean="0"/>
              <a:t>    </a:t>
            </a:r>
          </a:p>
          <a:p>
            <a:pPr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2100" dirty="0" smtClean="0">
                <a:solidFill>
                  <a:srgbClr val="0070C0"/>
                </a:solidFill>
              </a:rPr>
              <a:t>eBay</a:t>
            </a:r>
            <a:r>
              <a:rPr lang="zh-TW" altLang="en-US" sz="2100" dirty="0" smtClean="0">
                <a:solidFill>
                  <a:srgbClr val="0070C0"/>
                </a:solidFill>
              </a:rPr>
              <a:t>可以看到使用者評價買家與賣家，並留下會決定對方生育好壞的評論</a:t>
            </a:r>
            <a:endParaRPr lang="en-US" altLang="zh-TW" sz="2100" dirty="0" smtClean="0">
              <a:solidFill>
                <a:srgbClr val="0070C0"/>
              </a:solidFill>
            </a:endParaRPr>
          </a:p>
          <a:p>
            <a:pPr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100" dirty="0">
                <a:solidFill>
                  <a:srgbClr val="0070C0"/>
                </a:solidFill>
              </a:rPr>
              <a:t>只有在社群中為人談論的品牌故事，才能發揮消費者網路的全部力量。</a:t>
            </a:r>
          </a:p>
        </p:txBody>
      </p:sp>
    </p:spTree>
    <p:extLst>
      <p:ext uri="{BB962C8B-B14F-4D97-AF65-F5344CB8AC3E}">
        <p14:creationId xmlns:p14="http://schemas.microsoft.com/office/powerpoint/2010/main" val="30701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me_ID01">
  <a:themeElements>
    <a:clrScheme name="龍騰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TS102171490</Template>
  <TotalTime>191</TotalTime>
  <Words>851</Words>
  <Application>Microsoft Office PowerPoint</Application>
  <PresentationFormat>如螢幕大小 (4:3)</PresentationFormat>
  <Paragraphs>59</Paragraphs>
  <Slides>11</Slides>
  <Notes>1</Notes>
  <HiddenSlides>1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Home_ID01</vt:lpstr>
      <vt:lpstr>行銷3.0</vt:lpstr>
      <vt:lpstr>行銷典範的演進</vt:lpstr>
      <vt:lpstr>PowerPoint 簡報</vt:lpstr>
      <vt:lpstr>品牌合夥人，正是你的消費者</vt:lpstr>
      <vt:lpstr>良好品牌使命的三大要件</vt:lpstr>
      <vt:lpstr>做個有警覺心的領導者</vt:lpstr>
      <vt:lpstr>傳播感動人心的故事</vt:lpstr>
      <vt:lpstr>品牌故事三元素:主角、情節與隱喻</vt:lpstr>
      <vt:lpstr>眾志成城:提升消費者力量</vt:lpstr>
      <vt:lpstr>用動人的語言傳遞使命</vt:lpstr>
      <vt:lpstr>PowerPoint 簡報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行銷3.0</dc:title>
  <dc:creator>user</dc:creator>
  <cp:lastModifiedBy>user</cp:lastModifiedBy>
  <cp:revision>18</cp:revision>
  <dcterms:created xsi:type="dcterms:W3CDTF">2015-04-21T13:56:31Z</dcterms:created>
  <dcterms:modified xsi:type="dcterms:W3CDTF">2015-05-01T11:43:49Z</dcterms:modified>
</cp:coreProperties>
</file>