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1"/>
  </p:sldMasterIdLst>
  <p:sldIdLst>
    <p:sldId id="256" r:id="rId2"/>
    <p:sldId id="258" r:id="rId3"/>
    <p:sldId id="274" r:id="rId4"/>
    <p:sldId id="260" r:id="rId5"/>
    <p:sldId id="257" r:id="rId6"/>
    <p:sldId id="261" r:id="rId7"/>
    <p:sldId id="264" r:id="rId8"/>
    <p:sldId id="265" r:id="rId9"/>
    <p:sldId id="262" r:id="rId10"/>
    <p:sldId id="266" r:id="rId11"/>
    <p:sldId id="267" r:id="rId12"/>
    <p:sldId id="268" r:id="rId13"/>
    <p:sldId id="269" r:id="rId14"/>
    <p:sldId id="263" r:id="rId15"/>
    <p:sldId id="270" r:id="rId16"/>
    <p:sldId id="271" r:id="rId17"/>
    <p:sldId id="272" r:id="rId18"/>
    <p:sldId id="275" r:id="rId19"/>
    <p:sldId id="276" r:id="rId20"/>
    <p:sldId id="277" r:id="rId21"/>
    <p:sldId id="273" r:id="rId22"/>
    <p:sldId id="278" r:id="rId23"/>
    <p:sldId id="282" r:id="rId24"/>
    <p:sldId id="279" r:id="rId25"/>
    <p:sldId id="280" r:id="rId26"/>
    <p:sldId id="281" r:id="rId27"/>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1816" y="-4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zh-TW" altLang="en-US" smtClean="0"/>
              <a:t>按一下以編輯母片標題樣式</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BD841147-7159-7D4B-8660-E4183C8E493C}" type="slidenum">
              <a:rPr kumimoji="1" lang="zh-TW" altLang="en-US" smtClean="0"/>
              <a:t>‹#›</a:t>
            </a:fld>
            <a:endParaRPr kumimoji="1" lang="zh-TW" alt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zh-TW" altLang="en-US" smtClean="0"/>
              <a:t>按一下以編輯母片標題樣式</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標題上的圖片">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BD841147-7159-7D4B-8660-E4183C8E493C}" type="slidenum">
              <a:rPr kumimoji="1" lang="zh-TW" altLang="en-US" smtClean="0"/>
              <a:t>‹#›</a:t>
            </a:fld>
            <a:endParaRPr kumimoji="1" lang="zh-TW" alt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zh-TW" altLang="en-US" smtClean="0"/>
              <a:t>按一下以編輯母片標題樣式</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標題上 2 張圖片">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BD841147-7159-7D4B-8660-E4183C8E493C}" type="slidenum">
              <a:rPr kumimoji="1" lang="zh-TW" altLang="en-US" smtClean="0"/>
              <a:t>‹#›</a:t>
            </a:fld>
            <a:endParaRPr kumimoji="1" lang="zh-TW" alt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zh-TW" altLang="en-US" smtClean="0"/>
              <a:t>按一下以編輯母片標題樣式</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BD841147-7159-7D4B-8660-E4183C8E493C}" type="slidenum">
              <a:rPr kumimoji="1" lang="zh-TW" altLang="en-US" smtClean="0"/>
              <a:t>‹#›</a:t>
            </a:fld>
            <a:endParaRPr kumimoji="1"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BD841147-7159-7D4B-8660-E4183C8E493C}" type="slidenum">
              <a:rPr kumimoji="1" lang="zh-TW" altLang="en-US" smtClean="0"/>
              <a:t>‹#›</a:t>
            </a:fld>
            <a:endParaRPr kumimoji="1"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BD841147-7159-7D4B-8660-E4183C8E493C}" type="slidenum">
              <a:rPr kumimoji="1" lang="zh-TW" altLang="en-US" smtClean="0"/>
              <a:t>‹#›</a:t>
            </a:fld>
            <a:endParaRPr kumimoji="1"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標題投影片含圖片">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zh-TW" altLang="en-US" smtClean="0"/>
              <a:t>按一下以編輯母片標題樣式</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區段標頭">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zh-TW" altLang="en-US" smtClean="0"/>
              <a:t>按一下以編輯母片標題樣式</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Date Placeholder 4"/>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BD841147-7159-7D4B-8660-E4183C8E493C}" type="slidenum">
              <a:rPr kumimoji="1" lang="zh-TW" altLang="en-US" smtClean="0"/>
              <a:t>‹#›</a:t>
            </a:fld>
            <a:endParaRPr kumimoji="1"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7" name="Date Placeholder 6"/>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BD841147-7159-7D4B-8660-E4183C8E493C}" type="slidenum">
              <a:rPr kumimoji="1" lang="zh-TW" altLang="en-US" smtClean="0"/>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Date Placeholder 2"/>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BD841147-7159-7D4B-8660-E4183C8E493C}" type="slidenum">
              <a:rPr kumimoji="1" lang="zh-TW" altLang="en-US" smtClean="0"/>
              <a:t>‹#›</a:t>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BD841147-7159-7D4B-8660-E4183C8E493C}" type="slidenum">
              <a:rPr kumimoji="1" lang="zh-TW" altLang="en-US" smtClean="0"/>
              <a:t>‹#›</a:t>
            </a:fld>
            <a:endParaRPr kumimoji="1"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zh-TW" altLang="en-US" smtClean="0"/>
              <a:t>按一下以編輯母片標題樣式</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EB0D7BE-8D5A-8B49-B0C8-1570F9FD7954}" type="datetimeFigureOut">
              <a:rPr kumimoji="1" lang="zh-TW" altLang="en-US" smtClean="0"/>
              <a:t>15/5/12</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zh-TW" altLang="en-US" smtClean="0"/>
              <a:t>按一下以編輯母片標題樣式</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AEB0D7BE-8D5A-8B49-B0C8-1570F9FD7954}" type="datetimeFigureOut">
              <a:rPr kumimoji="1" lang="zh-TW" altLang="en-US" smtClean="0"/>
              <a:t>15/5/12</a:t>
            </a:fld>
            <a:endParaRPr kumimoji="1" lang="zh-TW" alt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kumimoji="1" lang="zh-TW" alt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BD841147-7159-7D4B-8660-E4183C8E493C}" type="slidenum">
              <a:rPr kumimoji="1" lang="zh-TW" altLang="en-US" smtClean="0"/>
              <a:t>‹#›</a:t>
            </a:fld>
            <a:endParaRPr kumimoji="1" lang="zh-TW" alt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hyperlink" Target="https://www.youtube.com/watch?v=gMy_fa2f9D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kumimoji="1" lang="zh-TW" altLang="en-US" dirty="0" smtClean="0"/>
              <a:t>未來在等待的銷售人才</a:t>
            </a:r>
            <a:r>
              <a:rPr kumimoji="1" lang="en-US" altLang="zh-TW" dirty="0" smtClean="0"/>
              <a:t/>
            </a:r>
            <a:br>
              <a:rPr kumimoji="1" lang="en-US" altLang="zh-TW" dirty="0" smtClean="0"/>
            </a:br>
            <a:r>
              <a:rPr kumimoji="1" lang="en-US" altLang="zh-TW" dirty="0" smtClean="0"/>
              <a:t>5 </a:t>
            </a:r>
            <a:r>
              <a:rPr kumimoji="1" lang="zh-TW" altLang="en-US" dirty="0" smtClean="0"/>
              <a:t>浮力</a:t>
            </a:r>
            <a:endParaRPr kumimoji="1" lang="zh-TW" altLang="en-US" dirty="0"/>
          </a:p>
        </p:txBody>
      </p:sp>
      <p:sp>
        <p:nvSpPr>
          <p:cNvPr id="3" name="子標題 2"/>
          <p:cNvSpPr>
            <a:spLocks noGrp="1"/>
          </p:cNvSpPr>
          <p:nvPr>
            <p:ph type="subTitle" idx="1"/>
          </p:nvPr>
        </p:nvSpPr>
        <p:spPr/>
        <p:txBody>
          <a:bodyPr>
            <a:normAutofit/>
          </a:bodyPr>
          <a:lstStyle/>
          <a:p>
            <a:pPr algn="r"/>
            <a:r>
              <a:rPr kumimoji="1" lang="zh-TW" altLang="en-US" dirty="0" smtClean="0"/>
              <a:t>李銘銖</a:t>
            </a:r>
            <a:endParaRPr kumimoji="1" lang="en-US" altLang="zh-TW" dirty="0" smtClean="0"/>
          </a:p>
          <a:p>
            <a:endParaRPr kumimoji="1" lang="zh-TW" altLang="en-US" dirty="0"/>
          </a:p>
        </p:txBody>
      </p:sp>
    </p:spTree>
    <p:extLst>
      <p:ext uri="{BB962C8B-B14F-4D97-AF65-F5344CB8AC3E}">
        <p14:creationId xmlns:p14="http://schemas.microsoft.com/office/powerpoint/2010/main" val="27693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情境實驗</a:t>
            </a:r>
            <a:endParaRPr kumimoji="1" lang="zh-TW" altLang="en-US" dirty="0"/>
          </a:p>
        </p:txBody>
      </p:sp>
      <p:sp>
        <p:nvSpPr>
          <p:cNvPr id="3" name="內容版面配置區 2"/>
          <p:cNvSpPr>
            <a:spLocks noGrp="1"/>
          </p:cNvSpPr>
          <p:nvPr>
            <p:ph idx="1"/>
          </p:nvPr>
        </p:nvSpPr>
        <p:spPr/>
        <p:txBody>
          <a:bodyPr/>
          <a:lstStyle/>
          <a:p>
            <a:r>
              <a:rPr kumimoji="1" lang="zh-TW" altLang="en-US" dirty="0" smtClean="0"/>
              <a:t>你在籌備一場婚禮，幾星</a:t>
            </a:r>
            <a:r>
              <a:rPr kumimoji="1" lang="zh-TW" altLang="en-US" dirty="0" smtClean="0"/>
              <a:t>期前你臨時</a:t>
            </a:r>
            <a:r>
              <a:rPr kumimoji="1" lang="zh-TW" altLang="en-US" dirty="0" smtClean="0"/>
              <a:t>向</a:t>
            </a:r>
            <a:r>
              <a:rPr kumimoji="1" lang="zh-TW" altLang="en-US" dirty="0" smtClean="0"/>
              <a:t>一家外燴公司訂餐</a:t>
            </a:r>
            <a:r>
              <a:rPr kumimoji="1" lang="zh-TW" altLang="en-US" dirty="0" smtClean="0"/>
              <a:t>，相關服務費約</a:t>
            </a:r>
            <a:r>
              <a:rPr kumimoji="1" lang="en-US" altLang="zh-TW" dirty="0" smtClean="0"/>
              <a:t>14,000</a:t>
            </a:r>
            <a:r>
              <a:rPr kumimoji="1" lang="zh-TW" altLang="en-US" dirty="0" smtClean="0"/>
              <a:t>美元，現在業務經理帶來壞消息，因為市場價格波動，所以費用提高到</a:t>
            </a:r>
            <a:r>
              <a:rPr kumimoji="1" lang="en-US" altLang="zh-TW" dirty="0" smtClean="0"/>
              <a:t>16,995</a:t>
            </a:r>
            <a:r>
              <a:rPr kumimoji="1" lang="zh-TW" altLang="en-US" dirty="0" smtClean="0"/>
              <a:t>美元。如果不簽約的話有另一外客人正準備</a:t>
            </a:r>
            <a:r>
              <a:rPr kumimoji="1" lang="zh-TW" altLang="en-US" dirty="0" smtClean="0"/>
              <a:t>包下那天的</a:t>
            </a:r>
            <a:r>
              <a:rPr kumimoji="1" lang="zh-TW" altLang="en-US" dirty="0" smtClean="0"/>
              <a:t>外燴</a:t>
            </a:r>
            <a:r>
              <a:rPr kumimoji="1" lang="zh-TW" altLang="en-US" dirty="0" smtClean="0"/>
              <a:t>服務團隊</a:t>
            </a:r>
            <a:r>
              <a:rPr kumimoji="1" lang="zh-TW" altLang="en-US" dirty="0" smtClean="0"/>
              <a:t>。</a:t>
            </a:r>
            <a:endParaRPr kumimoji="1" lang="zh-TW" altLang="en-US" dirty="0"/>
          </a:p>
        </p:txBody>
      </p:sp>
    </p:spTree>
    <p:extLst>
      <p:ext uri="{BB962C8B-B14F-4D97-AF65-F5344CB8AC3E}">
        <p14:creationId xmlns:p14="http://schemas.microsoft.com/office/powerpoint/2010/main" val="10250918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lstStyle/>
          <a:p>
            <a:r>
              <a:rPr kumimoji="1" lang="zh-TW" altLang="en-US" dirty="0" smtClean="0"/>
              <a:t>將顧客分三組，請一位臨時演員扮演業務經理說詞一致但肢體語言有異。</a:t>
            </a:r>
            <a:endParaRPr kumimoji="1" lang="en-US" altLang="zh-TW" dirty="0" smtClean="0"/>
          </a:p>
          <a:p>
            <a:r>
              <a:rPr kumimoji="1" lang="zh-TW" altLang="en-US" dirty="0" smtClean="0"/>
              <a:t>一組正向情緒，真誠動人點頭微笑、一組出言挑釁、另一組平板單調。</a:t>
            </a:r>
            <a:endParaRPr kumimoji="1" lang="en-US" altLang="zh-TW" dirty="0" smtClean="0"/>
          </a:p>
          <a:p>
            <a:r>
              <a:rPr kumimoji="1" lang="zh-TW" altLang="en-US" dirty="0" smtClean="0"/>
              <a:t>結果正向語調願意接受的程度是負向的兩倍。</a:t>
            </a:r>
            <a:endParaRPr kumimoji="1" lang="zh-TW" altLang="en-US" dirty="0"/>
          </a:p>
        </p:txBody>
      </p:sp>
    </p:spTree>
    <p:extLst>
      <p:ext uri="{BB962C8B-B14F-4D97-AF65-F5344CB8AC3E}">
        <p14:creationId xmlns:p14="http://schemas.microsoft.com/office/powerpoint/2010/main" val="22209056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延續性實驗</a:t>
            </a:r>
            <a:endParaRPr kumimoji="1" lang="zh-TW" altLang="en-US" dirty="0"/>
          </a:p>
        </p:txBody>
      </p:sp>
      <p:sp>
        <p:nvSpPr>
          <p:cNvPr id="3" name="內容版面配置區 2"/>
          <p:cNvSpPr>
            <a:spLocks noGrp="1"/>
          </p:cNvSpPr>
          <p:nvPr>
            <p:ph idx="1"/>
          </p:nvPr>
        </p:nvSpPr>
        <p:spPr/>
        <p:txBody>
          <a:bodyPr/>
          <a:lstStyle/>
          <a:p>
            <a:r>
              <a:rPr kumimoji="1" lang="zh-TW" altLang="en-US" dirty="0" smtClean="0"/>
              <a:t>談判者可以討價還價</a:t>
            </a:r>
            <a:endParaRPr kumimoji="1" lang="en-US" altLang="zh-TW" dirty="0" smtClean="0"/>
          </a:p>
          <a:p>
            <a:r>
              <a:rPr kumimoji="1" lang="zh-TW" altLang="en-US" dirty="0" smtClean="0"/>
              <a:t>結果面對負向情緒的組別提出的方案比正面的要慳吝許多</a:t>
            </a:r>
            <a:r>
              <a:rPr kumimoji="1" lang="zh-TW" altLang="en-US" dirty="0" smtClean="0"/>
              <a:t>。</a:t>
            </a:r>
            <a:endParaRPr kumimoji="1" lang="en-US" altLang="zh-TW" dirty="0" smtClean="0"/>
          </a:p>
          <a:p>
            <a:pPr marL="0" indent="0">
              <a:buNone/>
            </a:pPr>
            <a:endParaRPr kumimoji="1" lang="zh-TW" altLang="en-US" dirty="0"/>
          </a:p>
        </p:txBody>
      </p:sp>
    </p:spTree>
    <p:extLst>
      <p:ext uri="{BB962C8B-B14F-4D97-AF65-F5344CB8AC3E}">
        <p14:creationId xmlns:p14="http://schemas.microsoft.com/office/powerpoint/2010/main" val="17721502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正負向情緒與</a:t>
            </a:r>
            <a:r>
              <a:rPr kumimoji="1" lang="zh-TW" altLang="en-US" dirty="0" smtClean="0"/>
              <a:t>幸福</a:t>
            </a:r>
            <a:r>
              <a:rPr kumimoji="1" lang="zh-TW" altLang="en-US" dirty="0" smtClean="0"/>
              <a:t>度</a:t>
            </a:r>
            <a:r>
              <a:rPr kumimoji="1" lang="zh-TW" altLang="en-US" dirty="0" smtClean="0"/>
              <a:t>的實驗</a:t>
            </a:r>
            <a:endParaRPr kumimoji="1" lang="zh-TW" altLang="en-US" dirty="0"/>
          </a:p>
        </p:txBody>
      </p:sp>
      <p:sp>
        <p:nvSpPr>
          <p:cNvPr id="3" name="內容版面配置區 2"/>
          <p:cNvSpPr>
            <a:spLocks noGrp="1"/>
          </p:cNvSpPr>
          <p:nvPr>
            <p:ph idx="1"/>
          </p:nvPr>
        </p:nvSpPr>
        <p:spPr/>
        <p:txBody>
          <a:bodyPr/>
          <a:lstStyle/>
          <a:p>
            <a:r>
              <a:rPr kumimoji="1" lang="zh-TW" altLang="en-US" dirty="0" smtClean="0"/>
              <a:t>參與者記錄自己正負向情緒四星期並對照</a:t>
            </a:r>
            <a:r>
              <a:rPr kumimoji="1" lang="en-US" altLang="zh-TW" dirty="0" smtClean="0"/>
              <a:t>33</a:t>
            </a:r>
            <a:r>
              <a:rPr kumimoji="1" lang="zh-TW" altLang="en-US" dirty="0" smtClean="0"/>
              <a:t>題幸福度量表</a:t>
            </a:r>
            <a:r>
              <a:rPr kumimoji="1" lang="zh-TW" altLang="en-US" dirty="0" smtClean="0"/>
              <a:t>計</a:t>
            </a:r>
            <a:r>
              <a:rPr kumimoji="1" lang="zh-TW" altLang="en-US" dirty="0" smtClean="0"/>
              <a:t>分</a:t>
            </a:r>
            <a:r>
              <a:rPr kumimoji="1" lang="zh-TW" altLang="en-US" dirty="0" smtClean="0"/>
              <a:t>。</a:t>
            </a:r>
            <a:endParaRPr kumimoji="1" lang="en-US" altLang="zh-TW" dirty="0" smtClean="0"/>
          </a:p>
          <a:p>
            <a:r>
              <a:rPr kumimoji="1" lang="zh-TW" altLang="en-US" dirty="0" smtClean="0"/>
              <a:t>結果正負</a:t>
            </a:r>
            <a:r>
              <a:rPr kumimoji="1" lang="zh-TW" altLang="en-US" dirty="0" smtClean="0"/>
              <a:t>向</a:t>
            </a:r>
            <a:r>
              <a:rPr kumimoji="1" lang="zh-TW" altLang="en-US" dirty="0" smtClean="0"/>
              <a:t>情</a:t>
            </a:r>
            <a:r>
              <a:rPr kumimoji="1" lang="zh-TW" altLang="en-US" dirty="0" smtClean="0"/>
              <a:t>緒比例</a:t>
            </a:r>
            <a:r>
              <a:rPr kumimoji="1" lang="en-US" altLang="zh-TW" dirty="0" smtClean="0"/>
              <a:t>3:1</a:t>
            </a:r>
            <a:r>
              <a:rPr kumimoji="1" lang="zh-TW" altLang="en-US" dirty="0" smtClean="0"/>
              <a:t>的人</a:t>
            </a:r>
            <a:r>
              <a:rPr kumimoji="1" lang="zh-TW" altLang="en-US" dirty="0" smtClean="0"/>
              <a:t>一般來說會活得很</a:t>
            </a:r>
            <a:r>
              <a:rPr kumimoji="1" lang="zh-TW" altLang="en-US" dirty="0" smtClean="0"/>
              <a:t>好。正負向情緒比例一旦高於</a:t>
            </a:r>
            <a:r>
              <a:rPr kumimoji="1" lang="en-US" altLang="zh-TW" dirty="0" smtClean="0"/>
              <a:t>11:1</a:t>
            </a:r>
            <a:r>
              <a:rPr kumimoji="1" lang="zh-TW" altLang="en-US" dirty="0" smtClean="0"/>
              <a:t>後，正向情緒的壞處就會高於好處。</a:t>
            </a:r>
            <a:endParaRPr kumimoji="1" lang="zh-TW" altLang="en-US" dirty="0"/>
          </a:p>
        </p:txBody>
      </p:sp>
    </p:spTree>
    <p:extLst>
      <p:ext uri="{BB962C8B-B14F-4D97-AF65-F5344CB8AC3E}">
        <p14:creationId xmlns:p14="http://schemas.microsoft.com/office/powerpoint/2010/main" val="22575919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銷售之後：</a:t>
            </a:r>
            <a:r>
              <a:rPr kumimoji="1" lang="en-US" altLang="zh-TW" dirty="0" smtClean="0"/>
              <a:t/>
            </a:r>
            <a:br>
              <a:rPr kumimoji="1" lang="en-US" altLang="zh-TW" dirty="0" smtClean="0"/>
            </a:br>
            <a:r>
              <a:rPr kumimoji="1" lang="zh-TW" altLang="en-US" dirty="0" smtClean="0"/>
              <a:t>解釋風格</a:t>
            </a:r>
            <a:r>
              <a:rPr kumimoji="1" lang="en-US" altLang="zh-TW" dirty="0" smtClean="0"/>
              <a:t>---</a:t>
            </a:r>
            <a:r>
              <a:rPr kumimoji="1" lang="zh-TW" altLang="en-US" dirty="0" smtClean="0"/>
              <a:t>樂觀</a:t>
            </a:r>
            <a:r>
              <a:rPr kumimoji="1" lang="en-US" altLang="zh-TW" dirty="0" smtClean="0"/>
              <a:t>V.S.</a:t>
            </a:r>
            <a:r>
              <a:rPr kumimoji="1" lang="zh-TW" altLang="en-US" dirty="0" smtClean="0"/>
              <a:t>悲觀</a:t>
            </a:r>
            <a:r>
              <a:rPr kumimoji="1" lang="zh-TW" altLang="en-US" dirty="0" smtClean="0"/>
              <a:t>（習得無助）</a:t>
            </a:r>
            <a:endParaRPr kumimoji="1" lang="zh-TW" altLang="en-US" dirty="0"/>
          </a:p>
        </p:txBody>
      </p:sp>
      <p:sp>
        <p:nvSpPr>
          <p:cNvPr id="3" name="內容版面配置區 2"/>
          <p:cNvSpPr>
            <a:spLocks noGrp="1"/>
          </p:cNvSpPr>
          <p:nvPr>
            <p:ph idx="1"/>
          </p:nvPr>
        </p:nvSpPr>
        <p:spPr>
          <a:xfrm>
            <a:off x="712788" y="3468760"/>
            <a:ext cx="7716838" cy="3110597"/>
          </a:xfrm>
        </p:spPr>
        <p:txBody>
          <a:bodyPr>
            <a:normAutofit lnSpcReduction="10000"/>
          </a:bodyPr>
          <a:lstStyle/>
          <a:p>
            <a:r>
              <a:rPr kumimoji="1" lang="zh-TW" altLang="en-US" dirty="0" smtClean="0"/>
              <a:t>樂觀並非一種空洞情緒而是一種觸媒，可以激勵人們堅持下去，讓我們在遇到挑暫時穩住腳跟。樂觀還能增強自信，讓我們影響自己的周遭環境。</a:t>
            </a:r>
            <a:endParaRPr kumimoji="1" lang="en-US" altLang="zh-TW" dirty="0" smtClean="0"/>
          </a:p>
          <a:p>
            <a:r>
              <a:rPr kumimoji="1" lang="zh-TW" altLang="en-US" dirty="0" smtClean="0"/>
              <a:t>習得無助感通常是人類解釋風格的一種作用。容易放棄的人會把壞事解釋為永久、普遍與針對對個人；他們認為負面情況會維持很長的時間，並認為造成壞事的原因具有普遍性；而且要怪就怪自己。</a:t>
            </a:r>
            <a:endParaRPr kumimoji="1" lang="en-US" altLang="zh-TW" dirty="0" smtClean="0"/>
          </a:p>
          <a:p>
            <a:endParaRPr kumimoji="1" lang="zh-TW" altLang="en-US" dirty="0"/>
          </a:p>
        </p:txBody>
      </p:sp>
    </p:spTree>
    <p:extLst>
      <p:ext uri="{BB962C8B-B14F-4D97-AF65-F5344CB8AC3E}">
        <p14:creationId xmlns:p14="http://schemas.microsoft.com/office/powerpoint/2010/main" val="311115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歸因風格問卷</a:t>
            </a:r>
            <a:endParaRPr kumimoji="1" lang="zh-TW" altLang="en-US" dirty="0"/>
          </a:p>
        </p:txBody>
      </p:sp>
      <p:sp>
        <p:nvSpPr>
          <p:cNvPr id="3" name="內容版面配置區 2"/>
          <p:cNvSpPr>
            <a:spLocks noGrp="1"/>
          </p:cNvSpPr>
          <p:nvPr>
            <p:ph idx="1"/>
          </p:nvPr>
        </p:nvSpPr>
        <p:spPr/>
        <p:txBody>
          <a:bodyPr/>
          <a:lstStyle/>
          <a:p>
            <a:r>
              <a:rPr kumimoji="1" lang="zh-TW" altLang="en-US" dirty="0" smtClean="0"/>
              <a:t>針對</a:t>
            </a:r>
            <a:r>
              <a:rPr kumimoji="1" lang="en-US" altLang="zh-TW" dirty="0" smtClean="0"/>
              <a:t>100</a:t>
            </a:r>
            <a:r>
              <a:rPr kumimoji="1" lang="zh-TW" altLang="en-US" dirty="0" smtClean="0"/>
              <a:t>為大都會電話行銷人員作問卷</a:t>
            </a:r>
            <a:endParaRPr kumimoji="1" lang="en-US" altLang="zh-TW" dirty="0" smtClean="0"/>
          </a:p>
          <a:p>
            <a:r>
              <a:rPr kumimoji="1" lang="zh-TW" altLang="en-US" dirty="0" smtClean="0"/>
              <a:t>結果樂觀解釋風格的業務賣出保險高於悲觀解釋風格</a:t>
            </a:r>
            <a:r>
              <a:rPr kumimoji="1" lang="en-US" altLang="zh-TW" dirty="0" smtClean="0"/>
              <a:t>37%</a:t>
            </a:r>
            <a:r>
              <a:rPr kumimoji="1" lang="zh-TW" altLang="en-US" dirty="0" smtClean="0"/>
              <a:t>。最高十分位數的業務比最低者多賣</a:t>
            </a:r>
            <a:r>
              <a:rPr kumimoji="1" lang="en-US" altLang="zh-TW" dirty="0" smtClean="0"/>
              <a:t>88%</a:t>
            </a:r>
            <a:r>
              <a:rPr kumimoji="1" lang="zh-TW" altLang="en-US" dirty="0" smtClean="0"/>
              <a:t>。</a:t>
            </a:r>
            <a:endParaRPr kumimoji="1" lang="en-US" altLang="zh-TW" dirty="0" smtClean="0"/>
          </a:p>
          <a:p>
            <a:endParaRPr kumimoji="1" lang="zh-TW" altLang="en-US" dirty="0"/>
          </a:p>
        </p:txBody>
      </p:sp>
    </p:spTree>
    <p:extLst>
      <p:ext uri="{BB962C8B-B14F-4D97-AF65-F5344CB8AC3E}">
        <p14:creationId xmlns:p14="http://schemas.microsoft.com/office/powerpoint/2010/main" val="4415121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ASQ</a:t>
            </a:r>
            <a:r>
              <a:rPr kumimoji="1" lang="zh-TW" altLang="en-US" dirty="0" smtClean="0"/>
              <a:t>問卷</a:t>
            </a:r>
            <a:endParaRPr kumimoji="1" lang="zh-TW" altLang="en-US" dirty="0"/>
          </a:p>
        </p:txBody>
      </p:sp>
      <p:sp>
        <p:nvSpPr>
          <p:cNvPr id="3" name="內容版面配置區 2"/>
          <p:cNvSpPr>
            <a:spLocks noGrp="1"/>
          </p:cNvSpPr>
          <p:nvPr>
            <p:ph idx="1"/>
          </p:nvPr>
        </p:nvSpPr>
        <p:spPr/>
        <p:txBody>
          <a:bodyPr/>
          <a:lstStyle/>
          <a:p>
            <a:r>
              <a:rPr kumimoji="1" lang="zh-TW" altLang="en-US" dirty="0" smtClean="0"/>
              <a:t>針對</a:t>
            </a:r>
            <a:r>
              <a:rPr kumimoji="1" lang="en-US" altLang="zh-TW" dirty="0" smtClean="0"/>
              <a:t>100</a:t>
            </a:r>
            <a:r>
              <a:rPr kumimoji="1" lang="zh-TW" altLang="en-US" dirty="0" smtClean="0"/>
              <a:t>為新聘人員開始工作前作</a:t>
            </a:r>
            <a:r>
              <a:rPr kumimoji="1" lang="en-US" altLang="zh-TW" dirty="0" smtClean="0"/>
              <a:t>ASQ</a:t>
            </a:r>
            <a:r>
              <a:rPr kumimoji="1" lang="zh-TW" altLang="en-US" dirty="0" smtClean="0"/>
              <a:t>問卷</a:t>
            </a:r>
            <a:endParaRPr kumimoji="1" lang="en-US" altLang="zh-TW" dirty="0" smtClean="0"/>
          </a:p>
          <a:p>
            <a:r>
              <a:rPr kumimoji="1" lang="zh-TW" altLang="en-US" dirty="0" smtClean="0"/>
              <a:t>結果悲觀區的離職率是樂觀區的</a:t>
            </a:r>
            <a:r>
              <a:rPr kumimoji="1" lang="en-US" altLang="zh-TW" dirty="0" smtClean="0"/>
              <a:t>2</a:t>
            </a:r>
            <a:r>
              <a:rPr kumimoji="1" lang="zh-TW" altLang="en-US" dirty="0" smtClean="0"/>
              <a:t>倍，最悲觀的</a:t>
            </a:r>
            <a:r>
              <a:rPr kumimoji="1" lang="en-US" altLang="zh-TW" dirty="0" smtClean="0"/>
              <a:t>1/4</a:t>
            </a:r>
            <a:r>
              <a:rPr kumimoji="1" lang="zh-TW" altLang="en-US" dirty="0" smtClean="0"/>
              <a:t>的離職率是最樂觀的</a:t>
            </a:r>
            <a:r>
              <a:rPr kumimoji="1" lang="en-US" altLang="zh-TW" dirty="0" smtClean="0"/>
              <a:t>3</a:t>
            </a:r>
            <a:r>
              <a:rPr kumimoji="1" lang="zh-TW" altLang="en-US" dirty="0" smtClean="0"/>
              <a:t>倍。</a:t>
            </a:r>
            <a:endParaRPr kumimoji="1" lang="zh-TW" altLang="en-US" dirty="0"/>
          </a:p>
        </p:txBody>
      </p:sp>
    </p:spTree>
    <p:extLst>
      <p:ext uri="{BB962C8B-B14F-4D97-AF65-F5344CB8AC3E}">
        <p14:creationId xmlns:p14="http://schemas.microsoft.com/office/powerpoint/2010/main" val="13231911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模範案例</a:t>
            </a:r>
            <a:endParaRPr kumimoji="1" lang="zh-TW" altLang="en-US" dirty="0"/>
          </a:p>
        </p:txBody>
      </p:sp>
      <p:sp>
        <p:nvSpPr>
          <p:cNvPr id="3" name="內容版面配置區 2"/>
          <p:cNvSpPr>
            <a:spLocks noGrp="1"/>
          </p:cNvSpPr>
          <p:nvPr>
            <p:ph idx="1"/>
          </p:nvPr>
        </p:nvSpPr>
        <p:spPr/>
        <p:txBody>
          <a:bodyPr>
            <a:normAutofit fontScale="85000" lnSpcReduction="20000"/>
          </a:bodyPr>
          <a:lstStyle/>
          <a:p>
            <a:r>
              <a:rPr kumimoji="1" lang="zh-TW" altLang="en-US" dirty="0" smtClean="0"/>
              <a:t>當個建築師巴布：</a:t>
            </a:r>
            <a:r>
              <a:rPr kumimoji="1" lang="zh-TW" altLang="en-US" dirty="0" smtClean="0"/>
              <a:t>練習詢問</a:t>
            </a:r>
            <a:r>
              <a:rPr kumimoji="1" lang="zh-TW" altLang="en-US" dirty="0" smtClean="0"/>
              <a:t>式</a:t>
            </a:r>
            <a:r>
              <a:rPr kumimoji="1" lang="zh-TW" altLang="en-US" dirty="0" smtClean="0"/>
              <a:t>自我對話</a:t>
            </a:r>
            <a:endParaRPr kumimoji="1" lang="en-US" altLang="zh-TW" dirty="0" smtClean="0"/>
          </a:p>
          <a:p>
            <a:r>
              <a:rPr kumimoji="1" lang="zh-TW" altLang="en-US" dirty="0" smtClean="0"/>
              <a:t>追蹤你的正向比例</a:t>
            </a:r>
            <a:endParaRPr kumimoji="1" lang="en-US" altLang="zh-TW" dirty="0" smtClean="0"/>
          </a:p>
          <a:p>
            <a:r>
              <a:rPr kumimoji="1" lang="zh-TW" altLang="en-US" dirty="0" smtClean="0"/>
              <a:t>增進你的解釋風格</a:t>
            </a:r>
            <a:endParaRPr kumimoji="1" lang="en-US" altLang="zh-TW" dirty="0" smtClean="0"/>
          </a:p>
          <a:p>
            <a:r>
              <a:rPr kumimoji="1" lang="zh-TW" altLang="en-US" dirty="0" smtClean="0"/>
              <a:t>嘗試計算並擁抱策略</a:t>
            </a:r>
            <a:endParaRPr kumimoji="1" lang="en-US" altLang="zh-TW" dirty="0" smtClean="0"/>
          </a:p>
          <a:p>
            <a:r>
              <a:rPr kumimoji="1" lang="zh-TW" altLang="en-US" dirty="0" smtClean="0"/>
              <a:t>不要忘了偶爾負面一下</a:t>
            </a:r>
            <a:endParaRPr kumimoji="1" lang="en-US" altLang="zh-TW" dirty="0" smtClean="0"/>
          </a:p>
          <a:p>
            <a:r>
              <a:rPr kumimoji="1" lang="zh-TW" altLang="en-US" dirty="0" smtClean="0"/>
              <a:t>寄給自己一封拒絕信</a:t>
            </a:r>
            <a:endParaRPr kumimoji="1" lang="en-US" altLang="zh-TW" dirty="0" smtClean="0"/>
          </a:p>
          <a:p>
            <a:pPr marL="0" indent="0">
              <a:buNone/>
            </a:pPr>
            <a:r>
              <a:rPr kumimoji="1" lang="en-US" altLang="zh-TW" dirty="0" smtClean="0"/>
              <a:t>     </a:t>
            </a:r>
            <a:endParaRPr kumimoji="1" lang="zh-TW" altLang="en-US" dirty="0"/>
          </a:p>
        </p:txBody>
      </p:sp>
    </p:spTree>
    <p:extLst>
      <p:ext uri="{BB962C8B-B14F-4D97-AF65-F5344CB8AC3E}">
        <p14:creationId xmlns:p14="http://schemas.microsoft.com/office/powerpoint/2010/main" val="38209819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當個建築師巴布</a:t>
            </a:r>
            <a:r>
              <a:rPr kumimoji="1" lang="zh-TW" altLang="en-US" dirty="0" smtClean="0"/>
              <a:t>：</a:t>
            </a:r>
            <a:r>
              <a:rPr kumimoji="1" lang="en-US" altLang="zh-TW" dirty="0" smtClean="0"/>
              <a:t/>
            </a:r>
            <a:br>
              <a:rPr kumimoji="1" lang="en-US" altLang="zh-TW" dirty="0" smtClean="0"/>
            </a:br>
            <a:r>
              <a:rPr kumimoji="1" lang="zh-TW" altLang="en-US" dirty="0" smtClean="0"/>
              <a:t>練習詢問式自我對</a:t>
            </a:r>
            <a:r>
              <a:rPr kumimoji="1" lang="zh-TW" altLang="en-US" dirty="0"/>
              <a:t>話</a:t>
            </a:r>
            <a:r>
              <a:rPr kumimoji="1" lang="en-US" altLang="zh-TW" dirty="0"/>
              <a:t/>
            </a:r>
            <a:br>
              <a:rPr kumimoji="1" lang="en-US" altLang="zh-TW" dirty="0"/>
            </a:br>
            <a:endParaRPr kumimoji="1" lang="zh-TW" altLang="en-US" dirty="0"/>
          </a:p>
        </p:txBody>
      </p:sp>
      <p:sp>
        <p:nvSpPr>
          <p:cNvPr id="3" name="內容版面配置區 2"/>
          <p:cNvSpPr>
            <a:spLocks noGrp="1"/>
          </p:cNvSpPr>
          <p:nvPr>
            <p:ph idx="1"/>
          </p:nvPr>
        </p:nvSpPr>
        <p:spPr/>
        <p:txBody>
          <a:bodyPr/>
          <a:lstStyle/>
          <a:p>
            <a:r>
              <a:rPr kumimoji="1" lang="zh-TW" altLang="en-US" dirty="0" smtClean="0"/>
              <a:t>常問自己：我能打動這些人嗎？</a:t>
            </a:r>
            <a:endParaRPr kumimoji="1" lang="en-US" altLang="zh-TW" dirty="0" smtClean="0"/>
          </a:p>
          <a:p>
            <a:r>
              <a:rPr kumimoji="1" lang="zh-TW" altLang="en-US" dirty="0" smtClean="0"/>
              <a:t>寫下直接了當的答案並列出五個具體的理由。</a:t>
            </a:r>
            <a:endParaRPr kumimoji="1" lang="zh-TW" altLang="en-US" dirty="0"/>
          </a:p>
        </p:txBody>
      </p:sp>
    </p:spTree>
    <p:extLst>
      <p:ext uri="{BB962C8B-B14F-4D97-AF65-F5344CB8AC3E}">
        <p14:creationId xmlns:p14="http://schemas.microsoft.com/office/powerpoint/2010/main" val="364831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追蹤你的正向</a:t>
            </a:r>
            <a:r>
              <a:rPr kumimoji="1" lang="zh-TW" altLang="en-US" dirty="0" smtClean="0"/>
              <a:t>比例</a:t>
            </a:r>
            <a:endParaRPr kumimoji="1" lang="zh-TW" altLang="en-US" dirty="0"/>
          </a:p>
        </p:txBody>
      </p:sp>
      <p:sp>
        <p:nvSpPr>
          <p:cNvPr id="5" name="內容版面配置區 4"/>
          <p:cNvSpPr>
            <a:spLocks noGrp="1"/>
          </p:cNvSpPr>
          <p:nvPr>
            <p:ph idx="1"/>
          </p:nvPr>
        </p:nvSpPr>
        <p:spPr/>
        <p:txBody>
          <a:bodyPr/>
          <a:lstStyle/>
          <a:p>
            <a:r>
              <a:rPr kumimoji="1" lang="zh-TW" altLang="en-US" dirty="0"/>
              <a:t>列出弗雷德克森</a:t>
            </a:r>
            <a:r>
              <a:rPr kumimoji="1" lang="zh-TW" altLang="en-US" dirty="0" smtClean="0"/>
              <a:t>的十大正向情緒，喜悅、感激、寧靜、感興趣、希望、自豪、興味、鼓舞、敬畏、愛。選擇一至二個在一天之中想辦法顯露這些情緒給自己鼓舞並提振周遭人的心情，增加打動他人的機率。</a:t>
            </a:r>
            <a:endParaRPr kumimoji="1" lang="en-US" altLang="zh-TW" dirty="0" smtClean="0"/>
          </a:p>
          <a:p>
            <a:r>
              <a:rPr kumimoji="1" lang="zh-TW" altLang="en-US" dirty="0" smtClean="0"/>
              <a:t>造訪弗雷德克森的網站，作正向自我測驗，瞭解自己目前的正向風格。</a:t>
            </a:r>
            <a:endParaRPr kumimoji="1" lang="zh-TW" altLang="en-US" dirty="0"/>
          </a:p>
        </p:txBody>
      </p:sp>
    </p:spTree>
    <p:extLst>
      <p:ext uri="{BB962C8B-B14F-4D97-AF65-F5344CB8AC3E}">
        <p14:creationId xmlns:p14="http://schemas.microsoft.com/office/powerpoint/2010/main" val="215206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712788" y="1602057"/>
            <a:ext cx="7716837" cy="1447800"/>
          </a:xfrm>
        </p:spPr>
        <p:txBody>
          <a:bodyPr/>
          <a:lstStyle/>
          <a:p>
            <a:r>
              <a:rPr kumimoji="1" lang="zh-TW" altLang="en-US" dirty="0"/>
              <a:t>如何影響他人的新</a:t>
            </a:r>
            <a:r>
              <a:rPr kumimoji="1" lang="en-US" altLang="zh-TW" dirty="0"/>
              <a:t>ABC</a:t>
            </a:r>
            <a:r>
              <a:rPr kumimoji="1" lang="zh-TW" altLang="en-US" dirty="0"/>
              <a:t>守則</a:t>
            </a:r>
            <a:r>
              <a:rPr kumimoji="1" lang="en-US" altLang="zh-TW" dirty="0"/>
              <a:t/>
            </a:r>
            <a:br>
              <a:rPr kumimoji="1" lang="en-US" altLang="zh-TW" dirty="0"/>
            </a:br>
            <a:endParaRPr kumimoji="1" lang="zh-TW" altLang="en-US" dirty="0"/>
          </a:p>
        </p:txBody>
      </p:sp>
      <p:sp>
        <p:nvSpPr>
          <p:cNvPr id="3" name="內容版面配置區 2"/>
          <p:cNvSpPr>
            <a:spLocks noGrp="1"/>
          </p:cNvSpPr>
          <p:nvPr>
            <p:ph idx="1"/>
          </p:nvPr>
        </p:nvSpPr>
        <p:spPr/>
        <p:txBody>
          <a:bodyPr/>
          <a:lstStyle/>
          <a:p>
            <a:pPr marL="0" indent="0">
              <a:buNone/>
            </a:pPr>
            <a:r>
              <a:rPr kumimoji="1" lang="en-US" altLang="zh-TW" dirty="0" smtClean="0"/>
              <a:t>Attunement</a:t>
            </a:r>
            <a:r>
              <a:rPr kumimoji="1" lang="zh-TW" altLang="en-US" dirty="0" smtClean="0"/>
              <a:t>調頻</a:t>
            </a:r>
            <a:endParaRPr kumimoji="1" lang="en-US" altLang="zh-TW" dirty="0" smtClean="0"/>
          </a:p>
          <a:p>
            <a:pPr marL="0" indent="0">
              <a:buNone/>
            </a:pPr>
            <a:r>
              <a:rPr kumimoji="1" lang="en-US" altLang="zh-TW" dirty="0" smtClean="0">
                <a:solidFill>
                  <a:srgbClr val="FF0000"/>
                </a:solidFill>
              </a:rPr>
              <a:t>Buoyancy</a:t>
            </a:r>
            <a:r>
              <a:rPr kumimoji="1" lang="zh-TW" altLang="en-US" dirty="0" smtClean="0">
                <a:solidFill>
                  <a:srgbClr val="FF0000"/>
                </a:solidFill>
              </a:rPr>
              <a:t>浮力</a:t>
            </a:r>
            <a:endParaRPr kumimoji="1" lang="en-US" altLang="zh-TW" dirty="0" smtClean="0">
              <a:solidFill>
                <a:srgbClr val="FF0000"/>
              </a:solidFill>
            </a:endParaRPr>
          </a:p>
          <a:p>
            <a:pPr marL="0" indent="0">
              <a:buNone/>
            </a:pPr>
            <a:r>
              <a:rPr kumimoji="1" lang="en-US" altLang="zh-TW" dirty="0" smtClean="0"/>
              <a:t>Clarity</a:t>
            </a:r>
            <a:r>
              <a:rPr kumimoji="1" lang="zh-TW" altLang="en-US" dirty="0" smtClean="0"/>
              <a:t>釐清</a:t>
            </a:r>
            <a:endParaRPr kumimoji="1" lang="zh-TW" altLang="en-US" dirty="0"/>
          </a:p>
        </p:txBody>
      </p:sp>
    </p:spTree>
    <p:extLst>
      <p:ext uri="{BB962C8B-B14F-4D97-AF65-F5344CB8AC3E}">
        <p14:creationId xmlns:p14="http://schemas.microsoft.com/office/powerpoint/2010/main" val="367903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4" name="內容版面配置區 3" descr="螢幕快照 2015-05-12 下午1.57.15.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164" r="-21164" b="12154"/>
          <a:stretch/>
        </p:blipFill>
        <p:spPr>
          <a:xfrm>
            <a:off x="0" y="1864376"/>
            <a:ext cx="9144000" cy="4331395"/>
          </a:xfrm>
        </p:spPr>
      </p:pic>
    </p:spTree>
    <p:extLst>
      <p:ext uri="{BB962C8B-B14F-4D97-AF65-F5344CB8AC3E}">
        <p14:creationId xmlns:p14="http://schemas.microsoft.com/office/powerpoint/2010/main" val="723338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增進你的解釋</a:t>
            </a:r>
            <a:r>
              <a:rPr kumimoji="1" lang="zh-TW" altLang="en-US" dirty="0" smtClean="0"/>
              <a:t>風格</a:t>
            </a:r>
            <a:endParaRPr kumimoji="1" lang="zh-TW" altLang="en-US" dirty="0"/>
          </a:p>
        </p:txBody>
      </p:sp>
      <p:sp>
        <p:nvSpPr>
          <p:cNvPr id="3" name="內容版面配置區 2"/>
          <p:cNvSpPr>
            <a:spLocks noGrp="1"/>
          </p:cNvSpPr>
          <p:nvPr>
            <p:ph idx="1"/>
          </p:nvPr>
        </p:nvSpPr>
        <p:spPr>
          <a:xfrm>
            <a:off x="712787" y="2910948"/>
            <a:ext cx="7716838" cy="3947052"/>
          </a:xfrm>
        </p:spPr>
        <p:txBody>
          <a:bodyPr>
            <a:normAutofit fontScale="40000" lnSpcReduction="20000"/>
          </a:bodyPr>
          <a:lstStyle/>
          <a:p>
            <a:pPr marL="0" indent="0">
              <a:buNone/>
            </a:pPr>
            <a:r>
              <a:rPr kumimoji="1" lang="zh-TW" altLang="en-US" dirty="0" smtClean="0"/>
              <a:t>練習三個問題</a:t>
            </a:r>
            <a:endParaRPr kumimoji="1" lang="en-US" altLang="zh-TW" dirty="0" smtClean="0"/>
          </a:p>
          <a:p>
            <a:pPr marL="0" indent="0">
              <a:buNone/>
            </a:pPr>
            <a:r>
              <a:rPr kumimoji="1" lang="en-US" altLang="zh-TW" dirty="0" smtClean="0"/>
              <a:t>Q1</a:t>
            </a:r>
            <a:r>
              <a:rPr kumimoji="1" lang="zh-TW" altLang="en-US" dirty="0"/>
              <a:t>這</a:t>
            </a:r>
            <a:r>
              <a:rPr kumimoji="1" lang="zh-TW" altLang="en-US" dirty="0" smtClean="0"/>
              <a:t>是永久的嗎</a:t>
            </a:r>
            <a:r>
              <a:rPr kumimoji="1" lang="zh-TW" altLang="en-US" dirty="0" smtClean="0"/>
              <a:t>？</a:t>
            </a:r>
            <a:endParaRPr kumimoji="1" lang="en-US" altLang="zh-TW" dirty="0" smtClean="0"/>
          </a:p>
          <a:p>
            <a:pPr marL="0" indent="0">
              <a:buNone/>
            </a:pPr>
            <a:r>
              <a:rPr kumimoji="1" lang="en-US" altLang="zh-TW" dirty="0"/>
              <a:t> </a:t>
            </a:r>
            <a:r>
              <a:rPr kumimoji="1" lang="en-US" altLang="zh-TW" dirty="0" smtClean="0"/>
              <a:t>    </a:t>
            </a:r>
            <a:r>
              <a:rPr kumimoji="1" lang="en-US" altLang="zh-TW" dirty="0" smtClean="0"/>
              <a:t>A1-1</a:t>
            </a:r>
            <a:r>
              <a:rPr kumimoji="1" lang="zh-TW" altLang="en-US" dirty="0" smtClean="0"/>
              <a:t>沒錯我已經</a:t>
            </a:r>
            <a:r>
              <a:rPr kumimoji="1" lang="zh-TW" altLang="en-US" dirty="0" smtClean="0"/>
              <a:t>完全不行了，我無法打動任何人</a:t>
            </a:r>
            <a:endParaRPr kumimoji="1" lang="en-US" altLang="zh-TW" dirty="0" smtClean="0"/>
          </a:p>
          <a:p>
            <a:pPr marL="0" indent="0">
              <a:buNone/>
            </a:pPr>
            <a:r>
              <a:rPr kumimoji="1" lang="en-US" altLang="zh-TW" dirty="0"/>
              <a:t> </a:t>
            </a:r>
            <a:r>
              <a:rPr kumimoji="1" lang="en-US" altLang="zh-TW" dirty="0" smtClean="0"/>
              <a:t>    </a:t>
            </a:r>
            <a:r>
              <a:rPr kumimoji="1" lang="en-US" altLang="zh-TW" dirty="0" smtClean="0"/>
              <a:t>A1-2</a:t>
            </a:r>
            <a:r>
              <a:rPr kumimoji="1" lang="zh-TW" altLang="en-US" dirty="0" smtClean="0"/>
              <a:t>不</a:t>
            </a:r>
            <a:r>
              <a:rPr kumimoji="1" lang="zh-TW" altLang="en-US" dirty="0" smtClean="0"/>
              <a:t>！我今天表現不理想是因為我沒睡飽</a:t>
            </a:r>
            <a:r>
              <a:rPr kumimoji="1" lang="en-US" altLang="zh-TW" dirty="0" smtClean="0"/>
              <a:t> </a:t>
            </a:r>
            <a:endParaRPr kumimoji="1" lang="en-US" altLang="zh-TW" dirty="0"/>
          </a:p>
          <a:p>
            <a:pPr marL="0" indent="0">
              <a:buNone/>
            </a:pPr>
            <a:r>
              <a:rPr kumimoji="1" lang="en-US" altLang="zh-TW" dirty="0" smtClean="0"/>
              <a:t>Q2</a:t>
            </a:r>
            <a:r>
              <a:rPr kumimoji="1" lang="zh-TW" altLang="en-US" dirty="0"/>
              <a:t>都是這樣嗎</a:t>
            </a:r>
            <a:r>
              <a:rPr kumimoji="1" lang="zh-TW" altLang="en-US" dirty="0" smtClean="0"/>
              <a:t>？</a:t>
            </a:r>
            <a:endParaRPr kumimoji="1" lang="en-US" altLang="zh-TW" dirty="0" smtClean="0"/>
          </a:p>
          <a:p>
            <a:pPr marL="0" indent="0">
              <a:buNone/>
            </a:pPr>
            <a:r>
              <a:rPr kumimoji="1" lang="en-US" altLang="zh-TW" dirty="0"/>
              <a:t> </a:t>
            </a:r>
            <a:r>
              <a:rPr kumimoji="1" lang="en-US" altLang="zh-TW" dirty="0" smtClean="0"/>
              <a:t>    </a:t>
            </a:r>
            <a:r>
              <a:rPr kumimoji="1" lang="en-US" altLang="zh-TW" dirty="0" smtClean="0"/>
              <a:t>A</a:t>
            </a:r>
            <a:r>
              <a:rPr kumimoji="1" lang="en-US" altLang="zh-TW" dirty="0" smtClean="0"/>
              <a:t>2-1</a:t>
            </a:r>
            <a:r>
              <a:rPr kumimoji="1" lang="zh-TW" altLang="en-US" dirty="0" smtClean="0"/>
              <a:t>沒錯業界每</a:t>
            </a:r>
            <a:r>
              <a:rPr kumimoji="1" lang="zh-TW" altLang="en-US" dirty="0" smtClean="0"/>
              <a:t>個人都無理取鬧</a:t>
            </a:r>
            <a:endParaRPr kumimoji="1" lang="en-US" altLang="zh-TW" dirty="0" smtClean="0"/>
          </a:p>
          <a:p>
            <a:pPr marL="0" indent="0">
              <a:buNone/>
            </a:pPr>
            <a:r>
              <a:rPr kumimoji="1" lang="en-US" altLang="zh-TW" dirty="0"/>
              <a:t> </a:t>
            </a:r>
            <a:r>
              <a:rPr kumimoji="1" lang="en-US" altLang="zh-TW" dirty="0" smtClean="0"/>
              <a:t>    </a:t>
            </a:r>
            <a:r>
              <a:rPr kumimoji="1" lang="en-US" altLang="zh-TW" dirty="0" smtClean="0"/>
              <a:t>A</a:t>
            </a:r>
            <a:r>
              <a:rPr kumimoji="1" lang="en-US" altLang="zh-TW" dirty="0" smtClean="0"/>
              <a:t>2-2</a:t>
            </a:r>
            <a:r>
              <a:rPr kumimoji="1" lang="zh-TW" altLang="en-US" dirty="0" smtClean="0"/>
              <a:t>不</a:t>
            </a:r>
            <a:r>
              <a:rPr kumimoji="1" lang="zh-TW" altLang="en-US" dirty="0" smtClean="0"/>
              <a:t>！只是這個人是爛人</a:t>
            </a:r>
            <a:endParaRPr kumimoji="1" lang="en-US" altLang="zh-TW" dirty="0"/>
          </a:p>
          <a:p>
            <a:pPr marL="0" indent="0">
              <a:buNone/>
            </a:pPr>
            <a:r>
              <a:rPr kumimoji="1" lang="en-US" altLang="zh-TW" dirty="0" smtClean="0"/>
              <a:t>Q3</a:t>
            </a:r>
            <a:r>
              <a:rPr kumimoji="1" lang="zh-TW" altLang="en-US" dirty="0"/>
              <a:t>是我的關係嗎</a:t>
            </a:r>
            <a:r>
              <a:rPr kumimoji="1" lang="zh-TW" altLang="en-US" dirty="0" smtClean="0"/>
              <a:t>？</a:t>
            </a:r>
            <a:endParaRPr kumimoji="1" lang="en-US" altLang="zh-TW" dirty="0" smtClean="0"/>
          </a:p>
          <a:p>
            <a:pPr marL="0" indent="0">
              <a:buNone/>
            </a:pPr>
            <a:r>
              <a:rPr kumimoji="1" lang="en-US" altLang="zh-TW" dirty="0"/>
              <a:t> </a:t>
            </a:r>
            <a:r>
              <a:rPr kumimoji="1" lang="en-US" altLang="zh-TW" dirty="0" smtClean="0"/>
              <a:t>     </a:t>
            </a:r>
            <a:r>
              <a:rPr kumimoji="1" lang="en-US" altLang="zh-TW" dirty="0" smtClean="0"/>
              <a:t>A3-1</a:t>
            </a:r>
            <a:r>
              <a:rPr kumimoji="1" lang="zh-TW" altLang="en-US" dirty="0" smtClean="0"/>
              <a:t>沒錯那</a:t>
            </a:r>
            <a:r>
              <a:rPr kumimoji="1" lang="zh-TW" altLang="en-US" dirty="0" smtClean="0"/>
              <a:t>個人不買是因為我介紹的爛</a:t>
            </a:r>
            <a:endParaRPr kumimoji="1" lang="en-US" altLang="zh-TW" dirty="0" smtClean="0"/>
          </a:p>
          <a:p>
            <a:pPr marL="0" indent="0">
              <a:buNone/>
            </a:pPr>
            <a:r>
              <a:rPr kumimoji="1" lang="en-US" altLang="zh-TW" dirty="0"/>
              <a:t> </a:t>
            </a:r>
            <a:r>
              <a:rPr kumimoji="1" lang="en-US" altLang="zh-TW" dirty="0" smtClean="0"/>
              <a:t>     </a:t>
            </a:r>
            <a:r>
              <a:rPr kumimoji="1" lang="en-US" altLang="zh-TW" dirty="0" smtClean="0"/>
              <a:t>A3-2</a:t>
            </a:r>
            <a:r>
              <a:rPr kumimoji="1" lang="zh-TW" altLang="en-US" dirty="0" smtClean="0"/>
              <a:t>不</a:t>
            </a:r>
            <a:r>
              <a:rPr kumimoji="1" lang="zh-TW" altLang="en-US" dirty="0" smtClean="0"/>
              <a:t>是，我介紹的還可以，那個人不買是因為他還沒準備好</a:t>
            </a:r>
            <a:endParaRPr kumimoji="1" lang="zh-TW" altLang="en-US" dirty="0"/>
          </a:p>
          <a:p>
            <a:endParaRPr kumimoji="1" lang="zh-TW" altLang="en-US" dirty="0"/>
          </a:p>
        </p:txBody>
      </p:sp>
    </p:spTree>
    <p:extLst>
      <p:ext uri="{BB962C8B-B14F-4D97-AF65-F5344CB8AC3E}">
        <p14:creationId xmlns:p14="http://schemas.microsoft.com/office/powerpoint/2010/main" val="15620700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4" name="內容版面配置區 3" descr="螢幕快照 2015-05-12 下午2.23.5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164" r="-21164" b="8399"/>
          <a:stretch/>
        </p:blipFill>
        <p:spPr>
          <a:xfrm>
            <a:off x="1" y="1860014"/>
            <a:ext cx="9031744" cy="4579484"/>
          </a:xfrm>
        </p:spPr>
      </p:pic>
    </p:spTree>
    <p:extLst>
      <p:ext uri="{BB962C8B-B14F-4D97-AF65-F5344CB8AC3E}">
        <p14:creationId xmlns:p14="http://schemas.microsoft.com/office/powerpoint/2010/main" val="13603029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推薦閱讀</a:t>
            </a:r>
            <a:endParaRPr kumimoji="1" lang="zh-TW" altLang="en-US" dirty="0"/>
          </a:p>
        </p:txBody>
      </p:sp>
      <p:pic>
        <p:nvPicPr>
          <p:cNvPr id="5" name="內容版面配置區 4" descr="螢幕快照 2015-05-12 下午2.51.3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5907" t="30341" r="31322" b="25233"/>
          <a:stretch/>
        </p:blipFill>
        <p:spPr>
          <a:xfrm>
            <a:off x="1000675" y="2911883"/>
            <a:ext cx="6863613" cy="3348025"/>
          </a:xfrm>
        </p:spPr>
      </p:pic>
    </p:spTree>
    <p:extLst>
      <p:ext uri="{BB962C8B-B14F-4D97-AF65-F5344CB8AC3E}">
        <p14:creationId xmlns:p14="http://schemas.microsoft.com/office/powerpoint/2010/main" val="742978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嘗試計算並擁抱</a:t>
            </a:r>
            <a:r>
              <a:rPr kumimoji="1" lang="zh-TW" altLang="en-US" dirty="0" smtClean="0"/>
              <a:t>策略</a:t>
            </a:r>
            <a:endParaRPr kumimoji="1" lang="zh-TW" altLang="en-US" dirty="0"/>
          </a:p>
        </p:txBody>
      </p:sp>
      <p:sp>
        <p:nvSpPr>
          <p:cNvPr id="3" name="內容版面配置區 2"/>
          <p:cNvSpPr>
            <a:spLocks noGrp="1"/>
          </p:cNvSpPr>
          <p:nvPr>
            <p:ph idx="1"/>
          </p:nvPr>
        </p:nvSpPr>
        <p:spPr/>
        <p:txBody>
          <a:bodyPr>
            <a:normAutofit lnSpcReduction="10000"/>
          </a:bodyPr>
          <a:lstStyle/>
          <a:p>
            <a:pPr>
              <a:buFont typeface="Wingdings" charset="2"/>
              <a:buChar char="p"/>
            </a:pPr>
            <a:r>
              <a:rPr kumimoji="1" lang="en-US" altLang="zh-TW" dirty="0" smtClean="0"/>
              <a:t> </a:t>
            </a:r>
            <a:r>
              <a:rPr kumimoji="1" lang="zh-TW" altLang="en-US" dirty="0" smtClean="0"/>
              <a:t>計算</a:t>
            </a:r>
            <a:endParaRPr kumimoji="1" lang="en-US" altLang="zh-TW" dirty="0" smtClean="0"/>
          </a:p>
          <a:p>
            <a:pPr marL="269875" indent="-269875">
              <a:buNone/>
            </a:pPr>
            <a:r>
              <a:rPr kumimoji="1" lang="en-US" altLang="zh-TW" dirty="0"/>
              <a:t> </a:t>
            </a:r>
            <a:r>
              <a:rPr kumimoji="1" lang="en-US" altLang="zh-TW" dirty="0" smtClean="0"/>
              <a:t>   </a:t>
            </a:r>
            <a:r>
              <a:rPr kumimoji="1" lang="zh-TW" altLang="en-US" dirty="0" smtClean="0"/>
              <a:t>計算一星期被拒絕的次數，你會感到訝異；另一方面</a:t>
            </a:r>
            <a:r>
              <a:rPr kumimoji="1" lang="en-US" altLang="zh-TW" dirty="0" smtClean="0"/>
              <a:t>  </a:t>
            </a:r>
            <a:r>
              <a:rPr kumimoji="1" lang="zh-TW" altLang="en-US" dirty="0" smtClean="0"/>
              <a:t>你也會驚訝到在這麼多拒絕下你竟然活下來了。</a:t>
            </a:r>
            <a:endParaRPr kumimoji="1" lang="en-US" altLang="zh-TW" dirty="0"/>
          </a:p>
          <a:p>
            <a:pPr>
              <a:buFont typeface="Wingdings" charset="2"/>
              <a:buChar char="p"/>
            </a:pPr>
            <a:r>
              <a:rPr kumimoji="1" lang="zh-TW" altLang="en-US" dirty="0" smtClean="0"/>
              <a:t>擁抱</a:t>
            </a:r>
            <a:endParaRPr kumimoji="1" lang="en-US" altLang="zh-TW" dirty="0" smtClean="0"/>
          </a:p>
          <a:p>
            <a:pPr marL="0" indent="0">
              <a:buNone/>
            </a:pPr>
            <a:r>
              <a:rPr kumimoji="1" lang="en-US" altLang="zh-TW" dirty="0"/>
              <a:t> </a:t>
            </a:r>
            <a:r>
              <a:rPr kumimoji="1" lang="en-US" altLang="zh-TW" dirty="0" smtClean="0"/>
              <a:t>   </a:t>
            </a:r>
            <a:r>
              <a:rPr kumimoji="1" lang="zh-TW" altLang="en-US" dirty="0" smtClean="0"/>
              <a:t>傑</a:t>
            </a:r>
            <a:r>
              <a:rPr kumimoji="1" lang="en-US" altLang="zh-TW" dirty="0" smtClean="0"/>
              <a:t>.</a:t>
            </a:r>
            <a:r>
              <a:rPr kumimoji="1" lang="zh-TW" altLang="en-US" dirty="0" smtClean="0"/>
              <a:t>古德寶的故事</a:t>
            </a:r>
            <a:endParaRPr kumimoji="1" lang="en-US" altLang="zh-TW" dirty="0" smtClean="0"/>
          </a:p>
          <a:p>
            <a:pPr marL="0" indent="0">
              <a:buNone/>
            </a:pPr>
            <a:r>
              <a:rPr kumimoji="1" lang="en-US" altLang="zh-TW" dirty="0"/>
              <a:t> </a:t>
            </a:r>
            <a:r>
              <a:rPr kumimoji="1" lang="en-US" altLang="zh-TW" dirty="0" smtClean="0"/>
              <a:t>   </a:t>
            </a:r>
            <a:r>
              <a:rPr kumimoji="1" lang="zh-TW" altLang="en-US" dirty="0" smtClean="0"/>
              <a:t>一個人如何看待拒絕，常常是要看自己用什麼框架。</a:t>
            </a:r>
            <a:endParaRPr kumimoji="1" lang="en-US" altLang="zh-TW" dirty="0"/>
          </a:p>
          <a:p>
            <a:pPr marL="0" indent="0">
              <a:buNone/>
            </a:pPr>
            <a:endParaRPr kumimoji="1" lang="en-US" altLang="zh-TW" dirty="0" smtClean="0"/>
          </a:p>
          <a:p>
            <a:endParaRPr kumimoji="1" lang="en-US" altLang="zh-TW" dirty="0"/>
          </a:p>
          <a:p>
            <a:endParaRPr kumimoji="1" lang="en-US" altLang="zh-TW" dirty="0" smtClean="0"/>
          </a:p>
          <a:p>
            <a:endParaRPr kumimoji="1" lang="en-US" altLang="zh-TW" dirty="0"/>
          </a:p>
          <a:p>
            <a:endParaRPr kumimoji="1" lang="en-US" altLang="zh-TW" dirty="0" smtClean="0"/>
          </a:p>
          <a:p>
            <a:endParaRPr kumimoji="1" lang="en-US" altLang="zh-TW" dirty="0"/>
          </a:p>
          <a:p>
            <a:endParaRPr kumimoji="1" lang="en-US" altLang="zh-TW" dirty="0" smtClean="0"/>
          </a:p>
          <a:p>
            <a:endParaRPr kumimoji="1" lang="en-US" altLang="zh-TW" dirty="0" smtClean="0"/>
          </a:p>
          <a:p>
            <a:endParaRPr kumimoji="1" lang="en-US" altLang="zh-TW" dirty="0"/>
          </a:p>
          <a:p>
            <a:endParaRPr kumimoji="1" lang="en-US" altLang="zh-TW" dirty="0"/>
          </a:p>
          <a:p>
            <a:endParaRPr kumimoji="1" lang="zh-TW" altLang="en-US" dirty="0"/>
          </a:p>
        </p:txBody>
      </p:sp>
    </p:spTree>
    <p:extLst>
      <p:ext uri="{BB962C8B-B14F-4D97-AF65-F5344CB8AC3E}">
        <p14:creationId xmlns:p14="http://schemas.microsoft.com/office/powerpoint/2010/main" val="35133425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不要忘了偶爾負面一下</a:t>
            </a:r>
            <a:endParaRPr kumimoji="1" lang="zh-TW" altLang="en-US" dirty="0"/>
          </a:p>
        </p:txBody>
      </p:sp>
      <p:sp>
        <p:nvSpPr>
          <p:cNvPr id="3" name="內容版面配置區 2"/>
          <p:cNvSpPr>
            <a:spLocks noGrp="1"/>
          </p:cNvSpPr>
          <p:nvPr>
            <p:ph idx="1"/>
          </p:nvPr>
        </p:nvSpPr>
        <p:spPr/>
        <p:txBody>
          <a:bodyPr/>
          <a:lstStyle/>
          <a:p>
            <a:r>
              <a:rPr kumimoji="1" lang="zh-TW" altLang="en-US" dirty="0" smtClean="0"/>
              <a:t>負面及負向情緒攸關我們的生存，可以防止不具生產力的行為固化為習慣，還能提供如何努力的有用資訊。我們踏上錯誤道路時，負面與負向情緒可以提醒我們。</a:t>
            </a:r>
            <a:endParaRPr kumimoji="1" lang="zh-TW" altLang="en-US" dirty="0"/>
          </a:p>
        </p:txBody>
      </p:sp>
    </p:spTree>
    <p:extLst>
      <p:ext uri="{BB962C8B-B14F-4D97-AF65-F5344CB8AC3E}">
        <p14:creationId xmlns:p14="http://schemas.microsoft.com/office/powerpoint/2010/main" val="1764310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寄給自己一封拒絕</a:t>
            </a:r>
            <a:r>
              <a:rPr kumimoji="1" lang="zh-TW" altLang="en-US" dirty="0" smtClean="0"/>
              <a:t>信</a:t>
            </a:r>
            <a:endParaRPr kumimoji="1" lang="zh-TW" altLang="en-US" dirty="0"/>
          </a:p>
        </p:txBody>
      </p:sp>
      <p:sp>
        <p:nvSpPr>
          <p:cNvPr id="3" name="內容版面配置區 2"/>
          <p:cNvSpPr>
            <a:spLocks noGrp="1"/>
          </p:cNvSpPr>
          <p:nvPr>
            <p:ph idx="1"/>
          </p:nvPr>
        </p:nvSpPr>
        <p:spPr/>
        <p:txBody>
          <a:bodyPr/>
          <a:lstStyle/>
          <a:p>
            <a:r>
              <a:rPr kumimoji="1" lang="zh-TW" altLang="en-US" dirty="0" smtClean="0"/>
              <a:t>沒有人喜歡收到拒絕信，但一個能減少心頭刺痛的方法則是搶在拒絕你的人之前，先寄給自己一封拒絕信。</a:t>
            </a:r>
            <a:endParaRPr kumimoji="1" lang="en-US" altLang="zh-TW" dirty="0" smtClean="0"/>
          </a:p>
          <a:p>
            <a:endParaRPr kumimoji="1" lang="zh-TW" altLang="en-US" dirty="0"/>
          </a:p>
        </p:txBody>
      </p:sp>
    </p:spTree>
    <p:extLst>
      <p:ext uri="{BB962C8B-B14F-4D97-AF65-F5344CB8AC3E}">
        <p14:creationId xmlns:p14="http://schemas.microsoft.com/office/powerpoint/2010/main" val="74344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a:xfrm>
            <a:off x="712788" y="2668627"/>
            <a:ext cx="7716838" cy="3388658"/>
          </a:xfrm>
        </p:spPr>
        <p:txBody>
          <a:bodyPr/>
          <a:lstStyle/>
          <a:p>
            <a:pPr marL="0" indent="0">
              <a:buNone/>
            </a:pPr>
            <a:r>
              <a:rPr kumimoji="1" lang="zh-TW" altLang="en-US" dirty="0" smtClean="0"/>
              <a:t>如果畫一張世界地圖最顯著的地形將會是那個兇險的深洋。任何推銷東西的人，都必須應付如波浪般一直打來的嚴拒、推卻與否決。在排拒的大海中還能一直浮在水面上，是打動他人的第二種基本人格特質</a:t>
            </a:r>
            <a:r>
              <a:rPr kumimoji="1" lang="en-US" altLang="zh-TW" dirty="0" smtClean="0"/>
              <a:t>------</a:t>
            </a:r>
            <a:r>
              <a:rPr kumimoji="1" lang="zh-TW" altLang="en-US" dirty="0" smtClean="0">
                <a:solidFill>
                  <a:srgbClr val="FF0000"/>
                </a:solidFill>
              </a:rPr>
              <a:t>浮力</a:t>
            </a:r>
            <a:r>
              <a:rPr kumimoji="1" lang="zh-TW" altLang="en-US" dirty="0" smtClean="0"/>
              <a:t>。</a:t>
            </a:r>
            <a:endParaRPr kumimoji="1" lang="zh-TW" altLang="en-US" dirty="0"/>
          </a:p>
        </p:txBody>
      </p:sp>
      <p:pic>
        <p:nvPicPr>
          <p:cNvPr id="4" name="內容版面配置區 4" descr="世界地圖清晰.jpg"/>
          <p:cNvPicPr>
            <a:picLocks noChangeAspect="1"/>
          </p:cNvPicPr>
          <p:nvPr/>
        </p:nvPicPr>
        <p:blipFill>
          <a:blip r:embed="rId2">
            <a:extLst>
              <a:ext uri="{28A0092B-C50C-407E-A947-70E740481C1C}">
                <a14:useLocalDpi xmlns:a14="http://schemas.microsoft.com/office/drawing/2010/main" val="0"/>
              </a:ext>
            </a:extLst>
          </a:blip>
          <a:srcRect l="-3512" r="-3512"/>
          <a:stretch>
            <a:fillRect/>
          </a:stretch>
        </p:blipFill>
        <p:spPr>
          <a:xfrm>
            <a:off x="1000676" y="4362956"/>
            <a:ext cx="7286976" cy="2323237"/>
          </a:xfrm>
          <a:prstGeom prst="rect">
            <a:avLst/>
          </a:prstGeom>
        </p:spPr>
      </p:pic>
    </p:spTree>
    <p:extLst>
      <p:ext uri="{BB962C8B-B14F-4D97-AF65-F5344CB8AC3E}">
        <p14:creationId xmlns:p14="http://schemas.microsoft.com/office/powerpoint/2010/main" val="24750246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972" y="1345367"/>
            <a:ext cx="7716837" cy="1447800"/>
          </a:xfrm>
        </p:spPr>
        <p:txBody>
          <a:bodyPr/>
          <a:lstStyle/>
          <a:p>
            <a:r>
              <a:rPr kumimoji="1" lang="zh-TW" altLang="en-US" dirty="0"/>
              <a:t>浮力的</a:t>
            </a:r>
            <a:r>
              <a:rPr kumimoji="1" lang="zh-TW" altLang="en-US" dirty="0" smtClean="0"/>
              <a:t>三元素</a:t>
            </a:r>
            <a:endParaRPr kumimoji="1" lang="zh-TW" altLang="en-US" dirty="0"/>
          </a:p>
        </p:txBody>
      </p:sp>
      <p:sp>
        <p:nvSpPr>
          <p:cNvPr id="3" name="內容版面配置區 2"/>
          <p:cNvSpPr>
            <a:spLocks noGrp="1"/>
          </p:cNvSpPr>
          <p:nvPr>
            <p:ph idx="1"/>
          </p:nvPr>
        </p:nvSpPr>
        <p:spPr/>
        <p:txBody>
          <a:bodyPr/>
          <a:lstStyle/>
          <a:p>
            <a:pPr marL="0" indent="0">
              <a:buNone/>
            </a:pPr>
            <a:r>
              <a:rPr kumimoji="1" lang="zh-TW" altLang="en-US" dirty="0" smtClean="0"/>
              <a:t>之</a:t>
            </a:r>
            <a:r>
              <a:rPr kumimoji="1" lang="zh-TW" altLang="en-US" dirty="0" smtClean="0"/>
              <a:t>前：自己問問題</a:t>
            </a:r>
            <a:endParaRPr kumimoji="1" lang="en-US" altLang="zh-TW" dirty="0" smtClean="0"/>
          </a:p>
          <a:p>
            <a:pPr marL="0" indent="0">
              <a:buNone/>
            </a:pPr>
            <a:r>
              <a:rPr kumimoji="1" lang="zh-TW" altLang="en-US" dirty="0" smtClean="0"/>
              <a:t>過程：正向比例</a:t>
            </a:r>
            <a:endParaRPr kumimoji="1" lang="en-US" altLang="zh-TW" dirty="0" smtClean="0"/>
          </a:p>
          <a:p>
            <a:pPr marL="0" indent="0">
              <a:buNone/>
            </a:pPr>
            <a:r>
              <a:rPr kumimoji="1" lang="zh-TW" altLang="en-US" dirty="0" smtClean="0"/>
              <a:t>之後：解釋風格</a:t>
            </a:r>
            <a:endParaRPr kumimoji="1" lang="zh-TW" altLang="en-US" dirty="0"/>
          </a:p>
        </p:txBody>
      </p:sp>
    </p:spTree>
    <p:extLst>
      <p:ext uri="{BB962C8B-B14F-4D97-AF65-F5344CB8AC3E}">
        <p14:creationId xmlns:p14="http://schemas.microsoft.com/office/powerpoint/2010/main" val="2575538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kumimoji="1" lang="zh-TW" altLang="en-US" dirty="0" smtClean="0"/>
              <a:t>銷售之前：</a:t>
            </a:r>
            <a:r>
              <a:rPr kumimoji="1" lang="en-US" altLang="zh-TW" dirty="0" smtClean="0"/>
              <a:t/>
            </a:r>
            <a:br>
              <a:rPr kumimoji="1" lang="en-US" altLang="zh-TW" dirty="0" smtClean="0"/>
            </a:br>
            <a:r>
              <a:rPr kumimoji="1" lang="zh-TW" altLang="en-US" dirty="0" smtClean="0"/>
              <a:t>自己</a:t>
            </a:r>
            <a:r>
              <a:rPr kumimoji="1" lang="zh-TW" altLang="en-US" dirty="0" smtClean="0"/>
              <a:t>問</a:t>
            </a:r>
            <a:r>
              <a:rPr kumimoji="1" lang="zh-TW" altLang="en-US" dirty="0" smtClean="0"/>
              <a:t>問題</a:t>
            </a:r>
            <a:r>
              <a:rPr kumimoji="1" lang="en-US" altLang="zh-TW" dirty="0" smtClean="0"/>
              <a:t>V.S.</a:t>
            </a:r>
            <a:r>
              <a:rPr kumimoji="1" lang="zh-TW" altLang="en-US" dirty="0" smtClean="0"/>
              <a:t>自我激勵</a:t>
            </a:r>
            <a:endParaRPr kumimoji="1" lang="zh-TW" altLang="en-US" dirty="0"/>
          </a:p>
        </p:txBody>
      </p:sp>
      <p:sp>
        <p:nvSpPr>
          <p:cNvPr id="3" name="內容版面配置區 2"/>
          <p:cNvSpPr>
            <a:spLocks noGrp="1"/>
          </p:cNvSpPr>
          <p:nvPr>
            <p:ph idx="1"/>
          </p:nvPr>
        </p:nvSpPr>
        <p:spPr>
          <a:xfrm>
            <a:off x="712788" y="3403931"/>
            <a:ext cx="7716838" cy="2580987"/>
          </a:xfrm>
        </p:spPr>
        <p:txBody>
          <a:bodyPr/>
          <a:lstStyle/>
          <a:p>
            <a:r>
              <a:rPr kumimoji="1" lang="zh-TW" altLang="en-US" dirty="0" smtClean="0"/>
              <a:t>疑問句的本身就會帶出答案，而答案就隱藏著解決問題的策略</a:t>
            </a:r>
            <a:endParaRPr kumimoji="1" lang="en-US" altLang="zh-TW" dirty="0"/>
          </a:p>
          <a:p>
            <a:r>
              <a:rPr kumimoji="1" lang="zh-TW" altLang="en-US" dirty="0" smtClean="0"/>
              <a:t>自我激勵只是短暫的情感</a:t>
            </a:r>
            <a:endParaRPr kumimoji="1" lang="en-US" altLang="zh-TW" dirty="0"/>
          </a:p>
        </p:txBody>
      </p:sp>
    </p:spTree>
    <p:extLst>
      <p:ext uri="{BB962C8B-B14F-4D97-AF65-F5344CB8AC3E}">
        <p14:creationId xmlns:p14="http://schemas.microsoft.com/office/powerpoint/2010/main" val="114429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l"/>
            <a:endParaRPr kumimoji="1" lang="zh-TW" altLang="en-US" sz="3200" dirty="0"/>
          </a:p>
        </p:txBody>
      </p:sp>
      <p:pic>
        <p:nvPicPr>
          <p:cNvPr id="6" name="內容版面配置區 5" descr="th.jpg"/>
          <p:cNvPicPr>
            <a:picLocks noGrp="1" noChangeAspect="1"/>
          </p:cNvPicPr>
          <p:nvPr>
            <p:ph idx="1"/>
          </p:nvPr>
        </p:nvPicPr>
        <p:blipFill>
          <a:blip r:embed="rId2">
            <a:extLst>
              <a:ext uri="{28A0092B-C50C-407E-A947-70E740481C1C}">
                <a14:useLocalDpi xmlns:a14="http://schemas.microsoft.com/office/drawing/2010/main" val="0"/>
              </a:ext>
            </a:extLst>
          </a:blip>
          <a:srcRect l="-25908" r="-25908"/>
          <a:stretch>
            <a:fillRect/>
          </a:stretch>
        </p:blipFill>
        <p:spPr>
          <a:xfrm>
            <a:off x="253392" y="1371600"/>
            <a:ext cx="8623753" cy="4928213"/>
          </a:xfrm>
        </p:spPr>
      </p:pic>
      <p:sp>
        <p:nvSpPr>
          <p:cNvPr id="7" name="矩形 6"/>
          <p:cNvSpPr/>
          <p:nvPr/>
        </p:nvSpPr>
        <p:spPr>
          <a:xfrm>
            <a:off x="2348829" y="5376483"/>
            <a:ext cx="4572000" cy="923330"/>
          </a:xfrm>
          <a:prstGeom prst="rect">
            <a:avLst/>
          </a:prstGeom>
        </p:spPr>
        <p:txBody>
          <a:bodyPr>
            <a:spAutoFit/>
          </a:bodyPr>
          <a:lstStyle/>
          <a:p>
            <a:r>
              <a:rPr kumimoji="1" lang="en-US" altLang="zh-TW" dirty="0" smtClean="0">
                <a:hlinkClick r:id="rId3"/>
              </a:rPr>
              <a:t>https://www.youtube.com/watch?v=gMy_fa2f9DI</a:t>
            </a:r>
            <a:r>
              <a:rPr kumimoji="1" lang="en-US" altLang="zh-TW" dirty="0" smtClean="0"/>
              <a:t/>
            </a:r>
            <a:br>
              <a:rPr kumimoji="1" lang="en-US" altLang="zh-TW" dirty="0" smtClean="0"/>
            </a:br>
            <a:endParaRPr lang="zh-TW" altLang="en-US" dirty="0"/>
          </a:p>
        </p:txBody>
      </p:sp>
    </p:spTree>
    <p:extLst>
      <p:ext uri="{BB962C8B-B14F-4D97-AF65-F5344CB8AC3E}">
        <p14:creationId xmlns:p14="http://schemas.microsoft.com/office/powerpoint/2010/main" val="399536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疑問</a:t>
            </a:r>
            <a:r>
              <a:rPr kumimoji="1" lang="zh-TW" altLang="en-US" dirty="0" smtClean="0"/>
              <a:t>式</a:t>
            </a:r>
            <a:r>
              <a:rPr kumimoji="1" lang="zh-TW" altLang="en-US" dirty="0" smtClean="0"/>
              <a:t>自我對</a:t>
            </a:r>
            <a:r>
              <a:rPr kumimoji="1" lang="zh-TW" altLang="en-US" dirty="0" smtClean="0"/>
              <a:t>話的實驗</a:t>
            </a:r>
            <a:endParaRPr kumimoji="1" lang="zh-TW" altLang="en-US" dirty="0"/>
          </a:p>
        </p:txBody>
      </p:sp>
      <p:sp>
        <p:nvSpPr>
          <p:cNvPr id="3" name="內容版面配置區 2"/>
          <p:cNvSpPr>
            <a:spLocks noGrp="1"/>
          </p:cNvSpPr>
          <p:nvPr>
            <p:ph idx="1"/>
          </p:nvPr>
        </p:nvSpPr>
        <p:spPr/>
        <p:txBody>
          <a:bodyPr/>
          <a:lstStyle/>
          <a:p>
            <a:r>
              <a:rPr kumimoji="1" lang="zh-TW" altLang="en-US" dirty="0" smtClean="0"/>
              <a:t>字母重組遊戲</a:t>
            </a:r>
            <a:endParaRPr kumimoji="1" lang="en-US" altLang="zh-TW" dirty="0" smtClean="0"/>
          </a:p>
          <a:p>
            <a:r>
              <a:rPr kumimoji="1" lang="zh-TW" altLang="en-US" dirty="0" smtClean="0"/>
              <a:t>分兩組一是問自己能否解答，另一組是告訴自己可以解答</a:t>
            </a:r>
            <a:endParaRPr kumimoji="1" lang="en-US" altLang="zh-TW" dirty="0" smtClean="0"/>
          </a:p>
          <a:p>
            <a:r>
              <a:rPr kumimoji="1" lang="zh-TW" altLang="en-US" dirty="0" smtClean="0"/>
              <a:t>結果自問組多解決近</a:t>
            </a:r>
            <a:r>
              <a:rPr kumimoji="1" lang="en-US" altLang="zh-TW" dirty="0" smtClean="0"/>
              <a:t>50%</a:t>
            </a:r>
            <a:r>
              <a:rPr kumimoji="1" lang="zh-TW" altLang="en-US" dirty="0" smtClean="0"/>
              <a:t>的答案。</a:t>
            </a:r>
            <a:endParaRPr kumimoji="1" lang="en-US" altLang="zh-TW" dirty="0" smtClean="0"/>
          </a:p>
          <a:p>
            <a:endParaRPr kumimoji="1" lang="en-US" altLang="zh-TW" dirty="0"/>
          </a:p>
          <a:p>
            <a:pPr marL="0" indent="0">
              <a:buNone/>
            </a:pPr>
            <a:endParaRPr kumimoji="1" lang="en-US" altLang="zh-TW" dirty="0"/>
          </a:p>
          <a:p>
            <a:endParaRPr kumimoji="1" lang="zh-TW" altLang="en-US" dirty="0"/>
          </a:p>
        </p:txBody>
      </p:sp>
    </p:spTree>
    <p:extLst>
      <p:ext uri="{BB962C8B-B14F-4D97-AF65-F5344CB8AC3E}">
        <p14:creationId xmlns:p14="http://schemas.microsoft.com/office/powerpoint/2010/main" val="30569006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lstStyle/>
          <a:p>
            <a:r>
              <a:rPr kumimoji="1" lang="zh-TW" altLang="en-US" dirty="0" smtClean="0"/>
              <a:t>參與者分三組</a:t>
            </a:r>
            <a:endParaRPr kumimoji="1" lang="en-US" altLang="zh-TW" dirty="0" smtClean="0"/>
          </a:p>
          <a:p>
            <a:r>
              <a:rPr kumimoji="1" lang="zh-TW" altLang="en-US" dirty="0" smtClean="0"/>
              <a:t>分別寫</a:t>
            </a:r>
            <a:r>
              <a:rPr kumimoji="1" lang="en-US" altLang="zh-TW" dirty="0" smtClean="0"/>
              <a:t>20</a:t>
            </a:r>
            <a:r>
              <a:rPr kumimoji="1" lang="zh-TW" altLang="en-US" dirty="0" smtClean="0"/>
              <a:t>次我會嗎？、我會、我或會</a:t>
            </a:r>
            <a:endParaRPr kumimoji="1" lang="en-US" altLang="zh-TW" dirty="0" smtClean="0"/>
          </a:p>
          <a:p>
            <a:r>
              <a:rPr kumimoji="1" lang="zh-TW" altLang="en-US" dirty="0" smtClean="0"/>
              <a:t>結果寫</a:t>
            </a:r>
            <a:r>
              <a:rPr kumimoji="1" lang="en-US" altLang="zh-TW" dirty="0" smtClean="0"/>
              <a:t>20</a:t>
            </a:r>
            <a:r>
              <a:rPr kumimoji="1" lang="zh-TW" altLang="en-US" dirty="0" smtClean="0"/>
              <a:t>次我會嗎的解題數幾乎是其他組的</a:t>
            </a:r>
            <a:r>
              <a:rPr kumimoji="1" lang="en-US" altLang="zh-TW" dirty="0" smtClean="0"/>
              <a:t>2</a:t>
            </a:r>
            <a:r>
              <a:rPr kumimoji="1" lang="zh-TW" altLang="en-US" dirty="0" smtClean="0"/>
              <a:t>倍。</a:t>
            </a:r>
            <a:endParaRPr kumimoji="1" lang="zh-TW" altLang="en-US" dirty="0"/>
          </a:p>
        </p:txBody>
      </p:sp>
    </p:spTree>
    <p:extLst>
      <p:ext uri="{BB962C8B-B14F-4D97-AF65-F5344CB8AC3E}">
        <p14:creationId xmlns:p14="http://schemas.microsoft.com/office/powerpoint/2010/main" val="3073557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銷售過程：</a:t>
            </a:r>
            <a:r>
              <a:rPr kumimoji="1" lang="en-US" altLang="zh-TW" dirty="0" smtClean="0"/>
              <a:t/>
            </a:r>
            <a:br>
              <a:rPr kumimoji="1" lang="en-US" altLang="zh-TW" dirty="0" smtClean="0"/>
            </a:br>
            <a:r>
              <a:rPr kumimoji="1" lang="zh-TW" altLang="en-US" dirty="0" smtClean="0"/>
              <a:t>正向</a:t>
            </a:r>
            <a:r>
              <a:rPr kumimoji="1" lang="zh-TW" altLang="en-US" dirty="0" smtClean="0"/>
              <a:t>情緒</a:t>
            </a:r>
            <a:r>
              <a:rPr kumimoji="1" lang="en-US" altLang="zh-TW" dirty="0" smtClean="0"/>
              <a:t>V.S.</a:t>
            </a:r>
            <a:r>
              <a:rPr kumimoji="1" lang="zh-TW" altLang="en-US" dirty="0" smtClean="0"/>
              <a:t>負向情緒</a:t>
            </a:r>
            <a:endParaRPr kumimoji="1" lang="zh-TW" altLang="en-US" dirty="0"/>
          </a:p>
        </p:txBody>
      </p:sp>
      <p:sp>
        <p:nvSpPr>
          <p:cNvPr id="3" name="內容版面配置區 2"/>
          <p:cNvSpPr>
            <a:spLocks noGrp="1"/>
          </p:cNvSpPr>
          <p:nvPr>
            <p:ph idx="1"/>
          </p:nvPr>
        </p:nvSpPr>
        <p:spPr/>
        <p:txBody>
          <a:bodyPr/>
          <a:lstStyle/>
          <a:p>
            <a:r>
              <a:rPr kumimoji="1" lang="zh-TW" altLang="en-US" dirty="0" smtClean="0"/>
              <a:t>正向情緒能幫助我們看到買方是如何想的以及他們的處境</a:t>
            </a:r>
            <a:endParaRPr kumimoji="1" lang="en-US" altLang="zh-TW" dirty="0" smtClean="0"/>
          </a:p>
          <a:p>
            <a:r>
              <a:rPr kumimoji="1" lang="zh-TW" altLang="en-US" dirty="0" smtClean="0"/>
              <a:t>負向情緒可以讓聽話者相信說話者認真的</a:t>
            </a:r>
            <a:r>
              <a:rPr kumimoji="1" lang="zh-TW" altLang="en-US" dirty="0" smtClean="0"/>
              <a:t>程度</a:t>
            </a:r>
            <a:endParaRPr kumimoji="1" lang="en-US" altLang="zh-TW" dirty="0" smtClean="0"/>
          </a:p>
          <a:p>
            <a:r>
              <a:rPr kumimoji="1" lang="zh-TW" altLang="en-US" dirty="0" smtClean="0"/>
              <a:t>正向情緒幫助我們見林；負向情緒則幫助我們見樹。</a:t>
            </a:r>
            <a:endParaRPr kumimoji="1" lang="zh-TW" altLang="en-US" dirty="0"/>
          </a:p>
        </p:txBody>
      </p:sp>
    </p:spTree>
    <p:extLst>
      <p:ext uri="{BB962C8B-B14F-4D97-AF65-F5344CB8AC3E}">
        <p14:creationId xmlns:p14="http://schemas.microsoft.com/office/powerpoint/2010/main" val="283797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天空">
  <a:themeElements>
    <a:clrScheme name="天空">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天空">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天空">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天空.thmx</Template>
  <TotalTime>1019</TotalTime>
  <Words>606</Words>
  <Application>Microsoft Macintosh PowerPoint</Application>
  <PresentationFormat>如螢幕大小 (4:3)</PresentationFormat>
  <Paragraphs>92</Paragraphs>
  <Slides>26</Slides>
  <Notes>0</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天空</vt:lpstr>
      <vt:lpstr>未來在等待的銷售人才 5 浮力</vt:lpstr>
      <vt:lpstr>如何影響他人的新ABC守則 </vt:lpstr>
      <vt:lpstr>PowerPoint 簡報</vt:lpstr>
      <vt:lpstr>浮力的三元素</vt:lpstr>
      <vt:lpstr>銷售之前： 自己問問題V.S.自我激勵</vt:lpstr>
      <vt:lpstr>PowerPoint 簡報</vt:lpstr>
      <vt:lpstr>疑問式自我對話的實驗</vt:lpstr>
      <vt:lpstr>PowerPoint 簡報</vt:lpstr>
      <vt:lpstr>銷售過程： 正向情緒V.S.負向情緒</vt:lpstr>
      <vt:lpstr>情境實驗</vt:lpstr>
      <vt:lpstr>PowerPoint 簡報</vt:lpstr>
      <vt:lpstr>延續性實驗</vt:lpstr>
      <vt:lpstr>正負向情緒與幸福度的實驗</vt:lpstr>
      <vt:lpstr>銷售之後： 解釋風格---樂觀V.S.悲觀（習得無助）</vt:lpstr>
      <vt:lpstr>歸因風格問卷</vt:lpstr>
      <vt:lpstr>ASQ問卷</vt:lpstr>
      <vt:lpstr>模範案例</vt:lpstr>
      <vt:lpstr>當個建築師巴布： 練習詢問式自我對話 </vt:lpstr>
      <vt:lpstr>追蹤你的正向比例</vt:lpstr>
      <vt:lpstr>PowerPoint 簡報</vt:lpstr>
      <vt:lpstr>增進你的解釋風格</vt:lpstr>
      <vt:lpstr>PowerPoint 簡報</vt:lpstr>
      <vt:lpstr>推薦閱讀</vt:lpstr>
      <vt:lpstr>嘗試計算並擁抱策略</vt:lpstr>
      <vt:lpstr>不要忘了偶爾負面一下</vt:lpstr>
      <vt:lpstr>寄給自己一封拒絕信</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未來在等待的銷售人才 5 浮力</dc:title>
  <dc:creator>chu ming</dc:creator>
  <cp:lastModifiedBy>chu ming</cp:lastModifiedBy>
  <cp:revision>29</cp:revision>
  <dcterms:created xsi:type="dcterms:W3CDTF">2015-05-08T12:44:34Z</dcterms:created>
  <dcterms:modified xsi:type="dcterms:W3CDTF">2015-05-12T07:10:41Z</dcterms:modified>
</cp:coreProperties>
</file>