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8" r:id="rId12"/>
    <p:sldId id="266" r:id="rId13"/>
    <p:sldId id="265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DD713D-D08E-4900-9A32-28E6558B5089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AA9523D-B48A-4538-87C1-CFFED93EEC6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8208912" cy="2016224"/>
          </a:xfrm>
        </p:spPr>
        <p:txBody>
          <a:bodyPr>
            <a:normAutofit fontScale="90000"/>
          </a:bodyPr>
          <a:lstStyle/>
          <a:p>
            <a:r>
              <a:rPr lang="zh-TW" altLang="en-US" sz="6600" dirty="0" smtClean="0"/>
              <a:t>社會</a:t>
            </a:r>
            <a:r>
              <a:rPr lang="zh-TW" altLang="en-US" sz="6600" dirty="0" smtClean="0"/>
              <a:t>行銷</a:t>
            </a:r>
            <a:r>
              <a:rPr lang="zh-TW" altLang="en-US" sz="5300" dirty="0" smtClean="0"/>
              <a:t>導讀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400" dirty="0"/>
              <a:t>選擇</a:t>
            </a:r>
            <a:r>
              <a:rPr lang="zh-TW" altLang="en-US" sz="4400" dirty="0" smtClean="0"/>
              <a:t>目標市場、設定目的及目標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83768" y="4941168"/>
            <a:ext cx="4256544" cy="1296144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授課老師：林木筆老師</a:t>
            </a:r>
            <a:endParaRPr lang="en-US" altLang="zh-TW" sz="2800" dirty="0" smtClean="0"/>
          </a:p>
          <a:p>
            <a:r>
              <a:rPr lang="zh-TW" altLang="en-US" sz="2800" dirty="0" smtClean="0"/>
              <a:t>學生：</a:t>
            </a:r>
            <a:r>
              <a:rPr lang="zh-TW" altLang="en-US" sz="2800" dirty="0"/>
              <a:t>黃桂招</a:t>
            </a:r>
            <a:endParaRPr lang="en-US" altLang="zh-TW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2014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r>
              <a:rPr lang="zh-TW" altLang="en-US" sz="4800" dirty="0" smtClean="0"/>
              <a:t>設定目的及目標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3696524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+mn-ea"/>
              </a:rPr>
              <a:t>可使用之解決方案</a:t>
            </a:r>
            <a:endParaRPr lang="en-US" altLang="zh-TW" sz="4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+mn-ea"/>
              </a:rPr>
              <a:t>1.</a:t>
            </a:r>
            <a:r>
              <a:rPr lang="zh-TW" altLang="en-US" sz="4000" dirty="0" smtClean="0">
                <a:latin typeface="+mn-ea"/>
              </a:rPr>
              <a:t>建立有關行動知覺及印象的活動目標</a:t>
            </a:r>
            <a:endParaRPr lang="en-US" altLang="zh-TW" sz="4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+mn-ea"/>
              </a:rPr>
              <a:t>2.</a:t>
            </a:r>
            <a:r>
              <a:rPr lang="zh-TW" altLang="en-US" sz="4000" dirty="0" smtClean="0">
                <a:latin typeface="+mn-ea"/>
              </a:rPr>
              <a:t>建立與知識層次有關的活動目標</a:t>
            </a:r>
            <a:endParaRPr lang="en-US" altLang="zh-TW" sz="4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+mn-ea"/>
              </a:rPr>
              <a:t>3.</a:t>
            </a:r>
            <a:r>
              <a:rPr lang="zh-TW" altLang="en-US" sz="4000" dirty="0" smtClean="0">
                <a:latin typeface="+mn-ea"/>
              </a:rPr>
              <a:t>建立接受信念的活動</a:t>
            </a:r>
            <a:r>
              <a:rPr lang="zh-TW" altLang="en-US" sz="4000" dirty="0" smtClean="0">
                <a:latin typeface="+mn-ea"/>
              </a:rPr>
              <a:t>目標</a:t>
            </a:r>
            <a:endParaRPr lang="en-US" altLang="zh-TW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3041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/>
              <a:t>設定目的及目標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altLang="zh-TW" sz="4000" dirty="0">
                <a:latin typeface="+mn-ea"/>
              </a:rPr>
              <a:t>4.</a:t>
            </a:r>
            <a:r>
              <a:rPr lang="zh-TW" altLang="en-US" sz="4000" dirty="0">
                <a:latin typeface="+mn-ea"/>
              </a:rPr>
              <a:t>建立回應行動元素的活動目標</a:t>
            </a:r>
            <a:endParaRPr lang="en-US" altLang="zh-TW" sz="4000" dirty="0">
              <a:latin typeface="+mn-ea"/>
            </a:endParaRPr>
          </a:p>
          <a:p>
            <a:pPr marL="0" indent="0"/>
            <a:r>
              <a:rPr lang="en-US" altLang="zh-TW" sz="4000" dirty="0">
                <a:latin typeface="+mn-ea"/>
              </a:rPr>
              <a:t>5.</a:t>
            </a:r>
            <a:r>
              <a:rPr lang="zh-TW" altLang="en-US" sz="4000" dirty="0">
                <a:latin typeface="+mn-ea"/>
              </a:rPr>
              <a:t>建立意欲改變行為的活動目標</a:t>
            </a:r>
            <a:endParaRPr lang="en-US" altLang="zh-TW" sz="4000" dirty="0">
              <a:latin typeface="+mn-ea"/>
            </a:endParaRPr>
          </a:p>
          <a:p>
            <a:pPr marL="0" indent="0"/>
            <a:r>
              <a:rPr lang="en-US" altLang="zh-TW" sz="4000" dirty="0">
                <a:latin typeface="+mn-ea"/>
              </a:rPr>
              <a:t>6.</a:t>
            </a:r>
            <a:r>
              <a:rPr lang="zh-TW" altLang="en-US" sz="4000" dirty="0">
                <a:latin typeface="+mn-ea"/>
              </a:rPr>
              <a:t>建立活動過程的活動目標</a:t>
            </a:r>
            <a:endParaRPr lang="en-US" altLang="zh-TW" sz="4000" dirty="0">
              <a:latin typeface="+mn-ea"/>
            </a:endParaRPr>
          </a:p>
          <a:p>
            <a:pPr marL="0" indent="0"/>
            <a:r>
              <a:rPr lang="zh-TW" altLang="en-US" sz="4000" dirty="0">
                <a:latin typeface="+mn-ea"/>
              </a:rPr>
              <a:t>→目標是評估的成效基礎！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698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延伸一個問題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TW" altLang="en-US" sz="12800" dirty="0" smtClean="0">
                <a:latin typeface="+mj-ea"/>
                <a:ea typeface="+mj-ea"/>
              </a:rPr>
              <a:t>打火機出現，火柴消失</a:t>
            </a:r>
            <a:endParaRPr lang="en-US" altLang="zh-TW" sz="12800" dirty="0" smtClean="0">
              <a:latin typeface="+mj-ea"/>
              <a:ea typeface="+mj-ea"/>
            </a:endParaRPr>
          </a:p>
          <a:p>
            <a:r>
              <a:rPr lang="zh-TW" altLang="en-US" sz="12800" dirty="0">
                <a:latin typeface="+mj-ea"/>
                <a:ea typeface="+mj-ea"/>
              </a:rPr>
              <a:t>計算機出現 </a:t>
            </a:r>
            <a:r>
              <a:rPr lang="zh-TW" altLang="en-US" sz="12800" dirty="0" smtClean="0">
                <a:latin typeface="+mj-ea"/>
                <a:ea typeface="+mj-ea"/>
              </a:rPr>
              <a:t>，算盤消失</a:t>
            </a:r>
            <a:endParaRPr lang="en-US" altLang="zh-TW" sz="12800" dirty="0" smtClean="0">
              <a:latin typeface="+mj-ea"/>
              <a:ea typeface="+mj-ea"/>
            </a:endParaRPr>
          </a:p>
          <a:p>
            <a:r>
              <a:rPr lang="en-US" altLang="zh-TW" sz="12800" dirty="0" smtClean="0">
                <a:latin typeface="+mj-ea"/>
                <a:ea typeface="+mj-ea"/>
              </a:rPr>
              <a:t>CD</a:t>
            </a:r>
            <a:r>
              <a:rPr lang="zh-TW" altLang="en-US" sz="12800" dirty="0" smtClean="0">
                <a:latin typeface="+mj-ea"/>
                <a:ea typeface="+mj-ea"/>
              </a:rPr>
              <a:t>出現後，錄音機消失</a:t>
            </a:r>
            <a:endParaRPr lang="en-US" altLang="zh-TW" sz="12800" dirty="0" smtClean="0">
              <a:latin typeface="+mj-ea"/>
              <a:ea typeface="+mj-ea"/>
            </a:endParaRPr>
          </a:p>
          <a:p>
            <a:r>
              <a:rPr lang="zh-TW" altLang="en-US" sz="12800" dirty="0" smtClean="0">
                <a:latin typeface="+mj-ea"/>
                <a:ea typeface="+mj-ea"/>
              </a:rPr>
              <a:t>數位相機出現，膠捲底片市場沒了</a:t>
            </a:r>
            <a:endParaRPr lang="en-US" altLang="zh-TW" sz="12800" dirty="0" smtClean="0">
              <a:latin typeface="+mj-ea"/>
              <a:ea typeface="+mj-ea"/>
            </a:endParaRPr>
          </a:p>
          <a:p>
            <a:r>
              <a:rPr lang="zh-TW" altLang="en-US" sz="12800" dirty="0" smtClean="0">
                <a:latin typeface="+mj-ea"/>
                <a:ea typeface="+mj-ea"/>
              </a:rPr>
              <a:t>消費者直購</a:t>
            </a:r>
            <a:r>
              <a:rPr lang="zh-TW" altLang="en-US" sz="12800" dirty="0">
                <a:latin typeface="+mj-ea"/>
                <a:ea typeface="+mj-ea"/>
              </a:rPr>
              <a:t>出現，</a:t>
            </a:r>
            <a:r>
              <a:rPr lang="zh-TW" altLang="en-US" sz="12800" dirty="0" smtClean="0">
                <a:latin typeface="+mj-ea"/>
                <a:ea typeface="+mj-ea"/>
              </a:rPr>
              <a:t>傳統市場生意萎縮了</a:t>
            </a:r>
            <a:endParaRPr lang="en-US" altLang="zh-TW" sz="12800" dirty="0" smtClean="0">
              <a:latin typeface="+mj-ea"/>
              <a:ea typeface="+mj-ea"/>
            </a:endParaRPr>
          </a:p>
          <a:p>
            <a:r>
              <a:rPr lang="zh-TW" altLang="en-US" sz="12800" dirty="0">
                <a:latin typeface="+mj-ea"/>
                <a:ea typeface="+mj-ea"/>
              </a:rPr>
              <a:t>智慧手機出現，</a:t>
            </a:r>
            <a:r>
              <a:rPr lang="en-US" altLang="zh-TW" sz="12800" dirty="0" smtClean="0">
                <a:latin typeface="+mj-ea"/>
                <a:ea typeface="+mj-ea"/>
              </a:rPr>
              <a:t>4G</a:t>
            </a:r>
            <a:r>
              <a:rPr lang="zh-TW" altLang="en-US" sz="12800" dirty="0" smtClean="0">
                <a:latin typeface="+mj-ea"/>
                <a:ea typeface="+mj-ea"/>
              </a:rPr>
              <a:t>回家不用電腦了</a:t>
            </a:r>
            <a:endParaRPr lang="en-US" altLang="zh-TW" sz="12800" dirty="0" smtClean="0">
              <a:latin typeface="+mj-ea"/>
              <a:ea typeface="+mj-ea"/>
            </a:endParaRPr>
          </a:p>
          <a:p>
            <a:r>
              <a:rPr lang="zh-TW" altLang="en-US" sz="12800" dirty="0">
                <a:latin typeface="+mj-ea"/>
                <a:ea typeface="+mj-ea"/>
              </a:rPr>
              <a:t>微信</a:t>
            </a:r>
            <a:r>
              <a:rPr lang="zh-TW" altLang="en-US" sz="12800" dirty="0" smtClean="0">
                <a:latin typeface="+mj-ea"/>
                <a:ea typeface="+mj-ea"/>
              </a:rPr>
              <a:t>、</a:t>
            </a:r>
            <a:r>
              <a:rPr lang="en-US" altLang="zh-TW" sz="12800" dirty="0" smtClean="0">
                <a:latin typeface="+mj-ea"/>
                <a:ea typeface="+mj-ea"/>
              </a:rPr>
              <a:t>Line</a:t>
            </a:r>
            <a:r>
              <a:rPr lang="zh-TW" altLang="en-US" sz="12800" dirty="0">
                <a:latin typeface="+mj-ea"/>
                <a:ea typeface="+mj-ea"/>
              </a:rPr>
              <a:t>出現</a:t>
            </a:r>
            <a:r>
              <a:rPr lang="zh-TW" altLang="en-US" sz="12800" dirty="0">
                <a:latin typeface="+mj-ea"/>
              </a:rPr>
              <a:t>，</a:t>
            </a:r>
            <a:r>
              <a:rPr lang="zh-TW" altLang="en-US" sz="12800" dirty="0" smtClean="0">
                <a:latin typeface="+mj-ea"/>
                <a:ea typeface="+mj-ea"/>
              </a:rPr>
              <a:t>簡訊都沒人要發了</a:t>
            </a:r>
            <a:endParaRPr lang="en-US" altLang="zh-TW" sz="12800" dirty="0" smtClean="0">
              <a:latin typeface="+mj-ea"/>
              <a:ea typeface="+mj-ea"/>
            </a:endParaRPr>
          </a:p>
          <a:p>
            <a:endParaRPr lang="en-US" altLang="zh-TW" sz="12800" dirty="0" smtClean="0">
              <a:latin typeface="+mj-ea"/>
              <a:ea typeface="+mj-ea"/>
            </a:endParaRPr>
          </a:p>
          <a:p>
            <a:endParaRPr lang="en-US" altLang="zh-TW" sz="12800" dirty="0">
              <a:latin typeface="+mj-ea"/>
              <a:ea typeface="+mj-ea"/>
            </a:endParaRPr>
          </a:p>
          <a:p>
            <a:r>
              <a:rPr lang="zh-TW" altLang="en-US" sz="14400" dirty="0" smtClean="0">
                <a:latin typeface="+mj-ea"/>
                <a:ea typeface="+mj-ea"/>
              </a:rPr>
              <a:t>並非</a:t>
            </a:r>
            <a:r>
              <a:rPr lang="zh-TW" altLang="en-US" sz="14400" dirty="0">
                <a:latin typeface="+mj-ea"/>
                <a:ea typeface="+mj-ea"/>
              </a:rPr>
              <a:t>誰奪走誰的生意</a:t>
            </a:r>
            <a:r>
              <a:rPr lang="zh-TW" altLang="en-US" sz="14400" dirty="0" smtClean="0">
                <a:latin typeface="+mj-ea"/>
                <a:ea typeface="+mj-ea"/>
              </a:rPr>
              <a:t>，而是人們更懂得接受新事物</a:t>
            </a:r>
            <a:r>
              <a:rPr lang="en-US" altLang="zh-TW" sz="14400" dirty="0" smtClean="0">
                <a:latin typeface="+mj-ea"/>
                <a:ea typeface="+mj-ea"/>
              </a:rPr>
              <a:t>---</a:t>
            </a:r>
            <a:r>
              <a:rPr lang="zh-TW" altLang="en-US" sz="14400" dirty="0" smtClean="0">
                <a:latin typeface="+mj-ea"/>
                <a:ea typeface="+mj-ea"/>
              </a:rPr>
              <a:t>？？？</a:t>
            </a:r>
            <a:r>
              <a:rPr lang="en-US" altLang="zh-TW" sz="11200" dirty="0" smtClean="0">
                <a:latin typeface="+mj-ea"/>
                <a:ea typeface="+mj-ea"/>
              </a:rPr>
              <a:t>(</a:t>
            </a:r>
            <a:r>
              <a:rPr lang="zh-TW" altLang="en-US" sz="11200" dirty="0" smtClean="0">
                <a:latin typeface="+mj-ea"/>
                <a:ea typeface="+mj-ea"/>
              </a:rPr>
              <a:t>取自</a:t>
            </a:r>
            <a:r>
              <a:rPr lang="en-US" altLang="zh-TW" sz="11200" dirty="0">
                <a:latin typeface="+mj-ea"/>
              </a:rPr>
              <a:t>Line</a:t>
            </a:r>
            <a:r>
              <a:rPr lang="en-US" altLang="zh-TW" sz="11200" dirty="0" smtClean="0">
                <a:latin typeface="+mj-ea"/>
                <a:ea typeface="+mj-ea"/>
              </a:rPr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2692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636912"/>
            <a:ext cx="8496944" cy="1827541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/>
              <a:t>報告完畢，請多指教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3048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520940" cy="548640"/>
          </a:xfrm>
        </p:spPr>
        <p:txBody>
          <a:bodyPr/>
          <a:lstStyle/>
          <a:p>
            <a:r>
              <a:rPr lang="zh-TW" altLang="en-US" sz="4800" dirty="0" smtClean="0"/>
              <a:t>選擇目標市場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556792"/>
            <a:ext cx="7520940" cy="3579849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4000" dirty="0" smtClean="0"/>
              <a:t>三步驟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1.</a:t>
            </a:r>
            <a:r>
              <a:rPr lang="zh-TW" altLang="en-US" sz="4000" dirty="0" smtClean="0"/>
              <a:t>區隔市場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2.</a:t>
            </a:r>
            <a:r>
              <a:rPr lang="zh-TW" altLang="en-US" sz="4000" dirty="0" smtClean="0"/>
              <a:t>評估區隔市場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3.</a:t>
            </a:r>
            <a:r>
              <a:rPr lang="zh-TW" altLang="en-US" sz="4000" dirty="0" smtClean="0"/>
              <a:t>選擇其中一個或多個區隔市場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8966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選擇目標市場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824536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區隔變項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1.</a:t>
            </a:r>
            <a:r>
              <a:rPr lang="zh-TW" altLang="en-US" sz="3600" dirty="0" smtClean="0"/>
              <a:t>傳統變項：人口、地理、心理、行為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2.</a:t>
            </a:r>
            <a:r>
              <a:rPr lang="zh-TW" altLang="en-US" sz="3600" dirty="0" smtClean="0"/>
              <a:t>社會行銷模式</a:t>
            </a: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 smtClean="0"/>
              <a:t>2.1</a:t>
            </a:r>
            <a:r>
              <a:rPr lang="zh-TW" altLang="en-US" sz="3600" dirty="0" smtClean="0"/>
              <a:t>了解行為改變階段模式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螺旋歷程</a:t>
            </a:r>
            <a:r>
              <a:rPr lang="en-US" altLang="zh-TW" sz="3600" dirty="0" smtClean="0"/>
              <a:t>)</a:t>
            </a:r>
          </a:p>
          <a:p>
            <a:pPr marL="0" indent="0">
              <a:buNone/>
            </a:pPr>
            <a:r>
              <a:rPr lang="en-US" altLang="zh-TW" sz="3600" dirty="0" smtClean="0"/>
              <a:t>2.2</a:t>
            </a:r>
            <a:r>
              <a:rPr lang="zh-TW" altLang="en-US" sz="3600" dirty="0" smtClean="0"/>
              <a:t>健康型態區隔模式：整合的概念，如區分成清心養性型、緊張嘗試型。</a:t>
            </a:r>
            <a:endParaRPr lang="en-US" altLang="zh-TW" sz="3600" dirty="0" smtClean="0"/>
          </a:p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要能明確區別目標採用者的差異情況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6615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501" y="548680"/>
            <a:ext cx="7520940" cy="548640"/>
          </a:xfrm>
        </p:spPr>
        <p:txBody>
          <a:bodyPr/>
          <a:lstStyle/>
          <a:p>
            <a:r>
              <a:rPr lang="zh-TW" altLang="en-US" sz="4800" dirty="0" smtClean="0"/>
              <a:t>選擇目標市場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5137" y="1424186"/>
            <a:ext cx="8229600" cy="485313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800" dirty="0" smtClean="0"/>
              <a:t>評估區隔的標準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/>
              <a:t>Andereasen</a:t>
            </a:r>
            <a:r>
              <a:rPr lang="en-US" altLang="zh-TW" sz="2800" dirty="0" smtClean="0"/>
              <a:t>)</a:t>
            </a:r>
          </a:p>
          <a:p>
            <a:pPr marL="0" indent="0">
              <a:buNone/>
            </a:pPr>
            <a:r>
              <a:rPr lang="en-US" altLang="zh-TW" sz="2800" dirty="0" smtClean="0"/>
              <a:t>1.</a:t>
            </a:r>
            <a:r>
              <a:rPr lang="zh-TW" altLang="en-US" sz="2800" dirty="0" smtClean="0"/>
              <a:t>區隔市場的大小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2.</a:t>
            </a:r>
            <a:r>
              <a:rPr lang="zh-TW" altLang="en-US" sz="2800" dirty="0" smtClean="0"/>
              <a:t>問題的影響力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3.</a:t>
            </a:r>
            <a:r>
              <a:rPr lang="zh-TW" altLang="en-US" sz="2800" dirty="0" smtClean="0"/>
              <a:t>問題的嚴重性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4.</a:t>
            </a:r>
            <a:r>
              <a:rPr lang="zh-TW" altLang="en-US" sz="2800" dirty="0" smtClean="0"/>
              <a:t>缺乏防備的</a:t>
            </a:r>
            <a:r>
              <a:rPr lang="zh-TW" altLang="en-US" sz="2800" dirty="0" smtClean="0"/>
              <a:t>能力</a:t>
            </a:r>
          </a:p>
          <a:p>
            <a:pPr marL="0" indent="0">
              <a:buNone/>
            </a:pPr>
            <a:r>
              <a:rPr lang="en-US" altLang="zh-TW" sz="2800" dirty="0" smtClean="0"/>
              <a:t>5.</a:t>
            </a:r>
            <a:r>
              <a:rPr lang="zh-TW" altLang="en-US" sz="2800" dirty="0" smtClean="0"/>
              <a:t>接觸力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6.</a:t>
            </a:r>
            <a:r>
              <a:rPr lang="zh-TW" altLang="en-US" sz="2800" dirty="0" smtClean="0"/>
              <a:t>普遍反應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7.</a:t>
            </a:r>
            <a:r>
              <a:rPr lang="zh-TW" altLang="en-US" sz="2800" dirty="0" smtClean="0"/>
              <a:t>增量成本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8.</a:t>
            </a:r>
            <a:r>
              <a:rPr lang="zh-TW" altLang="en-US" sz="2800" dirty="0" smtClean="0"/>
              <a:t>對行銷組合的反應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9.</a:t>
            </a:r>
            <a:r>
              <a:rPr lang="zh-TW" altLang="en-US" sz="2800" dirty="0" smtClean="0"/>
              <a:t>組織能力</a:t>
            </a:r>
            <a:endParaRPr lang="en-US" altLang="zh-TW" sz="2800" dirty="0"/>
          </a:p>
        </p:txBody>
      </p:sp>
      <p:cxnSp>
        <p:nvCxnSpPr>
          <p:cNvPr id="6" name="直線接點 5"/>
          <p:cNvCxnSpPr/>
          <p:nvPr/>
        </p:nvCxnSpPr>
        <p:spPr>
          <a:xfrm>
            <a:off x="555501" y="4077072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716016" y="2060848"/>
            <a:ext cx="20882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潛在效率</a:t>
            </a:r>
            <a:endParaRPr lang="zh-TW" altLang="en-US" sz="3200" dirty="0"/>
          </a:p>
        </p:txBody>
      </p:sp>
      <p:sp>
        <p:nvSpPr>
          <p:cNvPr id="8" name="矩形 7"/>
          <p:cNvSpPr/>
          <p:nvPr/>
        </p:nvSpPr>
        <p:spPr>
          <a:xfrm>
            <a:off x="4736008" y="4593108"/>
            <a:ext cx="20882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潛在效能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5269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20940" cy="548640"/>
          </a:xfrm>
        </p:spPr>
        <p:txBody>
          <a:bodyPr/>
          <a:lstStyle/>
          <a:p>
            <a:r>
              <a:rPr lang="zh-TW" altLang="en-US" sz="4800" dirty="0" smtClean="0"/>
              <a:t>選擇目標市場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340768"/>
            <a:ext cx="8164388" cy="3579849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4000" dirty="0" smtClean="0"/>
              <a:t>目標市場的選擇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1.</a:t>
            </a:r>
            <a:r>
              <a:rPr lang="zh-TW" altLang="en-US" sz="4000" dirty="0" smtClean="0"/>
              <a:t>無差異行銷：對所有人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2.</a:t>
            </a:r>
            <a:r>
              <a:rPr lang="zh-TW" altLang="en-US" sz="4000" dirty="0" smtClean="0"/>
              <a:t>差異化行銷：不同策略對不同人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3.</a:t>
            </a:r>
            <a:r>
              <a:rPr lang="zh-TW" altLang="en-US" sz="4000" dirty="0" smtClean="0"/>
              <a:t>集中行銷：對少數關鍵市場使用單一策略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139326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選擇目標市場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340768"/>
            <a:ext cx="7520940" cy="3579849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途徑，目標市場將會展現出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1.</a:t>
            </a:r>
            <a:r>
              <a:rPr lang="zh-TW" altLang="en-US" sz="3600" dirty="0" smtClean="0"/>
              <a:t>最大的需求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2.</a:t>
            </a:r>
            <a:r>
              <a:rPr lang="zh-TW" altLang="en-US" sz="3600" dirty="0" smtClean="0"/>
              <a:t>準備好行動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3.</a:t>
            </a:r>
            <a:r>
              <a:rPr lang="zh-TW" altLang="en-US" sz="3600" dirty="0" smtClean="0"/>
              <a:t>容易接觸到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4.</a:t>
            </a:r>
            <a:r>
              <a:rPr lang="zh-TW" altLang="en-US" sz="3600" dirty="0" smtClean="0"/>
              <a:t>最佳組合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151641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r>
              <a:rPr lang="zh-TW" altLang="en-US" sz="4800" dirty="0"/>
              <a:t>設定目的及目標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3927" y="1556792"/>
            <a:ext cx="8496944" cy="398455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3600" dirty="0" smtClean="0">
                <a:latin typeface="+mn-ea"/>
              </a:rPr>
              <a:t>主要目的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+mn-ea"/>
              </a:rPr>
              <a:t>1.</a:t>
            </a:r>
            <a:r>
              <a:rPr lang="zh-TW" altLang="en-US" sz="3600" dirty="0" smtClean="0">
                <a:latin typeface="+mn-ea"/>
              </a:rPr>
              <a:t>行為目的：我們希望目標對象去做的</a:t>
            </a:r>
            <a:r>
              <a:rPr lang="zh-TW" altLang="en-US" sz="3600" dirty="0" smtClean="0">
                <a:latin typeface="+mn-ea"/>
              </a:rPr>
              <a:t>事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3600" dirty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                    </a:t>
            </a:r>
            <a:r>
              <a:rPr lang="zh-TW" altLang="en-US" sz="3600" dirty="0" smtClean="0">
                <a:latin typeface="+mn-ea"/>
              </a:rPr>
              <a:t> 情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→清楚、簡單、可行，</a:t>
            </a:r>
            <a:r>
              <a:rPr lang="zh-TW" altLang="en-US" sz="3600" dirty="0" smtClean="0">
                <a:latin typeface="+mn-ea"/>
              </a:rPr>
              <a:t>已知道</a:t>
            </a:r>
            <a:r>
              <a:rPr lang="zh-TW" altLang="en-US" sz="3600" dirty="0" smtClean="0">
                <a:latin typeface="+mn-ea"/>
              </a:rPr>
              <a:t>是否</a:t>
            </a:r>
            <a:r>
              <a:rPr lang="zh-TW" altLang="en-US" sz="3600" dirty="0" smtClean="0">
                <a:latin typeface="+mn-ea"/>
              </a:rPr>
              <a:t>做到</a:t>
            </a:r>
            <a:endParaRPr lang="en-US" altLang="zh-TW" sz="3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760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/>
              <a:t>設定目的及目標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altLang="zh-TW" sz="3600" dirty="0">
                <a:latin typeface="+mn-ea"/>
              </a:rPr>
              <a:t>2.</a:t>
            </a:r>
            <a:r>
              <a:rPr lang="zh-TW" altLang="en-US" sz="3600" dirty="0">
                <a:latin typeface="+mn-ea"/>
              </a:rPr>
              <a:t>傳統目的設定→發展關鍵訊息與溝通策略</a:t>
            </a:r>
            <a:endParaRPr lang="en-US" altLang="zh-TW" sz="3600" dirty="0">
              <a:latin typeface="+mn-ea"/>
            </a:endParaRPr>
          </a:p>
          <a:p>
            <a:pPr marL="0" indent="0"/>
            <a:r>
              <a:rPr lang="en-US" altLang="zh-TW" sz="3600" dirty="0">
                <a:latin typeface="+mn-ea"/>
              </a:rPr>
              <a:t>2.1</a:t>
            </a:r>
            <a:r>
              <a:rPr lang="zh-TW" altLang="en-US" sz="3600" dirty="0">
                <a:latin typeface="+mn-ea"/>
              </a:rPr>
              <a:t>知識目的：我們希望目標對象知道的事情</a:t>
            </a:r>
            <a:endParaRPr lang="en-US" altLang="zh-TW" sz="3600" dirty="0">
              <a:latin typeface="+mn-ea"/>
            </a:endParaRPr>
          </a:p>
          <a:p>
            <a:pPr marL="0" indent="0"/>
            <a:r>
              <a:rPr lang="en-US" altLang="zh-TW" sz="3600" dirty="0">
                <a:latin typeface="+mn-ea"/>
              </a:rPr>
              <a:t>2.2</a:t>
            </a:r>
            <a:r>
              <a:rPr lang="zh-TW" altLang="en-US" sz="3600" dirty="0">
                <a:latin typeface="+mn-ea"/>
              </a:rPr>
              <a:t>信念目的：我們希望目標對象相信的事情</a:t>
            </a:r>
            <a:endParaRPr lang="en-US" altLang="zh-TW" sz="3600" dirty="0">
              <a:latin typeface="+mn-ea"/>
            </a:endParaRPr>
          </a:p>
          <a:p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646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設定目的及目標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388843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社會行銷目標的特質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1.</a:t>
            </a:r>
            <a:r>
              <a:rPr lang="zh-TW" altLang="en-US" sz="3600" dirty="0" smtClean="0"/>
              <a:t>量化的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2.</a:t>
            </a:r>
            <a:r>
              <a:rPr lang="zh-TW" altLang="en-US" sz="3600" dirty="0" smtClean="0"/>
              <a:t>可測量的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3.</a:t>
            </a:r>
            <a:r>
              <a:rPr lang="zh-TW" altLang="en-US" sz="3600" dirty="0" smtClean="0"/>
              <a:t>與計劃的焦點、目標對象及時間架構有密切關係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/>
              <a:t>然於社會行銷之中基礎資料常容易</a:t>
            </a:r>
            <a:r>
              <a:rPr lang="zh-TW" altLang="en-US" sz="3600" dirty="0" smtClean="0"/>
              <a:t>不適用或缺乏。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329105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126</TotalTime>
  <Words>511</Words>
  <Application>Microsoft Office PowerPoint</Application>
  <PresentationFormat>如螢幕大小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角度</vt:lpstr>
      <vt:lpstr>社會行銷導讀  選擇目標市場、設定目的及目標</vt:lpstr>
      <vt:lpstr>選擇目標市場</vt:lpstr>
      <vt:lpstr>選擇目標市場</vt:lpstr>
      <vt:lpstr>選擇目標市場</vt:lpstr>
      <vt:lpstr>選擇目標市場</vt:lpstr>
      <vt:lpstr>選擇目標市場</vt:lpstr>
      <vt:lpstr>設定目的及目標</vt:lpstr>
      <vt:lpstr>設定目的及目標</vt:lpstr>
      <vt:lpstr>設定目的及目標</vt:lpstr>
      <vt:lpstr>設定目的及目標</vt:lpstr>
      <vt:lpstr>設定目的及目標</vt:lpstr>
      <vt:lpstr>延伸一個問題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社會行銷 選擇目標市場、設定目的及目標</dc:title>
  <dc:creator>Mei-Chin</dc:creator>
  <cp:lastModifiedBy>桂招</cp:lastModifiedBy>
  <cp:revision>13</cp:revision>
  <dcterms:created xsi:type="dcterms:W3CDTF">2015-04-04T01:12:07Z</dcterms:created>
  <dcterms:modified xsi:type="dcterms:W3CDTF">2015-05-10T06:52:13Z</dcterms:modified>
</cp:coreProperties>
</file>