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9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5" r:id="rId20"/>
    <p:sldId id="274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635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612" autoAdjust="0"/>
  </p:normalViewPr>
  <p:slideViewPr>
    <p:cSldViewPr>
      <p:cViewPr varScale="1">
        <p:scale>
          <a:sx n="127" d="100"/>
          <a:sy n="127" d="100"/>
        </p:scale>
        <p:origin x="-106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DA5B3-3901-44DA-B7BE-AE4ACF20D77D}" type="datetimeFigureOut">
              <a:rPr lang="zh-TW" altLang="en-US" smtClean="0"/>
              <a:pPr/>
              <a:t>2015/4/28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9FCF6-7748-4FFC-A081-9B1CF11756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9FCF6-7748-4FFC-A081-9B1CF117562A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買單眼、店員多賣你鏡頭</a:t>
            </a:r>
            <a:endParaRPr lang="en-US" altLang="zh-TW" dirty="0" smtClean="0"/>
          </a:p>
          <a:p>
            <a:r>
              <a:rPr lang="zh-TW" altLang="en-US" dirty="0" smtClean="0"/>
              <a:t>保險業務員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9FCF6-7748-4FFC-A081-9B1CF117562A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安寧訓練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9FCF6-7748-4FFC-A081-9B1CF117562A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假設你正在幫慈善機構募款</a:t>
            </a:r>
            <a:r>
              <a:rPr lang="en-US" altLang="zh-TW" dirty="0" smtClean="0"/>
              <a:t>,</a:t>
            </a:r>
            <a:r>
              <a:rPr lang="zh-TW" altLang="en-US" dirty="0" smtClean="0"/>
              <a:t>你請朋友慷慨解囊兩百美</a:t>
            </a:r>
            <a:r>
              <a:rPr lang="en-US" altLang="zh-TW" dirty="0" smtClean="0"/>
              <a:t>.</a:t>
            </a:r>
            <a:r>
              <a:rPr lang="zh-TW" altLang="en-US" dirty="0" smtClean="0"/>
              <a:t>元</a:t>
            </a:r>
            <a:r>
              <a:rPr lang="en-US" altLang="zh-TW" dirty="0" smtClean="0"/>
              <a:t>,</a:t>
            </a:r>
            <a:r>
              <a:rPr lang="zh-TW" altLang="en-US" dirty="0" smtClean="0"/>
              <a:t>他可能會說不</a:t>
            </a:r>
            <a:r>
              <a:rPr lang="en-US" altLang="zh-TW" dirty="0" smtClean="0"/>
              <a:t>,</a:t>
            </a:r>
            <a:r>
              <a:rPr lang="zh-TW" altLang="en-US" dirty="0" smtClean="0"/>
              <a:t>但不太可能只說「不」一個字</a:t>
            </a:r>
            <a:r>
              <a:rPr lang="en-US" altLang="zh-TW" dirty="0" smtClean="0"/>
              <a:t>.</a:t>
            </a:r>
            <a:r>
              <a:rPr lang="zh-TW" altLang="en-US" dirty="0" smtClean="0"/>
              <a:t>他比較可能會說</a:t>
            </a:r>
            <a:r>
              <a:rPr lang="en-US" altLang="zh-TW" dirty="0" smtClean="0"/>
              <a:t>:</a:t>
            </a:r>
            <a:r>
              <a:rPr lang="zh-TW" altLang="en-US" dirty="0" smtClean="0"/>
              <a:t>「抱歉</a:t>
            </a:r>
            <a:r>
              <a:rPr lang="en-US" altLang="zh-TW" dirty="0" smtClean="0"/>
              <a:t>,</a:t>
            </a:r>
            <a:r>
              <a:rPr lang="zh-TW" altLang="en-US" dirty="0" smtClean="0"/>
              <a:t>我不能貢獻兩百塊</a:t>
            </a:r>
            <a:r>
              <a:rPr lang="en-US" altLang="zh-TW" dirty="0" smtClean="0"/>
              <a:t>.</a:t>
            </a:r>
            <a:r>
              <a:rPr lang="zh-TW" altLang="en-US" dirty="0" smtClean="0"/>
              <a:t>」那是一個提議</a:t>
            </a:r>
            <a:r>
              <a:rPr lang="en-US" altLang="zh-TW" dirty="0" smtClean="0"/>
              <a:t>.</a:t>
            </a:r>
            <a:r>
              <a:rPr lang="zh-TW" altLang="en-US" dirty="0" smtClean="0"/>
              <a:t>也許他可以捐一個比較小的數字</a:t>
            </a:r>
            <a:r>
              <a:rPr lang="en-US" altLang="zh-TW" dirty="0" smtClean="0"/>
              <a:t>.</a:t>
            </a:r>
            <a:r>
              <a:rPr lang="zh-TW" altLang="en-US" dirty="0" smtClean="0"/>
              <a:t>或者他會說</a:t>
            </a:r>
            <a:r>
              <a:rPr lang="en-US" altLang="zh-TW" dirty="0" smtClean="0"/>
              <a:t>:</a:t>
            </a:r>
            <a:r>
              <a:rPr lang="zh-TW" altLang="en-US" dirty="0" smtClean="0"/>
              <a:t>「不</a:t>
            </a:r>
            <a:r>
              <a:rPr lang="en-US" altLang="zh-TW" dirty="0" smtClean="0"/>
              <a:t>,</a:t>
            </a:r>
            <a:r>
              <a:rPr lang="zh-TW" altLang="en-US" dirty="0" smtClean="0"/>
              <a:t>我不能現在給</a:t>
            </a:r>
            <a:r>
              <a:rPr lang="en-US" altLang="zh-TW" dirty="0" smtClean="0"/>
              <a:t>.</a:t>
            </a:r>
            <a:r>
              <a:rPr lang="zh-TW" altLang="en-US" dirty="0" smtClean="0"/>
              <a:t>」那也是一種提議</a:t>
            </a:r>
            <a:r>
              <a:rPr lang="en-US" altLang="zh-TW" dirty="0" smtClean="0"/>
              <a:t>.</a:t>
            </a:r>
            <a:r>
              <a:rPr lang="zh-TW" altLang="en-US" dirty="0" smtClean="0"/>
              <a:t>很明顯地</a:t>
            </a:r>
            <a:r>
              <a:rPr lang="en-US" altLang="zh-TW" dirty="0" smtClean="0"/>
              <a:t>,</a:t>
            </a:r>
            <a:r>
              <a:rPr lang="zh-TW" altLang="en-US" dirty="0" smtClean="0"/>
              <a:t>你應該專注在「現在」兩個字</a:t>
            </a:r>
            <a:r>
              <a:rPr lang="en-US" altLang="zh-TW" dirty="0" smtClean="0"/>
              <a:t>,</a:t>
            </a:r>
            <a:r>
              <a:rPr lang="zh-TW" altLang="en-US" dirty="0" smtClean="0"/>
              <a:t>問什麼時候才恰當</a:t>
            </a:r>
            <a:r>
              <a:rPr lang="en-US" altLang="zh-TW" dirty="0" smtClean="0"/>
              <a:t>.</a:t>
            </a:r>
            <a:r>
              <a:rPr lang="zh-TW" altLang="en-US" dirty="0" smtClean="0"/>
              <a:t>整句話就是一項提議，或許他能以其他方式幫助你的慈善機構</a:t>
            </a:r>
            <a:r>
              <a:rPr lang="en-US" altLang="zh-TW" dirty="0" smtClean="0"/>
              <a:t>,</a:t>
            </a:r>
            <a:r>
              <a:rPr lang="zh-TW" altLang="en-US" dirty="0" smtClean="0"/>
              <a:t>像是擔任義工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9FCF6-7748-4FFC-A081-9B1CF117562A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9FCF6-7748-4FFC-A081-9B1CF117562A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主動積極、以始為終、要事第一、雙贏思維、知己知彼、統合綜效、不斷更新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9FCF6-7748-4FFC-A081-9B1CF117562A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mtClean="0"/>
              <a:t>主動積極、以始為終、要事第一、雙贏思維、知己知彼、統合綜效、不斷更新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9FCF6-7748-4FFC-A081-9B1CF117562A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安寧訓練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9FCF6-7748-4FFC-A081-9B1CF117562A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器捐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9FCF6-7748-4FFC-A081-9B1CF117562A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學校募款：個人好處、校友故事募款、一般募款</a:t>
            </a:r>
            <a:r>
              <a:rPr lang="en-US" altLang="zh-TW" dirty="0" smtClean="0"/>
              <a:t>-</a:t>
            </a:r>
            <a:r>
              <a:rPr lang="zh-TW" altLang="en-US" dirty="0" smtClean="0"/>
              <a:t>這個五分鍾的閱讀活動不僅讓生產力加倍</a:t>
            </a:r>
            <a:r>
              <a:rPr lang="en-US" altLang="zh-TW" dirty="0" smtClean="0"/>
              <a:t>,</a:t>
            </a:r>
            <a:r>
              <a:rPr lang="zh-TW" altLang="en-US" dirty="0" smtClean="0"/>
              <a:t>故事還讓這份工作與人有關</a:t>
            </a:r>
            <a:r>
              <a:rPr lang="en-US" altLang="zh-TW" dirty="0" smtClean="0"/>
              <a:t>,</a:t>
            </a:r>
            <a:r>
              <a:rPr lang="zh-TW" altLang="en-US" dirty="0" smtClean="0"/>
              <a:t>故事內容則讓這份工作有意義</a:t>
            </a:r>
            <a:r>
              <a:rPr lang="en-US" altLang="zh-TW" dirty="0" smtClean="0"/>
              <a:t>.</a:t>
            </a:r>
            <a:r>
              <a:rPr lang="zh-TW" altLang="en-US" dirty="0" smtClean="0"/>
              <a:t>這就是服務的真諦</a:t>
            </a:r>
            <a:r>
              <a:rPr lang="en-US" altLang="zh-TW" dirty="0" smtClean="0"/>
              <a:t>:</a:t>
            </a:r>
            <a:r>
              <a:rPr lang="zh-TW" altLang="en-US" dirty="0" smtClean="0"/>
              <a:t>改善其他人的生活</a:t>
            </a:r>
            <a:r>
              <a:rPr lang="en-US" altLang="zh-TW" dirty="0" smtClean="0"/>
              <a:t>,</a:t>
            </a:r>
            <a:r>
              <a:rPr lang="zh-TW" altLang="en-US" dirty="0" smtClean="0"/>
              <a:t>進而改善這個世界</a:t>
            </a:r>
            <a:r>
              <a:rPr lang="en-US" altLang="zh-TW" dirty="0" smtClean="0"/>
              <a:t>.</a:t>
            </a:r>
            <a:r>
              <a:rPr lang="zh-TW" altLang="en-US" dirty="0" smtClean="0"/>
              <a:t>那是服務的泉源</a:t>
            </a:r>
            <a:r>
              <a:rPr lang="en-US" altLang="zh-TW" dirty="0" smtClean="0"/>
              <a:t>,</a:t>
            </a:r>
            <a:r>
              <a:rPr lang="zh-TW" altLang="en-US" dirty="0" smtClean="0"/>
              <a:t>也是打動他人的終極祕密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9FCF6-7748-4FFC-A081-9B1CF117562A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9FCF6-7748-4FFC-A081-9B1CF117562A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24695"/>
            <a:ext cx="7772400" cy="75790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266578"/>
            <a:ext cx="6400800" cy="593204"/>
          </a:xfrm>
        </p:spPr>
        <p:txBody>
          <a:bodyPr/>
          <a:lstStyle>
            <a:lvl1pPr marL="0" indent="0" algn="ctr">
              <a:buNone/>
              <a:defRPr>
                <a:solidFill>
                  <a:srgbClr val="6C635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140E-27DC-47B4-879E-4EC491F89627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4953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140E-27DC-47B4-879E-4EC491F89627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8397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140E-27DC-47B4-879E-4EC491F89627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0325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dirty="0" err="1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5606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5606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140E-27DC-47B4-879E-4EC491F89627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305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C6352"/>
                </a:solidFill>
              </a:defRPr>
            </a:lvl1pPr>
          </a:lstStyle>
          <a:p>
            <a:fld id="{7CFB140E-27DC-47B4-879E-4EC491F89627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C635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C6352"/>
                </a:solidFill>
              </a:defRPr>
            </a:lvl1pPr>
          </a:lstStyle>
          <a:p>
            <a:fld id="{437A9957-6C64-44D4-B360-CF457B51F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755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6C635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6C635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6C635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6C635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6C635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6C635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未來在等待的銷售人才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章節八、九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868144" y="3507854"/>
            <a:ext cx="3016424" cy="593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C63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林育甫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635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090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/>
          <a:lstStyle/>
          <a:p>
            <a:r>
              <a:rPr lang="zh-TW" altLang="en-US" dirty="0" smtClean="0"/>
              <a:t>讓你的伙伴有面子（二）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7574"/>
            <a:ext cx="8229600" cy="3744416"/>
          </a:xfrm>
        </p:spPr>
        <p:txBody>
          <a:bodyPr>
            <a:normAutofit fontScale="92500"/>
          </a:bodyPr>
          <a:lstStyle/>
          <a:p>
            <a:pPr marL="539750" indent="-539750">
              <a:buNone/>
            </a:pPr>
            <a:r>
              <a:rPr lang="en-US" altLang="zh-TW" dirty="0" smtClean="0"/>
              <a:t>1</a:t>
            </a:r>
            <a:r>
              <a:rPr lang="zh-TW" altLang="en-US" dirty="0" smtClean="0"/>
              <a:t>、</a:t>
            </a:r>
            <a:r>
              <a:rPr lang="zh-TW" altLang="en-US" dirty="0" smtClean="0"/>
              <a:t>練習方式</a:t>
            </a:r>
            <a:r>
              <a:rPr lang="zh-TW" altLang="en-US" dirty="0" smtClean="0"/>
              <a:t>：在討論中，只能用問句回應。而且問題必須是真的在請教，而不是假裝成問題的個人意見。此外，也不是能是或非的問題。</a:t>
            </a:r>
            <a:endParaRPr lang="en-US" altLang="zh-TW" dirty="0" smtClean="0"/>
          </a:p>
          <a:p>
            <a:pPr marL="630238" indent="-630238">
              <a:buNone/>
            </a:pPr>
            <a:r>
              <a:rPr lang="en-US" altLang="zh-TW" dirty="0" smtClean="0"/>
              <a:t>2</a:t>
            </a:r>
            <a:r>
              <a:rPr lang="zh-TW" altLang="en-US" dirty="0" smtClean="0"/>
              <a:t>、練習的重點是學習「問句的力量」</a:t>
            </a:r>
            <a:r>
              <a:rPr lang="zh-TW" altLang="en-US" dirty="0" smtClean="0"/>
              <a:t>，問句</a:t>
            </a:r>
            <a:r>
              <a:rPr lang="zh-TW" altLang="en-US" dirty="0" smtClean="0"/>
              <a:t>可以改變參與的</a:t>
            </a:r>
            <a:r>
              <a:rPr lang="zh-TW" altLang="en-US" dirty="0" smtClean="0"/>
              <a:t>規則，進而</a:t>
            </a:r>
            <a:r>
              <a:rPr lang="zh-TW" altLang="en-US" dirty="0" smtClean="0"/>
              <a:t>改變互動的</a:t>
            </a:r>
            <a:r>
              <a:rPr lang="zh-TW" altLang="en-US" dirty="0" smtClean="0"/>
              <a:t>本質。</a:t>
            </a:r>
            <a:endParaRPr lang="en-US" altLang="zh-TW" dirty="0" smtClean="0"/>
          </a:p>
          <a:p>
            <a:pPr marL="630238" indent="-630238">
              <a:buNone/>
            </a:pPr>
            <a:r>
              <a:rPr lang="en-US" altLang="zh-TW" dirty="0" smtClean="0"/>
              <a:t>3</a:t>
            </a:r>
            <a:r>
              <a:rPr lang="zh-TW" altLang="en-US" dirty="0" smtClean="0"/>
              <a:t>、「永遠</a:t>
            </a:r>
            <a:r>
              <a:rPr lang="zh-TW" altLang="en-US" dirty="0" smtClean="0"/>
              <a:t>不要</a:t>
            </a:r>
            <a:r>
              <a:rPr lang="zh-TW" altLang="en-US" dirty="0" smtClean="0"/>
              <a:t>爭論」「贏得</a:t>
            </a:r>
            <a:r>
              <a:rPr lang="zh-TW" altLang="en-US" dirty="0" smtClean="0"/>
              <a:t>爭論就是失去</a:t>
            </a:r>
            <a:r>
              <a:rPr lang="zh-TW" altLang="en-US" dirty="0" smtClean="0"/>
              <a:t>銷售</a:t>
            </a:r>
            <a:r>
              <a:rPr lang="zh-TW" altLang="en-US" dirty="0" smtClean="0"/>
              <a:t>」</a:t>
            </a:r>
            <a:endParaRPr lang="en-US" altLang="zh-TW" dirty="0" smtClean="0"/>
          </a:p>
        </p:txBody>
      </p:sp>
    </p:spTree>
    <p:extLst>
      <p:ext uri="{BB962C8B-B14F-4D97-AF65-F5344CB8AC3E}">
        <p14:creationId xmlns="" xmlns:p14="http://schemas.microsoft.com/office/powerpoint/2010/main" val="198211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小結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5606"/>
            <a:ext cx="8363272" cy="2545556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即興是這樣</a:t>
            </a:r>
            <a:r>
              <a:rPr lang="en-US" altLang="zh-TW" dirty="0" smtClean="0"/>
              <a:t>,</a:t>
            </a:r>
            <a:r>
              <a:rPr lang="zh-TW" altLang="en-US" dirty="0" smtClean="0"/>
              <a:t>銷售</a:t>
            </a:r>
            <a:r>
              <a:rPr lang="zh-TW" altLang="en-US" dirty="0" smtClean="0"/>
              <a:t>與「非銷售的銷售」也是這樣。如果</a:t>
            </a:r>
            <a:r>
              <a:rPr lang="zh-TW" altLang="en-US" dirty="0" smtClean="0"/>
              <a:t>你訓練自己的耳朵聆聽</a:t>
            </a:r>
            <a:r>
              <a:rPr lang="zh-TW" altLang="en-US" dirty="0" smtClean="0"/>
              <a:t>別人提供的</a:t>
            </a:r>
            <a:r>
              <a:rPr lang="zh-TW" altLang="en-US" dirty="0" smtClean="0"/>
              <a:t>東西</a:t>
            </a:r>
            <a:r>
              <a:rPr lang="zh-TW" altLang="en-US" dirty="0" smtClean="0"/>
              <a:t>，如果</a:t>
            </a:r>
            <a:r>
              <a:rPr lang="zh-TW" altLang="en-US" dirty="0" smtClean="0"/>
              <a:t>你回應別人</a:t>
            </a:r>
            <a:r>
              <a:rPr lang="zh-TW" altLang="en-US" dirty="0" smtClean="0"/>
              <a:t>的時候說「好，還有</a:t>
            </a:r>
            <a:r>
              <a:rPr lang="en-US" altLang="zh-TW" dirty="0" smtClean="0"/>
              <a:t>......</a:t>
            </a:r>
            <a:r>
              <a:rPr lang="zh-TW" altLang="en-US" dirty="0" smtClean="0"/>
              <a:t>」</a:t>
            </a:r>
            <a:r>
              <a:rPr lang="zh-TW" altLang="en-US" dirty="0" smtClean="0"/>
              <a:t>，</a:t>
            </a:r>
            <a:r>
              <a:rPr lang="zh-TW" altLang="en-US" dirty="0" smtClean="0"/>
              <a:t>如果</a:t>
            </a:r>
            <a:r>
              <a:rPr lang="zh-TW" altLang="en-US" dirty="0" smtClean="0"/>
              <a:t>你永遠試著讓對方有</a:t>
            </a:r>
            <a:r>
              <a:rPr lang="zh-TW" altLang="en-US" dirty="0" smtClean="0"/>
              <a:t>面子，可能性</a:t>
            </a:r>
            <a:r>
              <a:rPr lang="zh-TW" altLang="en-US" dirty="0" smtClean="0"/>
              <a:t>自然就會冒出來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0706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203598"/>
            <a:ext cx="7772400" cy="757907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第九章</a:t>
            </a:r>
            <a:r>
              <a:rPr lang="en-US" altLang="zh-TW" dirty="0" smtClean="0"/>
              <a:t>-</a:t>
            </a:r>
            <a:r>
              <a:rPr lang="zh-TW" altLang="en-US" dirty="0" smtClean="0"/>
              <a:t>服務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2266578"/>
            <a:ext cx="6400800" cy="1457300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zh-TW" altLang="en-US" dirty="0" smtClean="0"/>
              <a:t>銷售</a:t>
            </a:r>
            <a:r>
              <a:rPr lang="zh-TW" altLang="en-US" dirty="0" smtClean="0"/>
              <a:t>與「非</a:t>
            </a:r>
            <a:r>
              <a:rPr lang="zh-TW" altLang="en-US" dirty="0" smtClean="0"/>
              <a:t>銷售的</a:t>
            </a:r>
            <a:r>
              <a:rPr lang="zh-TW" altLang="en-US" dirty="0" smtClean="0"/>
              <a:t>銷售」最終</a:t>
            </a:r>
            <a:r>
              <a:rPr lang="zh-TW" altLang="en-US" dirty="0" smtClean="0"/>
              <a:t>與服務</a:t>
            </a:r>
            <a:r>
              <a:rPr lang="zh-TW" altLang="en-US" dirty="0" smtClean="0"/>
              <a:t>有關，但「服務」不僅僅</a:t>
            </a:r>
            <a:r>
              <a:rPr lang="zh-TW" altLang="en-US" dirty="0" smtClean="0"/>
              <a:t>是顧客走進精品店時對他們</a:t>
            </a:r>
            <a:r>
              <a:rPr lang="zh-TW" altLang="en-US" dirty="0" smtClean="0"/>
              <a:t>微笑，或是</a:t>
            </a:r>
            <a:r>
              <a:rPr lang="zh-TW" altLang="en-US" dirty="0" smtClean="0"/>
              <a:t>在三十分鐘內把披薩</a:t>
            </a:r>
            <a:r>
              <a:rPr lang="zh-TW" altLang="en-US" dirty="0" smtClean="0"/>
              <a:t>送到府上，而是更</a:t>
            </a:r>
            <a:r>
              <a:rPr lang="zh-TW" altLang="en-US" dirty="0" smtClean="0"/>
              <a:t>廣、更深、更為精神層面的</a:t>
            </a:r>
            <a:r>
              <a:rPr lang="zh-TW" altLang="en-US" dirty="0" smtClean="0"/>
              <a:t>服務</a:t>
            </a:r>
            <a:r>
              <a:rPr lang="en-US" altLang="zh-TW" dirty="0" smtClean="0"/>
              <a:t>--</a:t>
            </a:r>
            <a:r>
              <a:rPr lang="zh-TW" altLang="en-US" dirty="0" smtClean="0"/>
              <a:t>改善</a:t>
            </a:r>
            <a:r>
              <a:rPr lang="zh-TW" altLang="en-US" dirty="0" smtClean="0"/>
              <a:t>他人生活並進而改善這個</a:t>
            </a:r>
            <a:r>
              <a:rPr lang="zh-TW" altLang="en-US" dirty="0" smtClean="0"/>
              <a:t>世界</a:t>
            </a:r>
            <a:r>
              <a:rPr lang="zh-TW" altLang="en-US" dirty="0" smtClean="0"/>
              <a:t>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0551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服務的兩大核心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/>
              <a:t>1</a:t>
            </a:r>
            <a:r>
              <a:rPr lang="zh-TW" altLang="en-US" dirty="0" smtClean="0"/>
              <a:t>、以人為本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2</a:t>
            </a:r>
            <a:r>
              <a:rPr lang="zh-TW" altLang="en-US" dirty="0" smtClean="0"/>
              <a:t>、讓</a:t>
            </a:r>
            <a:r>
              <a:rPr lang="zh-TW" altLang="en-US" dirty="0" smtClean="0"/>
              <a:t>事情有意義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0551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以人為本（一）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39750" indent="-539750">
              <a:buNone/>
            </a:pPr>
            <a:r>
              <a:rPr lang="en-US" altLang="zh-TW" dirty="0" smtClean="0"/>
              <a:t>1</a:t>
            </a:r>
            <a:r>
              <a:rPr lang="zh-TW" altLang="en-US" dirty="0" smtClean="0"/>
              <a:t>、放射科醫師</a:t>
            </a:r>
            <a:r>
              <a:rPr lang="zh-TW" altLang="en-US" dirty="0" smtClean="0"/>
              <a:t>的實驗：醫師和</a:t>
            </a:r>
            <a:r>
              <a:rPr lang="zh-TW" altLang="en-US" dirty="0" smtClean="0"/>
              <a:t>我們一樣，都</a:t>
            </a:r>
            <a:r>
              <a:rPr lang="zh-TW" altLang="en-US" dirty="0" smtClean="0"/>
              <a:t>身處必須影響他人的</a:t>
            </a:r>
            <a:r>
              <a:rPr lang="zh-TW" altLang="en-US" dirty="0" smtClean="0"/>
              <a:t>行業。然而</a:t>
            </a:r>
            <a:r>
              <a:rPr lang="zh-TW" altLang="en-US" dirty="0" smtClean="0"/>
              <a:t>，</a:t>
            </a:r>
            <a:r>
              <a:rPr lang="zh-TW" altLang="en-US" dirty="0" smtClean="0"/>
              <a:t>要</a:t>
            </a:r>
            <a:r>
              <a:rPr lang="zh-TW" altLang="en-US" dirty="0" smtClean="0"/>
              <a:t>讓醫師做好自己的</a:t>
            </a:r>
            <a:r>
              <a:rPr lang="zh-TW" altLang="en-US" dirty="0" smtClean="0"/>
              <a:t>工作，也就是</a:t>
            </a:r>
            <a:r>
              <a:rPr lang="zh-TW" altLang="en-US" dirty="0" smtClean="0"/>
              <a:t>讓人們從受傷生病變得健康</a:t>
            </a:r>
            <a:r>
              <a:rPr lang="zh-TW" altLang="en-US" dirty="0" smtClean="0"/>
              <a:t>幸福，以</a:t>
            </a:r>
            <a:r>
              <a:rPr lang="zh-TW" altLang="en-US" dirty="0" smtClean="0"/>
              <a:t>人為本時他們會有更佳的</a:t>
            </a:r>
            <a:r>
              <a:rPr lang="zh-TW" altLang="en-US" dirty="0" smtClean="0"/>
              <a:t>表現。</a:t>
            </a:r>
            <a:endParaRPr lang="en-US" altLang="zh-TW" dirty="0" smtClean="0"/>
          </a:p>
          <a:p>
            <a:pPr marL="539750" indent="-539750">
              <a:buNone/>
            </a:pPr>
            <a:r>
              <a:rPr lang="en-US" altLang="zh-TW" dirty="0" smtClean="0"/>
              <a:t>2</a:t>
            </a:r>
            <a:r>
              <a:rPr lang="zh-TW" altLang="en-US" dirty="0" smtClean="0"/>
              <a:t>、</a:t>
            </a:r>
            <a:r>
              <a:rPr lang="zh-TW" altLang="en-US" dirty="0" smtClean="0"/>
              <a:t>如果不只是解決問題，而是</a:t>
            </a:r>
            <a:r>
              <a:rPr lang="zh-TW" altLang="en-US" dirty="0" smtClean="0"/>
              <a:t>在</a:t>
            </a:r>
            <a:r>
              <a:rPr lang="zh-TW" altLang="en-US" dirty="0" smtClean="0"/>
              <a:t>服務「人」，我們</a:t>
            </a:r>
            <a:r>
              <a:rPr lang="zh-TW" altLang="en-US" dirty="0" smtClean="0"/>
              <a:t>會有更好的</a:t>
            </a:r>
            <a:r>
              <a:rPr lang="zh-TW" altLang="en-US" dirty="0" smtClean="0"/>
              <a:t>表現。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0551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以人為本（二）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7613"/>
            <a:ext cx="8229600" cy="3247009"/>
          </a:xfrm>
        </p:spPr>
        <p:txBody>
          <a:bodyPr>
            <a:normAutofit/>
          </a:bodyPr>
          <a:lstStyle/>
          <a:p>
            <a:pPr marL="539750" indent="-539750">
              <a:buNone/>
            </a:pPr>
            <a:r>
              <a:rPr lang="en-US" altLang="zh-TW" dirty="0" smtClean="0"/>
              <a:t>1</a:t>
            </a:r>
            <a:r>
              <a:rPr lang="zh-TW" altLang="en-US" dirty="0" smtClean="0"/>
              <a:t>、意識到</a:t>
            </a:r>
            <a:r>
              <a:rPr lang="zh-TW" altLang="en-US" dirty="0" smtClean="0"/>
              <a:t>自己嘗試服務的其實</a:t>
            </a:r>
            <a:r>
              <a:rPr lang="zh-TW" altLang="en-US" dirty="0" smtClean="0"/>
              <a:t>是人。</a:t>
            </a:r>
            <a:endParaRPr lang="en-US" altLang="zh-TW" dirty="0" smtClean="0"/>
          </a:p>
          <a:p>
            <a:pPr marL="539750" indent="-539750">
              <a:buNone/>
            </a:pPr>
            <a:r>
              <a:rPr lang="en-US" altLang="zh-TW" dirty="0" smtClean="0"/>
              <a:t>2</a:t>
            </a:r>
            <a:r>
              <a:rPr lang="zh-TW" altLang="en-US" dirty="0" smtClean="0"/>
              <a:t>、親身</a:t>
            </a:r>
            <a:r>
              <a:rPr lang="zh-TW" altLang="en-US" dirty="0" smtClean="0"/>
              <a:t>負責自己試圖推銷的</a:t>
            </a:r>
            <a:r>
              <a:rPr lang="zh-TW" altLang="en-US" dirty="0" smtClean="0"/>
              <a:t>東西。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0551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讓事情有意義</a:t>
            </a:r>
            <a:r>
              <a:rPr lang="zh-TW" altLang="en-US" dirty="0" smtClean="0"/>
              <a:t>（二</a:t>
            </a:r>
            <a:r>
              <a:rPr lang="zh-TW" altLang="en-US" dirty="0" smtClean="0"/>
              <a:t>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9750" indent="-539750">
              <a:buNone/>
            </a:pPr>
            <a:r>
              <a:rPr lang="en-US" altLang="zh-TW" dirty="0" smtClean="0"/>
              <a:t>1</a:t>
            </a:r>
            <a:r>
              <a:rPr lang="zh-TW" altLang="en-US" dirty="0" smtClean="0"/>
              <a:t>、從洗手看背後的意義</a:t>
            </a:r>
            <a:r>
              <a:rPr lang="en-US" altLang="zh-TW" dirty="0" smtClean="0"/>
              <a:t>-</a:t>
            </a:r>
            <a:r>
              <a:rPr lang="zh-TW" altLang="en-US" dirty="0" smtClean="0"/>
              <a:t>為自己洗、為病患洗與提醒洗手</a:t>
            </a:r>
            <a:endParaRPr lang="en-US" altLang="zh-TW" dirty="0" smtClean="0"/>
          </a:p>
          <a:p>
            <a:pPr marL="539750" indent="-539750">
              <a:buNone/>
            </a:pPr>
            <a:r>
              <a:rPr lang="en-US" altLang="zh-TW" dirty="0" smtClean="0"/>
              <a:t>2</a:t>
            </a:r>
            <a:r>
              <a:rPr lang="zh-TW" altLang="en-US" dirty="0" smtClean="0"/>
              <a:t>、顯示訊息</a:t>
            </a:r>
            <a:r>
              <a:rPr lang="zh-TW" altLang="en-US" dirty="0" smtClean="0"/>
              <a:t>的重點不應放在自我</a:t>
            </a:r>
            <a:r>
              <a:rPr lang="zh-TW" altLang="en-US" dirty="0" smtClean="0"/>
              <a:t>身上，而</a:t>
            </a:r>
            <a:r>
              <a:rPr lang="zh-TW" altLang="en-US" dirty="0" smtClean="0"/>
              <a:t>應著重最脆弱的目標</a:t>
            </a:r>
            <a:r>
              <a:rPr lang="zh-TW" altLang="en-US" dirty="0" smtClean="0"/>
              <a:t>族群。提升</a:t>
            </a:r>
            <a:r>
              <a:rPr lang="zh-TW" altLang="en-US" dirty="0" smtClean="0"/>
              <a:t>目標的顯眼程度是打動他人最有力也最被忽視的</a:t>
            </a:r>
            <a:r>
              <a:rPr lang="zh-TW" altLang="en-US" dirty="0" smtClean="0"/>
              <a:t>方法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539750" indent="-53975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0551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讓事情有意義（</a:t>
            </a:r>
            <a:r>
              <a:rPr lang="zh-TW" altLang="en-US" dirty="0" smtClean="0"/>
              <a:t>一）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9750" indent="-539750">
              <a:buNone/>
            </a:pPr>
            <a:r>
              <a:rPr lang="en-US" altLang="zh-TW" dirty="0" smtClean="0"/>
              <a:t>1</a:t>
            </a:r>
            <a:r>
              <a:rPr lang="zh-TW" altLang="en-US" dirty="0" smtClean="0"/>
              <a:t>、從洗手看背後的意義</a:t>
            </a:r>
            <a:r>
              <a:rPr lang="en-US" altLang="zh-TW" dirty="0" smtClean="0"/>
              <a:t>-</a:t>
            </a:r>
            <a:r>
              <a:rPr lang="zh-TW" altLang="en-US" dirty="0" smtClean="0"/>
              <a:t>為自己洗、為病患洗與提醒洗手</a:t>
            </a:r>
            <a:endParaRPr lang="en-US" altLang="zh-TW" dirty="0" smtClean="0"/>
          </a:p>
          <a:p>
            <a:pPr marL="539750" indent="-539750">
              <a:buNone/>
            </a:pPr>
            <a:r>
              <a:rPr lang="en-US" altLang="zh-TW" dirty="0" smtClean="0"/>
              <a:t>2</a:t>
            </a:r>
            <a:r>
              <a:rPr lang="zh-TW" altLang="en-US" dirty="0" smtClean="0"/>
              <a:t>、顯示訊息</a:t>
            </a:r>
            <a:r>
              <a:rPr lang="zh-TW" altLang="en-US" dirty="0" smtClean="0"/>
              <a:t>的重點不應放在自我</a:t>
            </a:r>
            <a:r>
              <a:rPr lang="zh-TW" altLang="en-US" dirty="0" smtClean="0"/>
              <a:t>身上，而</a:t>
            </a:r>
            <a:r>
              <a:rPr lang="zh-TW" altLang="en-US" dirty="0" smtClean="0"/>
              <a:t>應著重最脆弱的目標</a:t>
            </a:r>
            <a:r>
              <a:rPr lang="zh-TW" altLang="en-US" dirty="0" smtClean="0"/>
              <a:t>族群。提升</a:t>
            </a:r>
            <a:r>
              <a:rPr lang="zh-TW" altLang="en-US" dirty="0" smtClean="0"/>
              <a:t>目標的顯眼程度是打動他人最有力也最被忽視的</a:t>
            </a:r>
            <a:r>
              <a:rPr lang="zh-TW" altLang="en-US" dirty="0" smtClean="0"/>
              <a:t>方法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539750" indent="-53975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0551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僕人式的領導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39750" indent="-539750">
              <a:buNone/>
            </a:pPr>
            <a:r>
              <a:rPr lang="en-US" altLang="zh-TW" dirty="0" smtClean="0"/>
              <a:t>1</a:t>
            </a:r>
            <a:r>
              <a:rPr lang="zh-TW" altLang="en-US" dirty="0" smtClean="0"/>
              <a:t>、</a:t>
            </a:r>
            <a:r>
              <a:rPr lang="zh-TW" altLang="en-US" dirty="0" smtClean="0"/>
              <a:t>僕人式</a:t>
            </a:r>
            <a:r>
              <a:rPr lang="zh-TW" altLang="en-US" dirty="0" smtClean="0"/>
              <a:t>領導之所以能</a:t>
            </a:r>
            <a:r>
              <a:rPr lang="zh-TW" altLang="en-US" dirty="0" smtClean="0"/>
              <a:t>生根，不僅</a:t>
            </a:r>
            <a:r>
              <a:rPr lang="zh-TW" altLang="en-US" dirty="0" smtClean="0"/>
              <a:t>是因為許多試過的人都覺得</a:t>
            </a:r>
            <a:r>
              <a:rPr lang="zh-TW" altLang="en-US" dirty="0" smtClean="0"/>
              <a:t>有效，也是</a:t>
            </a:r>
            <a:r>
              <a:rPr lang="zh-TW" altLang="en-US" dirty="0" smtClean="0"/>
              <a:t>因為這個方式說出了人們心底對於他人的信念以及心中的深層</a:t>
            </a:r>
            <a:r>
              <a:rPr lang="zh-TW" altLang="en-US" dirty="0" smtClean="0"/>
              <a:t>抱負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539750" indent="-539750">
              <a:buNone/>
            </a:pPr>
            <a:r>
              <a:rPr lang="en-US" altLang="zh-TW" dirty="0" smtClean="0"/>
              <a:t>2</a:t>
            </a:r>
            <a:r>
              <a:rPr lang="zh-TW" altLang="en-US" dirty="0" smtClean="0"/>
              <a:t>、打動</a:t>
            </a:r>
            <a:r>
              <a:rPr lang="zh-TW" altLang="en-US" dirty="0" smtClean="0"/>
              <a:t>他人的人並非操控</a:t>
            </a:r>
            <a:r>
              <a:rPr lang="zh-TW" altLang="en-US" dirty="0" smtClean="0"/>
              <a:t>者，而是僕人。他們</a:t>
            </a:r>
            <a:r>
              <a:rPr lang="zh-TW" altLang="en-US" dirty="0" smtClean="0"/>
              <a:t>先服務後</a:t>
            </a:r>
            <a:r>
              <a:rPr lang="zh-TW" altLang="en-US" dirty="0" smtClean="0"/>
              <a:t>銷售。而</a:t>
            </a:r>
            <a:r>
              <a:rPr lang="zh-TW" altLang="en-US" dirty="0" smtClean="0"/>
              <a:t>最好的測試以及執行最困難的部分</a:t>
            </a:r>
            <a:r>
              <a:rPr lang="zh-TW" altLang="en-US" dirty="0" smtClean="0"/>
              <a:t>在於：如果推銷</a:t>
            </a:r>
            <a:r>
              <a:rPr lang="zh-TW" altLang="en-US" dirty="0" smtClean="0"/>
              <a:t>的對象同意</a:t>
            </a:r>
            <a:r>
              <a:rPr lang="zh-TW" altLang="en-US" dirty="0" smtClean="0"/>
              <a:t>購買，他們</a:t>
            </a:r>
            <a:r>
              <a:rPr lang="zh-TW" altLang="en-US" dirty="0" smtClean="0"/>
              <a:t>的人生是否會有所</a:t>
            </a:r>
            <a:r>
              <a:rPr lang="zh-TW" altLang="en-US" dirty="0" smtClean="0"/>
              <a:t>進步？你們</a:t>
            </a:r>
            <a:r>
              <a:rPr lang="zh-TW" altLang="en-US" dirty="0" smtClean="0"/>
              <a:t>的互動結束</a:t>
            </a:r>
            <a:r>
              <a:rPr lang="zh-TW" altLang="en-US" dirty="0" smtClean="0"/>
              <a:t>後</a:t>
            </a:r>
            <a:r>
              <a:rPr lang="zh-TW" altLang="en-US" dirty="0" smtClean="0"/>
              <a:t>，</a:t>
            </a:r>
            <a:r>
              <a:rPr lang="zh-TW" altLang="en-US" dirty="0" smtClean="0"/>
              <a:t>這個</a:t>
            </a:r>
            <a:r>
              <a:rPr lang="zh-TW" altLang="en-US" dirty="0" smtClean="0"/>
              <a:t>世界是否變得比你開始</a:t>
            </a:r>
            <a:r>
              <a:rPr lang="zh-TW" altLang="en-US" dirty="0" smtClean="0"/>
              <a:t>銷售前還要美好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539750" indent="-53975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0551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3751065"/>
          </a:xfrm>
        </p:spPr>
        <p:txBody>
          <a:bodyPr>
            <a:normAutofit/>
          </a:bodyPr>
          <a:lstStyle/>
          <a:p>
            <a:pPr marL="539750" indent="-539750">
              <a:buNone/>
            </a:pPr>
            <a:r>
              <a:rPr lang="en-US" altLang="zh-TW" dirty="0" smtClean="0"/>
              <a:t>1</a:t>
            </a:r>
            <a:r>
              <a:rPr lang="zh-TW" altLang="en-US" dirty="0" smtClean="0"/>
              <a:t>、從「升級銷售」到「升級服務」</a:t>
            </a:r>
            <a:endParaRPr lang="en-US" altLang="zh-TW" dirty="0" smtClean="0"/>
          </a:p>
          <a:p>
            <a:pPr marL="539750" indent="-539750">
              <a:buNone/>
            </a:pPr>
            <a:r>
              <a:rPr lang="en-US" altLang="zh-TW" dirty="0" smtClean="0"/>
              <a:t>2</a:t>
            </a:r>
            <a:r>
              <a:rPr lang="zh-TW" altLang="en-US" dirty="0" smtClean="0"/>
              <a:t>、改善佣金制度</a:t>
            </a:r>
            <a:r>
              <a:rPr lang="en-US" altLang="zh-TW" dirty="0" smtClean="0"/>
              <a:t>-</a:t>
            </a:r>
            <a:r>
              <a:rPr lang="zh-TW" altLang="en-US" dirty="0" smtClean="0"/>
              <a:t>從佣金變成公司成長連動佣金</a:t>
            </a:r>
            <a:endParaRPr lang="en-US" altLang="zh-TW" dirty="0" smtClean="0"/>
          </a:p>
          <a:p>
            <a:pPr marL="539750" indent="-539750">
              <a:buNone/>
            </a:pPr>
            <a:r>
              <a:rPr lang="en-US" altLang="zh-TW" dirty="0" smtClean="0"/>
              <a:t>3</a:t>
            </a:r>
            <a:r>
              <a:rPr lang="zh-TW" altLang="en-US" dirty="0" smtClean="0"/>
              <a:t>、重新思考是誰在幫誰的忙</a:t>
            </a:r>
            <a:endParaRPr lang="en-US" altLang="zh-TW" dirty="0" smtClean="0"/>
          </a:p>
          <a:p>
            <a:pPr marL="539750" indent="-539750">
              <a:buNone/>
            </a:pPr>
            <a:r>
              <a:rPr lang="en-US" altLang="zh-TW" dirty="0" smtClean="0"/>
              <a:t>4</a:t>
            </a:r>
            <a:r>
              <a:rPr lang="zh-TW" altLang="en-US" dirty="0" smtClean="0"/>
              <a:t>、從</a:t>
            </a:r>
            <a:r>
              <a:rPr lang="zh-TW" altLang="en-US" dirty="0" smtClean="0"/>
              <a:t>招牌讓你</a:t>
            </a:r>
            <a:r>
              <a:rPr lang="zh-TW" altLang="en-US" dirty="0" smtClean="0"/>
              <a:t>認知到「以人為本」</a:t>
            </a:r>
            <a:endParaRPr lang="en-US" altLang="zh-TW" dirty="0" smtClean="0"/>
          </a:p>
          <a:p>
            <a:pPr marL="539750" indent="-539750">
              <a:buNone/>
            </a:pPr>
            <a:r>
              <a:rPr lang="en-US" altLang="zh-TW" dirty="0" smtClean="0"/>
              <a:t>5</a:t>
            </a:r>
            <a:r>
              <a:rPr lang="zh-TW" altLang="en-US" dirty="0" smtClean="0"/>
              <a:t>、把每個人都當作自己的父母一樣對待</a:t>
            </a:r>
            <a:endParaRPr lang="en-US" altLang="zh-TW" dirty="0" smtClean="0"/>
          </a:p>
          <a:p>
            <a:pPr marL="539750" indent="-53975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0551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第八章</a:t>
            </a:r>
            <a:r>
              <a:rPr lang="en-US" altLang="zh-TW" dirty="0" smtClean="0"/>
              <a:t>-</a:t>
            </a:r>
            <a:r>
              <a:rPr lang="zh-TW" altLang="en-US" dirty="0" smtClean="0"/>
              <a:t>即興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571750"/>
            <a:ext cx="8229600" cy="651519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dirty="0" smtClean="0"/>
              <a:t>銷售的過程從</a:t>
            </a:r>
            <a:r>
              <a:rPr lang="en-US" altLang="zh-TW" dirty="0" smtClean="0"/>
              <a:t>SOP</a:t>
            </a:r>
            <a:r>
              <a:rPr lang="zh-TW" altLang="en-US" dirty="0" smtClean="0"/>
              <a:t>般的照本宣科到即興創作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0551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小結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5606"/>
            <a:ext cx="8363272" cy="316835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人類和其他生物不同之處在於我們</a:t>
            </a:r>
            <a:r>
              <a:rPr lang="zh-TW" altLang="en-US" dirty="0" smtClean="0"/>
              <a:t>有</a:t>
            </a:r>
            <a:r>
              <a:rPr lang="zh-TW" altLang="en-US" dirty="0" smtClean="0"/>
              <a:t>理想，也</a:t>
            </a:r>
            <a:r>
              <a:rPr lang="zh-TW" altLang="en-US" dirty="0" smtClean="0"/>
              <a:t>有</a:t>
            </a:r>
            <a:r>
              <a:rPr lang="zh-TW" altLang="en-US" dirty="0" smtClean="0"/>
              <a:t>藝術才能</a:t>
            </a:r>
            <a:r>
              <a:rPr lang="en-US" altLang="zh-TW" dirty="0" smtClean="0"/>
              <a:t>—</a:t>
            </a:r>
            <a:r>
              <a:rPr lang="zh-TW" altLang="en-US" dirty="0" smtClean="0"/>
              <a:t>我們希望改善這個世界，提供世界缺乏而尚未發掘的東西，我們在影響他人的同時，不需要</a:t>
            </a:r>
            <a:r>
              <a:rPr lang="zh-TW" altLang="en-US" dirty="0" smtClean="0"/>
              <a:t>忽視人性中這些較為高貴的</a:t>
            </a:r>
            <a:r>
              <a:rPr lang="zh-TW" altLang="en-US" dirty="0" smtClean="0"/>
              <a:t>面向</a:t>
            </a:r>
            <a:r>
              <a:rPr lang="zh-TW" altLang="en-US" dirty="0" smtClean="0"/>
              <a:t>。</a:t>
            </a:r>
            <a:r>
              <a:rPr lang="zh-TW" altLang="en-US" dirty="0" smtClean="0"/>
              <a:t>今日</a:t>
            </a:r>
            <a:r>
              <a:rPr lang="zh-TW" altLang="en-US" dirty="0" smtClean="0"/>
              <a:t>的情勢需要我們擁抱</a:t>
            </a:r>
            <a:r>
              <a:rPr lang="zh-TW" altLang="en-US" dirty="0" smtClean="0"/>
              <a:t>它們，自始至終</a:t>
            </a:r>
            <a:r>
              <a:rPr lang="zh-TW" altLang="en-US" dirty="0" smtClean="0"/>
              <a:t>我們要記得一件</a:t>
            </a:r>
            <a:r>
              <a:rPr lang="zh-TW" altLang="en-US" dirty="0" smtClean="0"/>
              <a:t>事：銷售</a:t>
            </a:r>
            <a:r>
              <a:rPr lang="zh-TW" altLang="en-US" dirty="0" smtClean="0"/>
              <a:t>就是</a:t>
            </a:r>
            <a:r>
              <a:rPr lang="zh-TW" altLang="en-US" dirty="0" smtClean="0"/>
              <a:t>人性。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0706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即興的三個基本原則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1</a:t>
            </a:r>
            <a:r>
              <a:rPr lang="zh-TW" altLang="en-US" dirty="0" smtClean="0"/>
              <a:t>、聆聽對方提供什麼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2</a:t>
            </a:r>
            <a:r>
              <a:rPr lang="zh-TW" altLang="en-US" dirty="0" smtClean="0"/>
              <a:t>、說「好</a:t>
            </a:r>
            <a:r>
              <a:rPr lang="en-US" altLang="zh-TW" dirty="0" smtClean="0"/>
              <a:t>…</a:t>
            </a:r>
            <a:r>
              <a:rPr lang="zh-TW" altLang="en-US" dirty="0" smtClean="0"/>
              <a:t>還有</a:t>
            </a:r>
            <a:r>
              <a:rPr lang="en-US" altLang="zh-TW" dirty="0" smtClean="0"/>
              <a:t>…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3</a:t>
            </a:r>
            <a:r>
              <a:rPr lang="zh-TW" altLang="en-US" dirty="0" smtClean="0"/>
              <a:t>、讓你的伙伴有面子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8211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聆聽對方提供什麼（一）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0238" indent="-630238">
              <a:buNone/>
            </a:pPr>
            <a:r>
              <a:rPr lang="en-US" altLang="zh-TW" dirty="0" smtClean="0"/>
              <a:t>1</a:t>
            </a:r>
            <a:r>
              <a:rPr lang="zh-TW" altLang="en-US" dirty="0" smtClean="0"/>
              <a:t>、「能夠在推銷過程中想出點子、毫不費力地將改變迅速納入考量，並以具有說服力的方式有效溝通。」</a:t>
            </a:r>
            <a:endParaRPr lang="en-US" altLang="zh-TW" dirty="0" smtClean="0"/>
          </a:p>
          <a:p>
            <a:pPr marL="630238" indent="-630238">
              <a:buNone/>
            </a:pPr>
            <a:r>
              <a:rPr lang="en-US" altLang="zh-TW" dirty="0" smtClean="0"/>
              <a:t>2</a:t>
            </a:r>
            <a:r>
              <a:rPr lang="zh-TW" altLang="en-US" dirty="0" smtClean="0"/>
              <a:t>、原本的推銷過程是要「克服拒絕」：在正式銷售的每個過程都會運用</a:t>
            </a:r>
            <a:r>
              <a:rPr lang="en-US" altLang="zh-TW" dirty="0" smtClean="0"/>
              <a:t>-</a:t>
            </a:r>
            <a:r>
              <a:rPr lang="zh-TW" altLang="en-US" dirty="0" smtClean="0"/>
              <a:t> 說服對方他所提出的問題不是不存在，就是不重要</a:t>
            </a:r>
            <a:endParaRPr lang="en-US" altLang="zh-TW" dirty="0" smtClean="0"/>
          </a:p>
        </p:txBody>
      </p:sp>
    </p:spTree>
    <p:extLst>
      <p:ext uri="{BB962C8B-B14F-4D97-AF65-F5344CB8AC3E}">
        <p14:creationId xmlns="" xmlns:p14="http://schemas.microsoft.com/office/powerpoint/2010/main" val="198211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聆聽對方提供什麼（二）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「聆聽對方給你什麼」須仰賴「調頻」。要拋棄自己的觀點，採取別人的觀點。如果要掌握即興的這個面向，必須重新思考什麼是聆聽以及什麼是提議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="" xmlns:p14="http://schemas.microsoft.com/office/powerpoint/2010/main" val="198211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聆聽對方提供什麼（三）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9263" indent="-449263">
              <a:buNone/>
            </a:pPr>
            <a:r>
              <a:rPr lang="zh-TW" altLang="en-US" dirty="0" smtClean="0"/>
              <a:t>◆練習方式：「完美沈默」</a:t>
            </a:r>
            <a:r>
              <a:rPr lang="en-US" altLang="zh-TW" dirty="0" smtClean="0"/>
              <a:t>-</a:t>
            </a:r>
            <a:r>
              <a:rPr lang="zh-TW" altLang="en-US" dirty="0" smtClean="0"/>
              <a:t>每個人要向另一個人透露一件對白己來說重要的事，在此同時，另一個人必須從頭到尾都看著說話人的眼睛，然後回應，但一定要等十五秒之後才能說話。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◆終極概念</a:t>
            </a:r>
            <a:r>
              <a:rPr lang="en-US" altLang="zh-TW" dirty="0" smtClean="0"/>
              <a:t>-</a:t>
            </a:r>
            <a:r>
              <a:rPr lang="zh-TW" altLang="en-US" dirty="0" smtClean="0"/>
              <a:t>「聆聽，但不預設立場」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="" xmlns:p14="http://schemas.microsoft.com/office/powerpoint/2010/main" val="198211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聆聽對方提供什麼（四）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「機會會以各式各樣的面貌出現。」不過要聽到那些機會唯一辦法，就是改變你聆聽的方式，接著還要改變回應的方式。</a:t>
            </a:r>
            <a:endParaRPr lang="en-US" altLang="zh-TW" dirty="0" smtClean="0"/>
          </a:p>
        </p:txBody>
      </p:sp>
    </p:spTree>
    <p:extLst>
      <p:ext uri="{BB962C8B-B14F-4D97-AF65-F5344CB8AC3E}">
        <p14:creationId xmlns="" xmlns:p14="http://schemas.microsoft.com/office/powerpoint/2010/main" val="198211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316"/>
            <a:ext cx="8229600" cy="857250"/>
          </a:xfrm>
        </p:spPr>
        <p:txBody>
          <a:bodyPr/>
          <a:lstStyle/>
          <a:p>
            <a:r>
              <a:rPr lang="zh-TW" altLang="en-US" dirty="0" smtClean="0"/>
              <a:t>說「好</a:t>
            </a:r>
            <a:r>
              <a:rPr lang="en-US" altLang="zh-TW" dirty="0" smtClean="0"/>
              <a:t>…</a:t>
            </a:r>
            <a:r>
              <a:rPr lang="zh-TW" altLang="en-US" dirty="0" smtClean="0"/>
              <a:t>還有</a:t>
            </a:r>
            <a:r>
              <a:rPr lang="en-US" altLang="zh-TW" dirty="0" smtClean="0"/>
              <a:t>…</a:t>
            </a:r>
            <a:r>
              <a:rPr lang="zh-TW" altLang="en-US" dirty="0" smtClean="0"/>
              <a:t>」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7575"/>
            <a:ext cx="8229600" cy="41559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dirty="0" smtClean="0"/>
              <a:t>1</a:t>
            </a:r>
            <a:r>
              <a:rPr lang="zh-TW" altLang="en-US" dirty="0" smtClean="0"/>
              <a:t>、即興的第二原則倚賴浮力</a:t>
            </a:r>
            <a:r>
              <a:rPr lang="en-US" altLang="zh-TW" dirty="0" smtClean="0"/>
              <a:t>,</a:t>
            </a:r>
            <a:r>
              <a:rPr lang="zh-TW" altLang="en-US" dirty="0" smtClean="0"/>
              <a:t>特別是正</a:t>
            </a:r>
            <a:r>
              <a:rPr lang="zh-TW" altLang="en-US" dirty="0" smtClean="0"/>
              <a:t>向特質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2</a:t>
            </a:r>
            <a:r>
              <a:rPr lang="zh-TW" altLang="en-US" dirty="0" smtClean="0"/>
              <a:t>、從「是的</a:t>
            </a:r>
            <a:r>
              <a:rPr lang="en-US" altLang="zh-TW" dirty="0" smtClean="0"/>
              <a:t>…</a:t>
            </a:r>
            <a:r>
              <a:rPr lang="zh-TW" altLang="en-US" dirty="0" smtClean="0"/>
              <a:t>可是</a:t>
            </a:r>
            <a:r>
              <a:rPr lang="en-US" altLang="zh-TW" dirty="0" smtClean="0"/>
              <a:t>…</a:t>
            </a:r>
            <a:r>
              <a:rPr lang="zh-TW" altLang="en-US" dirty="0" smtClean="0"/>
              <a:t>」到「好</a:t>
            </a:r>
            <a:r>
              <a:rPr lang="en-US" altLang="zh-TW" dirty="0" smtClean="0"/>
              <a:t>…</a:t>
            </a:r>
            <a:r>
              <a:rPr lang="zh-TW" altLang="en-US" dirty="0" smtClean="0"/>
              <a:t>還有</a:t>
            </a:r>
            <a:r>
              <a:rPr lang="en-US" altLang="zh-TW" dirty="0" smtClean="0"/>
              <a:t>…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 marL="630238" indent="-630238">
              <a:buNone/>
            </a:pPr>
            <a:r>
              <a:rPr lang="en-US" altLang="zh-TW" dirty="0" smtClean="0"/>
              <a:t>3</a:t>
            </a:r>
            <a:r>
              <a:rPr lang="zh-TW" altLang="en-US" dirty="0" smtClean="0"/>
              <a:t>、與其掉</a:t>
            </a:r>
            <a:r>
              <a:rPr lang="zh-TW" altLang="en-US" dirty="0" smtClean="0"/>
              <a:t>入失望的漩渦</a:t>
            </a:r>
            <a:r>
              <a:rPr lang="zh-TW" altLang="en-US" dirty="0" smtClean="0"/>
              <a:t>之中，</a:t>
            </a:r>
            <a:r>
              <a:rPr lang="zh-TW" altLang="en-US" dirty="0" smtClean="0"/>
              <a:t>「</a:t>
            </a:r>
            <a:r>
              <a:rPr lang="zh-TW" altLang="en-US" dirty="0" smtClean="0"/>
              <a:t>好</a:t>
            </a:r>
            <a:r>
              <a:rPr lang="en-US" altLang="zh-TW" dirty="0" smtClean="0"/>
              <a:t>…</a:t>
            </a:r>
            <a:r>
              <a:rPr lang="zh-TW" altLang="en-US" dirty="0" smtClean="0"/>
              <a:t>還有</a:t>
            </a:r>
            <a:r>
              <a:rPr lang="en-US" altLang="zh-TW" dirty="0" smtClean="0"/>
              <a:t>…</a:t>
            </a:r>
            <a:r>
              <a:rPr lang="zh-TW" altLang="en-US" dirty="0" smtClean="0"/>
              <a:t>」 </a:t>
            </a:r>
            <a:r>
              <a:rPr lang="zh-TW" altLang="en-US" dirty="0" smtClean="0"/>
              <a:t> </a:t>
            </a:r>
            <a:r>
              <a:rPr lang="zh-TW" altLang="en-US" dirty="0" smtClean="0"/>
              <a:t>可以</a:t>
            </a:r>
            <a:r>
              <a:rPr lang="zh-TW" altLang="en-US" dirty="0" smtClean="0"/>
              <a:t>帶著人往上迴旋並遇見各種</a:t>
            </a:r>
            <a:r>
              <a:rPr lang="zh-TW" altLang="en-US" dirty="0" smtClean="0"/>
              <a:t>可能性</a:t>
            </a:r>
            <a:r>
              <a:rPr lang="zh-TW" altLang="en-US" dirty="0" smtClean="0"/>
              <a:t>。</a:t>
            </a:r>
            <a:r>
              <a:rPr lang="zh-TW" altLang="en-US" dirty="0" smtClean="0"/>
              <a:t>停下來</a:t>
            </a:r>
            <a:r>
              <a:rPr lang="zh-TW" altLang="en-US" dirty="0" smtClean="0"/>
              <a:t>的</a:t>
            </a:r>
            <a:r>
              <a:rPr lang="zh-TW" altLang="en-US" dirty="0" smtClean="0"/>
              <a:t>時候</a:t>
            </a:r>
            <a:r>
              <a:rPr lang="zh-TW" altLang="en-US" dirty="0" smtClean="0"/>
              <a:t>，</a:t>
            </a:r>
            <a:r>
              <a:rPr lang="zh-TW" altLang="en-US" dirty="0" smtClean="0"/>
              <a:t>你</a:t>
            </a:r>
            <a:r>
              <a:rPr lang="zh-TW" altLang="en-US" dirty="0" smtClean="0"/>
              <a:t>就有一連串的</a:t>
            </a:r>
            <a:r>
              <a:rPr lang="zh-TW" altLang="en-US" dirty="0" smtClean="0"/>
              <a:t>選擇，而</a:t>
            </a:r>
            <a:r>
              <a:rPr lang="zh-TW" altLang="en-US" dirty="0" smtClean="0"/>
              <a:t>不是感到</a:t>
            </a:r>
            <a:r>
              <a:rPr lang="zh-TW" altLang="en-US" dirty="0" smtClean="0"/>
              <a:t>白費力氣。</a:t>
            </a:r>
            <a:endParaRPr lang="en-US" altLang="zh-TW" dirty="0" smtClean="0"/>
          </a:p>
          <a:p>
            <a:pPr marL="630238" indent="-630238">
              <a:buNone/>
            </a:pPr>
            <a:r>
              <a:rPr lang="en-US" altLang="zh-TW" dirty="0" smtClean="0"/>
              <a:t>4</a:t>
            </a:r>
            <a:r>
              <a:rPr lang="zh-TW" altLang="en-US" dirty="0" smtClean="0"/>
              <a:t>、「好</a:t>
            </a:r>
            <a:r>
              <a:rPr lang="en-US" altLang="zh-TW" dirty="0" smtClean="0"/>
              <a:t>…</a:t>
            </a:r>
            <a:r>
              <a:rPr lang="zh-TW" altLang="en-US" dirty="0" smtClean="0"/>
              <a:t>還有</a:t>
            </a:r>
            <a:r>
              <a:rPr lang="en-US" altLang="zh-TW" dirty="0" smtClean="0"/>
              <a:t>…</a:t>
            </a:r>
            <a:r>
              <a:rPr lang="zh-TW" altLang="en-US" dirty="0" smtClean="0"/>
              <a:t>」不是一種技巧，而是一種生活方式</a:t>
            </a:r>
            <a:endParaRPr lang="en-US" altLang="zh-TW" dirty="0" smtClean="0"/>
          </a:p>
        </p:txBody>
      </p:sp>
    </p:spTree>
    <p:extLst>
      <p:ext uri="{BB962C8B-B14F-4D97-AF65-F5344CB8AC3E}">
        <p14:creationId xmlns="" xmlns:p14="http://schemas.microsoft.com/office/powerpoint/2010/main" val="198211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讓你的伙伴有面子（</a:t>
            </a:r>
            <a:r>
              <a:rPr lang="zh-TW" altLang="en-US" dirty="0" smtClean="0"/>
              <a:t>一）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75855"/>
          </a:xfrm>
        </p:spPr>
        <p:txBody>
          <a:bodyPr>
            <a:normAutofit fontScale="92500" lnSpcReduction="10000"/>
          </a:bodyPr>
          <a:lstStyle/>
          <a:p>
            <a:pPr marL="630238" indent="-630238">
              <a:buNone/>
            </a:pPr>
            <a:r>
              <a:rPr lang="en-US" altLang="zh-TW" dirty="0" smtClean="0"/>
              <a:t>1</a:t>
            </a:r>
            <a:r>
              <a:rPr lang="zh-TW" altLang="en-US" dirty="0" smtClean="0"/>
              <a:t>、從零和到正和：一</a:t>
            </a:r>
            <a:r>
              <a:rPr lang="zh-TW" altLang="en-US" dirty="0" smtClean="0"/>
              <a:t>個人的勝利不需要建築在另一人的失敗</a:t>
            </a:r>
            <a:r>
              <a:rPr lang="zh-TW" altLang="en-US" dirty="0" smtClean="0"/>
              <a:t>上。如果</a:t>
            </a:r>
            <a:r>
              <a:rPr lang="zh-TW" altLang="en-US" dirty="0" smtClean="0"/>
              <a:t>各方都能超越對方</a:t>
            </a:r>
            <a:r>
              <a:rPr lang="zh-TW" altLang="en-US" dirty="0" smtClean="0"/>
              <a:t>立場，著眼</a:t>
            </a:r>
            <a:r>
              <a:rPr lang="zh-TW" altLang="en-US" dirty="0" smtClean="0"/>
              <a:t>於實際</a:t>
            </a:r>
            <a:r>
              <a:rPr lang="zh-TW" altLang="en-US" dirty="0" smtClean="0"/>
              <a:t>利益，並且</a:t>
            </a:r>
            <a:r>
              <a:rPr lang="zh-TW" altLang="en-US" dirty="0" smtClean="0"/>
              <a:t>找出雙贏</a:t>
            </a:r>
            <a:r>
              <a:rPr lang="zh-TW" altLang="en-US" dirty="0" smtClean="0"/>
              <a:t>選項，談判</a:t>
            </a:r>
            <a:r>
              <a:rPr lang="zh-TW" altLang="en-US" dirty="0" smtClean="0"/>
              <a:t>雙方最後都能比談判之前過得更</a:t>
            </a:r>
            <a:r>
              <a:rPr lang="zh-TW" altLang="en-US" dirty="0" smtClean="0"/>
              <a:t>好。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2</a:t>
            </a:r>
            <a:r>
              <a:rPr lang="zh-TW" altLang="en-US" dirty="0" smtClean="0"/>
              <a:t>、與成功有約</a:t>
            </a:r>
            <a:r>
              <a:rPr lang="en-US" altLang="zh-TW" dirty="0" smtClean="0"/>
              <a:t>-</a:t>
            </a:r>
            <a:r>
              <a:rPr lang="zh-TW" altLang="en-US" dirty="0" smtClean="0"/>
              <a:t>雙贏思維</a:t>
            </a:r>
            <a:endParaRPr lang="en-US" altLang="zh-TW" dirty="0" smtClean="0"/>
          </a:p>
          <a:p>
            <a:pPr marL="630238" indent="-630238">
              <a:buNone/>
            </a:pPr>
            <a:r>
              <a:rPr lang="en-US" altLang="zh-TW" dirty="0" smtClean="0"/>
              <a:t>3</a:t>
            </a:r>
            <a:r>
              <a:rPr lang="zh-TW" altLang="en-US" dirty="0" smtClean="0"/>
              <a:t>、「讓你的伙伴有面子」不但</a:t>
            </a:r>
            <a:r>
              <a:rPr lang="zh-TW" altLang="en-US" dirty="0" smtClean="0"/>
              <a:t>需要釐</a:t>
            </a:r>
            <a:r>
              <a:rPr lang="zh-TW" altLang="en-US" dirty="0" smtClean="0"/>
              <a:t>清，也能帶來釐清</a:t>
            </a:r>
            <a:r>
              <a:rPr lang="zh-TW" altLang="en-US" dirty="0" smtClean="0"/>
              <a:t>，</a:t>
            </a:r>
            <a:r>
              <a:rPr lang="zh-TW" altLang="en-US" dirty="0" smtClean="0"/>
              <a:t>也就是</a:t>
            </a:r>
            <a:r>
              <a:rPr lang="zh-TW" altLang="en-US" dirty="0" smtClean="0"/>
              <a:t>找出先前沒人</a:t>
            </a:r>
            <a:r>
              <a:rPr lang="zh-TW" altLang="en-US" dirty="0" smtClean="0"/>
              <a:t>想到的解決</a:t>
            </a:r>
            <a:r>
              <a:rPr lang="zh-TW" altLang="en-US" dirty="0" smtClean="0"/>
              <a:t>辦法的能力</a:t>
            </a:r>
            <a:endParaRPr lang="en-US" altLang="zh-TW" dirty="0" smtClean="0"/>
          </a:p>
        </p:txBody>
      </p:sp>
    </p:spTree>
    <p:extLst>
      <p:ext uri="{BB962C8B-B14F-4D97-AF65-F5344CB8AC3E}">
        <p14:creationId xmlns="" xmlns:p14="http://schemas.microsoft.com/office/powerpoint/2010/main" val="198211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</Template>
  <TotalTime>170</TotalTime>
  <Words>1461</Words>
  <Application>Microsoft Office PowerPoint</Application>
  <PresentationFormat>如螢幕大小 (16:9)</PresentationFormat>
  <Paragraphs>81</Paragraphs>
  <Slides>20</Slides>
  <Notes>11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202</vt:lpstr>
      <vt:lpstr>未來在等待的銷售人才</vt:lpstr>
      <vt:lpstr>第八章-即興</vt:lpstr>
      <vt:lpstr>即興的三個基本原則</vt:lpstr>
      <vt:lpstr>聆聽對方提供什麼（一）</vt:lpstr>
      <vt:lpstr>聆聽對方提供什麼（二）</vt:lpstr>
      <vt:lpstr>聆聽對方提供什麼（三）</vt:lpstr>
      <vt:lpstr>聆聽對方提供什麼（四）</vt:lpstr>
      <vt:lpstr>說「好…還有…」</vt:lpstr>
      <vt:lpstr>讓你的伙伴有面子（一）</vt:lpstr>
      <vt:lpstr>讓你的伙伴有面子（二）</vt:lpstr>
      <vt:lpstr>小結</vt:lpstr>
      <vt:lpstr>第九章-服務</vt:lpstr>
      <vt:lpstr>服務的兩大核心</vt:lpstr>
      <vt:lpstr>以人為本（一）</vt:lpstr>
      <vt:lpstr>以人為本（二）</vt:lpstr>
      <vt:lpstr>讓事情有意義（二）</vt:lpstr>
      <vt:lpstr>讓事情有意義（一）</vt:lpstr>
      <vt:lpstr>僕人式的領導</vt:lpstr>
      <vt:lpstr>投影片 19</vt:lpstr>
      <vt:lpstr>小結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未來在等待的銷售人才</dc:title>
  <dc:creator>goast</dc:creator>
  <cp:lastModifiedBy>goast</cp:lastModifiedBy>
  <cp:revision>3</cp:revision>
  <dcterms:created xsi:type="dcterms:W3CDTF">2015-04-27T14:21:28Z</dcterms:created>
  <dcterms:modified xsi:type="dcterms:W3CDTF">2015-04-28T15:27:34Z</dcterms:modified>
</cp:coreProperties>
</file>