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notesMasterIdLst>
    <p:notesMasterId r:id="rId47"/>
  </p:notesMasterIdLst>
  <p:handoutMasterIdLst>
    <p:handoutMasterId r:id="rId4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301" r:id="rId45"/>
    <p:sldId id="302" r:id="rId46"/>
  </p:sldIdLst>
  <p:sldSz cx="12192000" cy="6858000"/>
  <p:notesSz cx="6797675" cy="99266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657" autoAdjust="0"/>
  </p:normalViewPr>
  <p:slideViewPr>
    <p:cSldViewPr snapToGrid="0">
      <p:cViewPr varScale="1">
        <p:scale>
          <a:sx n="68" d="100"/>
          <a:sy n="68" d="100"/>
        </p:scale>
        <p:origin x="-798"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DB63CA5B-F93A-444C-92AD-D518CA868F21}" type="datetimeFigureOut">
              <a:rPr lang="zh-TW" altLang="en-US" smtClean="0"/>
              <a:pPr/>
              <a:t>2015/4/26</a:t>
            </a:fld>
            <a:endParaRPr lang="zh-TW" altLang="en-US"/>
          </a:p>
        </p:txBody>
      </p:sp>
      <p:sp>
        <p:nvSpPr>
          <p:cNvPr id="4" name="頁尾版面配置區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7571D81C-8058-4CA9-A243-F636A2379488}" type="slidenum">
              <a:rPr lang="zh-TW" altLang="en-US" smtClean="0"/>
              <a:pPr/>
              <a:t>‹#›</a:t>
            </a:fld>
            <a:endParaRPr lang="zh-TW" altLang="en-US"/>
          </a:p>
        </p:txBody>
      </p:sp>
    </p:spTree>
    <p:extLst>
      <p:ext uri="{BB962C8B-B14F-4D97-AF65-F5344CB8AC3E}">
        <p14:creationId xmlns:p14="http://schemas.microsoft.com/office/powerpoint/2010/main" xmlns="" val="34015607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A9213EE-B43B-450B-B687-F4F1AC2458C0}" type="datetimeFigureOut">
              <a:rPr lang="zh-TW" altLang="en-US" smtClean="0"/>
              <a:pPr/>
              <a:t>2015/4/26</a:t>
            </a:fld>
            <a:endParaRPr lang="zh-TW" altLang="en-US"/>
          </a:p>
        </p:txBody>
      </p:sp>
      <p:sp>
        <p:nvSpPr>
          <p:cNvPr id="4" name="投影片圖像版面配置區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036A063-0B8F-4ABA-82FD-68A3936E8C30}" type="slidenum">
              <a:rPr lang="zh-TW" altLang="en-US" smtClean="0"/>
              <a:pPr/>
              <a:t>‹#›</a:t>
            </a:fld>
            <a:endParaRPr lang="zh-TW" altLang="en-US"/>
          </a:p>
        </p:txBody>
      </p:sp>
    </p:spTree>
    <p:extLst>
      <p:ext uri="{BB962C8B-B14F-4D97-AF65-F5344CB8AC3E}">
        <p14:creationId xmlns:p14="http://schemas.microsoft.com/office/powerpoint/2010/main" xmlns="" val="18044906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036A063-0B8F-4ABA-82FD-68A3936E8C30}" type="slidenum">
              <a:rPr lang="zh-TW" altLang="en-US" smtClean="0"/>
              <a:pPr/>
              <a:t>1</a:t>
            </a:fld>
            <a:endParaRPr lang="zh-TW" altLang="en-US"/>
          </a:p>
        </p:txBody>
      </p:sp>
    </p:spTree>
    <p:extLst>
      <p:ext uri="{BB962C8B-B14F-4D97-AF65-F5344CB8AC3E}">
        <p14:creationId xmlns:p14="http://schemas.microsoft.com/office/powerpoint/2010/main" xmlns="" val="38955699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036A063-0B8F-4ABA-82FD-68A3936E8C30}" type="slidenum">
              <a:rPr lang="zh-TW" altLang="en-US" smtClean="0"/>
              <a:pPr/>
              <a:t>10</a:t>
            </a:fld>
            <a:endParaRPr lang="zh-TW" altLang="en-US"/>
          </a:p>
        </p:txBody>
      </p:sp>
    </p:spTree>
    <p:extLst>
      <p:ext uri="{BB962C8B-B14F-4D97-AF65-F5344CB8AC3E}">
        <p14:creationId xmlns:p14="http://schemas.microsoft.com/office/powerpoint/2010/main" xmlns="" val="26038731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036A063-0B8F-4ABA-82FD-68A3936E8C30}" type="slidenum">
              <a:rPr lang="zh-TW" altLang="en-US" smtClean="0"/>
              <a:pPr/>
              <a:t>11</a:t>
            </a:fld>
            <a:endParaRPr lang="zh-TW" altLang="en-US"/>
          </a:p>
        </p:txBody>
      </p:sp>
    </p:spTree>
    <p:extLst>
      <p:ext uri="{BB962C8B-B14F-4D97-AF65-F5344CB8AC3E}">
        <p14:creationId xmlns:p14="http://schemas.microsoft.com/office/powerpoint/2010/main" xmlns="" val="18008890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036A063-0B8F-4ABA-82FD-68A3936E8C30}" type="slidenum">
              <a:rPr lang="zh-TW" altLang="en-US" smtClean="0"/>
              <a:pPr/>
              <a:t>12</a:t>
            </a:fld>
            <a:endParaRPr lang="zh-TW" altLang="en-US"/>
          </a:p>
        </p:txBody>
      </p:sp>
    </p:spTree>
    <p:extLst>
      <p:ext uri="{BB962C8B-B14F-4D97-AF65-F5344CB8AC3E}">
        <p14:creationId xmlns:p14="http://schemas.microsoft.com/office/powerpoint/2010/main" xmlns="" val="16075890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036A063-0B8F-4ABA-82FD-68A3936E8C30}" type="slidenum">
              <a:rPr lang="zh-TW" altLang="en-US" smtClean="0"/>
              <a:pPr/>
              <a:t>13</a:t>
            </a:fld>
            <a:endParaRPr lang="zh-TW" altLang="en-US"/>
          </a:p>
        </p:txBody>
      </p:sp>
    </p:spTree>
    <p:extLst>
      <p:ext uri="{BB962C8B-B14F-4D97-AF65-F5344CB8AC3E}">
        <p14:creationId xmlns:p14="http://schemas.microsoft.com/office/powerpoint/2010/main" xmlns="" val="30525384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036A063-0B8F-4ABA-82FD-68A3936E8C30}" type="slidenum">
              <a:rPr lang="zh-TW" altLang="en-US" smtClean="0"/>
              <a:pPr/>
              <a:t>14</a:t>
            </a:fld>
            <a:endParaRPr lang="zh-TW" altLang="en-US"/>
          </a:p>
        </p:txBody>
      </p:sp>
    </p:spTree>
    <p:extLst>
      <p:ext uri="{BB962C8B-B14F-4D97-AF65-F5344CB8AC3E}">
        <p14:creationId xmlns:p14="http://schemas.microsoft.com/office/powerpoint/2010/main" xmlns="" val="24958371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036A063-0B8F-4ABA-82FD-68A3936E8C30}" type="slidenum">
              <a:rPr lang="zh-TW" altLang="en-US" smtClean="0"/>
              <a:pPr/>
              <a:t>15</a:t>
            </a:fld>
            <a:endParaRPr lang="zh-TW" altLang="en-US"/>
          </a:p>
        </p:txBody>
      </p:sp>
    </p:spTree>
    <p:extLst>
      <p:ext uri="{BB962C8B-B14F-4D97-AF65-F5344CB8AC3E}">
        <p14:creationId xmlns:p14="http://schemas.microsoft.com/office/powerpoint/2010/main" xmlns="" val="40097915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036A063-0B8F-4ABA-82FD-68A3936E8C30}" type="slidenum">
              <a:rPr lang="zh-TW" altLang="en-US" smtClean="0"/>
              <a:pPr/>
              <a:t>16</a:t>
            </a:fld>
            <a:endParaRPr lang="zh-TW" altLang="en-US"/>
          </a:p>
        </p:txBody>
      </p:sp>
    </p:spTree>
    <p:extLst>
      <p:ext uri="{BB962C8B-B14F-4D97-AF65-F5344CB8AC3E}">
        <p14:creationId xmlns:p14="http://schemas.microsoft.com/office/powerpoint/2010/main" xmlns="" val="19167422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036A063-0B8F-4ABA-82FD-68A3936E8C30}" type="slidenum">
              <a:rPr lang="zh-TW" altLang="en-US" smtClean="0"/>
              <a:pPr/>
              <a:t>17</a:t>
            </a:fld>
            <a:endParaRPr lang="zh-TW" altLang="en-US"/>
          </a:p>
        </p:txBody>
      </p:sp>
    </p:spTree>
    <p:extLst>
      <p:ext uri="{BB962C8B-B14F-4D97-AF65-F5344CB8AC3E}">
        <p14:creationId xmlns:p14="http://schemas.microsoft.com/office/powerpoint/2010/main" xmlns="" val="37503707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036A063-0B8F-4ABA-82FD-68A3936E8C30}" type="slidenum">
              <a:rPr lang="zh-TW" altLang="en-US" smtClean="0"/>
              <a:pPr/>
              <a:t>18</a:t>
            </a:fld>
            <a:endParaRPr lang="zh-TW" altLang="en-US"/>
          </a:p>
        </p:txBody>
      </p:sp>
    </p:spTree>
    <p:extLst>
      <p:ext uri="{BB962C8B-B14F-4D97-AF65-F5344CB8AC3E}">
        <p14:creationId xmlns:p14="http://schemas.microsoft.com/office/powerpoint/2010/main" xmlns="" val="18285686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036A063-0B8F-4ABA-82FD-68A3936E8C30}" type="slidenum">
              <a:rPr lang="zh-TW" altLang="en-US" smtClean="0"/>
              <a:pPr/>
              <a:t>19</a:t>
            </a:fld>
            <a:endParaRPr lang="zh-TW" altLang="en-US"/>
          </a:p>
        </p:txBody>
      </p:sp>
    </p:spTree>
    <p:extLst>
      <p:ext uri="{BB962C8B-B14F-4D97-AF65-F5344CB8AC3E}">
        <p14:creationId xmlns:p14="http://schemas.microsoft.com/office/powerpoint/2010/main" xmlns="" val="1308103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036A063-0B8F-4ABA-82FD-68A3936E8C30}" type="slidenum">
              <a:rPr lang="zh-TW" altLang="en-US" smtClean="0"/>
              <a:pPr/>
              <a:t>2</a:t>
            </a:fld>
            <a:endParaRPr lang="zh-TW" altLang="en-US"/>
          </a:p>
        </p:txBody>
      </p:sp>
    </p:spTree>
    <p:extLst>
      <p:ext uri="{BB962C8B-B14F-4D97-AF65-F5344CB8AC3E}">
        <p14:creationId xmlns:p14="http://schemas.microsoft.com/office/powerpoint/2010/main" xmlns="" val="31549596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036A063-0B8F-4ABA-82FD-68A3936E8C30}" type="slidenum">
              <a:rPr lang="zh-TW" altLang="en-US" smtClean="0"/>
              <a:pPr/>
              <a:t>20</a:t>
            </a:fld>
            <a:endParaRPr lang="zh-TW" altLang="en-US"/>
          </a:p>
        </p:txBody>
      </p:sp>
    </p:spTree>
    <p:extLst>
      <p:ext uri="{BB962C8B-B14F-4D97-AF65-F5344CB8AC3E}">
        <p14:creationId xmlns:p14="http://schemas.microsoft.com/office/powerpoint/2010/main" xmlns="" val="30975934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036A063-0B8F-4ABA-82FD-68A3936E8C30}" type="slidenum">
              <a:rPr lang="zh-TW" altLang="en-US" smtClean="0"/>
              <a:pPr/>
              <a:t>21</a:t>
            </a:fld>
            <a:endParaRPr lang="zh-TW" altLang="en-US"/>
          </a:p>
        </p:txBody>
      </p:sp>
    </p:spTree>
    <p:extLst>
      <p:ext uri="{BB962C8B-B14F-4D97-AF65-F5344CB8AC3E}">
        <p14:creationId xmlns:p14="http://schemas.microsoft.com/office/powerpoint/2010/main" xmlns="" val="2848719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036A063-0B8F-4ABA-82FD-68A3936E8C30}" type="slidenum">
              <a:rPr lang="zh-TW" altLang="en-US" smtClean="0"/>
              <a:pPr/>
              <a:t>22</a:t>
            </a:fld>
            <a:endParaRPr lang="zh-TW" altLang="en-US"/>
          </a:p>
        </p:txBody>
      </p:sp>
    </p:spTree>
    <p:extLst>
      <p:ext uri="{BB962C8B-B14F-4D97-AF65-F5344CB8AC3E}">
        <p14:creationId xmlns:p14="http://schemas.microsoft.com/office/powerpoint/2010/main" xmlns="" val="14310041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036A063-0B8F-4ABA-82FD-68A3936E8C30}" type="slidenum">
              <a:rPr lang="zh-TW" altLang="en-US" smtClean="0"/>
              <a:pPr/>
              <a:t>23</a:t>
            </a:fld>
            <a:endParaRPr lang="zh-TW" altLang="en-US"/>
          </a:p>
        </p:txBody>
      </p:sp>
    </p:spTree>
    <p:extLst>
      <p:ext uri="{BB962C8B-B14F-4D97-AF65-F5344CB8AC3E}">
        <p14:creationId xmlns:p14="http://schemas.microsoft.com/office/powerpoint/2010/main" xmlns="" val="5608079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036A063-0B8F-4ABA-82FD-68A3936E8C30}" type="slidenum">
              <a:rPr lang="zh-TW" altLang="en-US" smtClean="0"/>
              <a:pPr/>
              <a:t>24</a:t>
            </a:fld>
            <a:endParaRPr lang="zh-TW" altLang="en-US"/>
          </a:p>
        </p:txBody>
      </p:sp>
    </p:spTree>
    <p:extLst>
      <p:ext uri="{BB962C8B-B14F-4D97-AF65-F5344CB8AC3E}">
        <p14:creationId xmlns:p14="http://schemas.microsoft.com/office/powerpoint/2010/main" xmlns="" val="22830598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036A063-0B8F-4ABA-82FD-68A3936E8C30}" type="slidenum">
              <a:rPr lang="zh-TW" altLang="en-US" smtClean="0"/>
              <a:pPr/>
              <a:t>25</a:t>
            </a:fld>
            <a:endParaRPr lang="zh-TW" altLang="en-US"/>
          </a:p>
        </p:txBody>
      </p:sp>
    </p:spTree>
    <p:extLst>
      <p:ext uri="{BB962C8B-B14F-4D97-AF65-F5344CB8AC3E}">
        <p14:creationId xmlns:p14="http://schemas.microsoft.com/office/powerpoint/2010/main" xmlns="" val="3271827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036A063-0B8F-4ABA-82FD-68A3936E8C30}" type="slidenum">
              <a:rPr lang="zh-TW" altLang="en-US" smtClean="0"/>
              <a:pPr/>
              <a:t>26</a:t>
            </a:fld>
            <a:endParaRPr lang="zh-TW" altLang="en-US"/>
          </a:p>
        </p:txBody>
      </p:sp>
    </p:spTree>
    <p:extLst>
      <p:ext uri="{BB962C8B-B14F-4D97-AF65-F5344CB8AC3E}">
        <p14:creationId xmlns:p14="http://schemas.microsoft.com/office/powerpoint/2010/main" xmlns="" val="3564494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036A063-0B8F-4ABA-82FD-68A3936E8C30}" type="slidenum">
              <a:rPr lang="zh-TW" altLang="en-US" smtClean="0"/>
              <a:pPr/>
              <a:t>27</a:t>
            </a:fld>
            <a:endParaRPr lang="zh-TW" altLang="en-US"/>
          </a:p>
        </p:txBody>
      </p:sp>
    </p:spTree>
    <p:extLst>
      <p:ext uri="{BB962C8B-B14F-4D97-AF65-F5344CB8AC3E}">
        <p14:creationId xmlns:p14="http://schemas.microsoft.com/office/powerpoint/2010/main" xmlns="" val="38538305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036A063-0B8F-4ABA-82FD-68A3936E8C30}" type="slidenum">
              <a:rPr lang="zh-TW" altLang="en-US" smtClean="0"/>
              <a:pPr/>
              <a:t>28</a:t>
            </a:fld>
            <a:endParaRPr lang="zh-TW" altLang="en-US"/>
          </a:p>
        </p:txBody>
      </p:sp>
    </p:spTree>
    <p:extLst>
      <p:ext uri="{BB962C8B-B14F-4D97-AF65-F5344CB8AC3E}">
        <p14:creationId xmlns:p14="http://schemas.microsoft.com/office/powerpoint/2010/main" xmlns="" val="10139251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036A063-0B8F-4ABA-82FD-68A3936E8C30}" type="slidenum">
              <a:rPr lang="zh-TW" altLang="en-US" smtClean="0"/>
              <a:pPr/>
              <a:t>29</a:t>
            </a:fld>
            <a:endParaRPr lang="zh-TW" altLang="en-US"/>
          </a:p>
        </p:txBody>
      </p:sp>
    </p:spTree>
    <p:extLst>
      <p:ext uri="{BB962C8B-B14F-4D97-AF65-F5344CB8AC3E}">
        <p14:creationId xmlns:p14="http://schemas.microsoft.com/office/powerpoint/2010/main" xmlns="" val="20314651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036A063-0B8F-4ABA-82FD-68A3936E8C30}" type="slidenum">
              <a:rPr lang="zh-TW" altLang="en-US" smtClean="0"/>
              <a:pPr/>
              <a:t>3</a:t>
            </a:fld>
            <a:endParaRPr lang="zh-TW" altLang="en-US"/>
          </a:p>
        </p:txBody>
      </p:sp>
    </p:spTree>
    <p:extLst>
      <p:ext uri="{BB962C8B-B14F-4D97-AF65-F5344CB8AC3E}">
        <p14:creationId xmlns:p14="http://schemas.microsoft.com/office/powerpoint/2010/main" xmlns="" val="3619276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036A063-0B8F-4ABA-82FD-68A3936E8C30}" type="slidenum">
              <a:rPr lang="zh-TW" altLang="en-US" smtClean="0"/>
              <a:pPr/>
              <a:t>30</a:t>
            </a:fld>
            <a:endParaRPr lang="zh-TW" altLang="en-US"/>
          </a:p>
        </p:txBody>
      </p:sp>
    </p:spTree>
    <p:extLst>
      <p:ext uri="{BB962C8B-B14F-4D97-AF65-F5344CB8AC3E}">
        <p14:creationId xmlns:p14="http://schemas.microsoft.com/office/powerpoint/2010/main" xmlns="" val="27934742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036A063-0B8F-4ABA-82FD-68A3936E8C30}" type="slidenum">
              <a:rPr lang="zh-TW" altLang="en-US" smtClean="0"/>
              <a:pPr/>
              <a:t>31</a:t>
            </a:fld>
            <a:endParaRPr lang="zh-TW" altLang="en-US"/>
          </a:p>
        </p:txBody>
      </p:sp>
    </p:spTree>
    <p:extLst>
      <p:ext uri="{BB962C8B-B14F-4D97-AF65-F5344CB8AC3E}">
        <p14:creationId xmlns:p14="http://schemas.microsoft.com/office/powerpoint/2010/main" xmlns="" val="242591349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036A063-0B8F-4ABA-82FD-68A3936E8C30}" type="slidenum">
              <a:rPr lang="zh-TW" altLang="en-US" smtClean="0"/>
              <a:pPr/>
              <a:t>32</a:t>
            </a:fld>
            <a:endParaRPr lang="zh-TW" altLang="en-US"/>
          </a:p>
        </p:txBody>
      </p:sp>
    </p:spTree>
    <p:extLst>
      <p:ext uri="{BB962C8B-B14F-4D97-AF65-F5344CB8AC3E}">
        <p14:creationId xmlns:p14="http://schemas.microsoft.com/office/powerpoint/2010/main" xmlns="" val="359441380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036A063-0B8F-4ABA-82FD-68A3936E8C30}" type="slidenum">
              <a:rPr lang="zh-TW" altLang="en-US" smtClean="0"/>
              <a:pPr/>
              <a:t>33</a:t>
            </a:fld>
            <a:endParaRPr lang="zh-TW" altLang="en-US"/>
          </a:p>
        </p:txBody>
      </p:sp>
    </p:spTree>
    <p:extLst>
      <p:ext uri="{BB962C8B-B14F-4D97-AF65-F5344CB8AC3E}">
        <p14:creationId xmlns:p14="http://schemas.microsoft.com/office/powerpoint/2010/main" xmlns="" val="120404624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036A063-0B8F-4ABA-82FD-68A3936E8C30}" type="slidenum">
              <a:rPr lang="zh-TW" altLang="en-US" smtClean="0"/>
              <a:pPr/>
              <a:t>34</a:t>
            </a:fld>
            <a:endParaRPr lang="zh-TW" altLang="en-US"/>
          </a:p>
        </p:txBody>
      </p:sp>
    </p:spTree>
    <p:extLst>
      <p:ext uri="{BB962C8B-B14F-4D97-AF65-F5344CB8AC3E}">
        <p14:creationId xmlns:p14="http://schemas.microsoft.com/office/powerpoint/2010/main" xmlns="" val="240772877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036A063-0B8F-4ABA-82FD-68A3936E8C30}" type="slidenum">
              <a:rPr lang="zh-TW" altLang="en-US" smtClean="0"/>
              <a:pPr/>
              <a:t>35</a:t>
            </a:fld>
            <a:endParaRPr lang="zh-TW" altLang="en-US"/>
          </a:p>
        </p:txBody>
      </p:sp>
    </p:spTree>
    <p:extLst>
      <p:ext uri="{BB962C8B-B14F-4D97-AF65-F5344CB8AC3E}">
        <p14:creationId xmlns:p14="http://schemas.microsoft.com/office/powerpoint/2010/main" xmlns="" val="322230314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036A063-0B8F-4ABA-82FD-68A3936E8C30}" type="slidenum">
              <a:rPr lang="zh-TW" altLang="en-US" smtClean="0"/>
              <a:pPr/>
              <a:t>36</a:t>
            </a:fld>
            <a:endParaRPr lang="zh-TW" altLang="en-US"/>
          </a:p>
        </p:txBody>
      </p:sp>
    </p:spTree>
    <p:extLst>
      <p:ext uri="{BB962C8B-B14F-4D97-AF65-F5344CB8AC3E}">
        <p14:creationId xmlns:p14="http://schemas.microsoft.com/office/powerpoint/2010/main" xmlns="" val="418890664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036A063-0B8F-4ABA-82FD-68A3936E8C30}" type="slidenum">
              <a:rPr lang="zh-TW" altLang="en-US" smtClean="0"/>
              <a:pPr/>
              <a:t>37</a:t>
            </a:fld>
            <a:endParaRPr lang="zh-TW" altLang="en-US"/>
          </a:p>
        </p:txBody>
      </p:sp>
    </p:spTree>
    <p:extLst>
      <p:ext uri="{BB962C8B-B14F-4D97-AF65-F5344CB8AC3E}">
        <p14:creationId xmlns:p14="http://schemas.microsoft.com/office/powerpoint/2010/main" xmlns="" val="29860777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036A063-0B8F-4ABA-82FD-68A3936E8C30}" type="slidenum">
              <a:rPr lang="zh-TW" altLang="en-US" smtClean="0"/>
              <a:pPr/>
              <a:t>38</a:t>
            </a:fld>
            <a:endParaRPr lang="zh-TW" altLang="en-US"/>
          </a:p>
        </p:txBody>
      </p:sp>
    </p:spTree>
    <p:extLst>
      <p:ext uri="{BB962C8B-B14F-4D97-AF65-F5344CB8AC3E}">
        <p14:creationId xmlns:p14="http://schemas.microsoft.com/office/powerpoint/2010/main" xmlns="" val="383791014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036A063-0B8F-4ABA-82FD-68A3936E8C30}" type="slidenum">
              <a:rPr lang="zh-TW" altLang="en-US" smtClean="0"/>
              <a:pPr/>
              <a:t>39</a:t>
            </a:fld>
            <a:endParaRPr lang="zh-TW" altLang="en-US"/>
          </a:p>
        </p:txBody>
      </p:sp>
    </p:spTree>
    <p:extLst>
      <p:ext uri="{BB962C8B-B14F-4D97-AF65-F5344CB8AC3E}">
        <p14:creationId xmlns:p14="http://schemas.microsoft.com/office/powerpoint/2010/main" xmlns="" val="1399497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036A063-0B8F-4ABA-82FD-68A3936E8C30}" type="slidenum">
              <a:rPr lang="zh-TW" altLang="en-US" smtClean="0"/>
              <a:pPr/>
              <a:t>4</a:t>
            </a:fld>
            <a:endParaRPr lang="zh-TW" altLang="en-US"/>
          </a:p>
        </p:txBody>
      </p:sp>
    </p:spTree>
    <p:extLst>
      <p:ext uri="{BB962C8B-B14F-4D97-AF65-F5344CB8AC3E}">
        <p14:creationId xmlns:p14="http://schemas.microsoft.com/office/powerpoint/2010/main" xmlns="" val="379435758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036A063-0B8F-4ABA-82FD-68A3936E8C30}" type="slidenum">
              <a:rPr lang="zh-TW" altLang="en-US" smtClean="0"/>
              <a:pPr/>
              <a:t>40</a:t>
            </a:fld>
            <a:endParaRPr lang="zh-TW" altLang="en-US"/>
          </a:p>
        </p:txBody>
      </p:sp>
    </p:spTree>
    <p:extLst>
      <p:ext uri="{BB962C8B-B14F-4D97-AF65-F5344CB8AC3E}">
        <p14:creationId xmlns:p14="http://schemas.microsoft.com/office/powerpoint/2010/main" xmlns="" val="331692813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036A063-0B8F-4ABA-82FD-68A3936E8C30}" type="slidenum">
              <a:rPr lang="zh-TW" altLang="en-US" smtClean="0"/>
              <a:pPr/>
              <a:t>41</a:t>
            </a:fld>
            <a:endParaRPr lang="zh-TW" altLang="en-US"/>
          </a:p>
        </p:txBody>
      </p:sp>
    </p:spTree>
    <p:extLst>
      <p:ext uri="{BB962C8B-B14F-4D97-AF65-F5344CB8AC3E}">
        <p14:creationId xmlns:p14="http://schemas.microsoft.com/office/powerpoint/2010/main" xmlns="" val="200726746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036A063-0B8F-4ABA-82FD-68A3936E8C30}" type="slidenum">
              <a:rPr lang="zh-TW" altLang="en-US" smtClean="0"/>
              <a:pPr/>
              <a:t>42</a:t>
            </a:fld>
            <a:endParaRPr lang="zh-TW" altLang="en-US"/>
          </a:p>
        </p:txBody>
      </p:sp>
    </p:spTree>
    <p:extLst>
      <p:ext uri="{BB962C8B-B14F-4D97-AF65-F5344CB8AC3E}">
        <p14:creationId xmlns:p14="http://schemas.microsoft.com/office/powerpoint/2010/main" xmlns="" val="99486171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036A063-0B8F-4ABA-82FD-68A3936E8C30}" type="slidenum">
              <a:rPr lang="zh-TW" altLang="en-US" smtClean="0"/>
              <a:pPr/>
              <a:t>43</a:t>
            </a:fld>
            <a:endParaRPr lang="zh-TW" altLang="en-US"/>
          </a:p>
        </p:txBody>
      </p:sp>
    </p:spTree>
    <p:extLst>
      <p:ext uri="{BB962C8B-B14F-4D97-AF65-F5344CB8AC3E}">
        <p14:creationId xmlns:p14="http://schemas.microsoft.com/office/powerpoint/2010/main" xmlns="" val="325269872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036A063-0B8F-4ABA-82FD-68A3936E8C30}" type="slidenum">
              <a:rPr lang="zh-TW" altLang="en-US" smtClean="0"/>
              <a:pPr/>
              <a:t>44</a:t>
            </a:fld>
            <a:endParaRPr lang="zh-TW" altLang="en-US"/>
          </a:p>
        </p:txBody>
      </p:sp>
    </p:spTree>
    <p:extLst>
      <p:ext uri="{BB962C8B-B14F-4D97-AF65-F5344CB8AC3E}">
        <p14:creationId xmlns:p14="http://schemas.microsoft.com/office/powerpoint/2010/main" xmlns="" val="216314205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4036A063-0B8F-4ABA-82FD-68A3936E8C30}" type="slidenum">
              <a:rPr lang="zh-TW" altLang="en-US" smtClean="0"/>
              <a:pPr/>
              <a:t>45</a:t>
            </a:fld>
            <a:endParaRPr lang="zh-TW" altLang="en-US"/>
          </a:p>
        </p:txBody>
      </p:sp>
    </p:spTree>
    <p:extLst>
      <p:ext uri="{BB962C8B-B14F-4D97-AF65-F5344CB8AC3E}">
        <p14:creationId xmlns:p14="http://schemas.microsoft.com/office/powerpoint/2010/main" xmlns="" val="6406181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036A063-0B8F-4ABA-82FD-68A3936E8C30}" type="slidenum">
              <a:rPr lang="zh-TW" altLang="en-US" smtClean="0"/>
              <a:pPr/>
              <a:t>5</a:t>
            </a:fld>
            <a:endParaRPr lang="zh-TW" altLang="en-US"/>
          </a:p>
        </p:txBody>
      </p:sp>
    </p:spTree>
    <p:extLst>
      <p:ext uri="{BB962C8B-B14F-4D97-AF65-F5344CB8AC3E}">
        <p14:creationId xmlns:p14="http://schemas.microsoft.com/office/powerpoint/2010/main" xmlns="" val="10521598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036A063-0B8F-4ABA-82FD-68A3936E8C30}" type="slidenum">
              <a:rPr lang="zh-TW" altLang="en-US" smtClean="0"/>
              <a:pPr/>
              <a:t>6</a:t>
            </a:fld>
            <a:endParaRPr lang="zh-TW" altLang="en-US"/>
          </a:p>
        </p:txBody>
      </p:sp>
    </p:spTree>
    <p:extLst>
      <p:ext uri="{BB962C8B-B14F-4D97-AF65-F5344CB8AC3E}">
        <p14:creationId xmlns:p14="http://schemas.microsoft.com/office/powerpoint/2010/main" xmlns="" val="18669127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036A063-0B8F-4ABA-82FD-68A3936E8C30}" type="slidenum">
              <a:rPr lang="zh-TW" altLang="en-US" smtClean="0"/>
              <a:pPr/>
              <a:t>7</a:t>
            </a:fld>
            <a:endParaRPr lang="zh-TW" altLang="en-US"/>
          </a:p>
        </p:txBody>
      </p:sp>
    </p:spTree>
    <p:extLst>
      <p:ext uri="{BB962C8B-B14F-4D97-AF65-F5344CB8AC3E}">
        <p14:creationId xmlns:p14="http://schemas.microsoft.com/office/powerpoint/2010/main" xmlns="" val="3884138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036A063-0B8F-4ABA-82FD-68A3936E8C30}" type="slidenum">
              <a:rPr lang="zh-TW" altLang="en-US" smtClean="0"/>
              <a:pPr/>
              <a:t>8</a:t>
            </a:fld>
            <a:endParaRPr lang="zh-TW" altLang="en-US"/>
          </a:p>
        </p:txBody>
      </p:sp>
    </p:spTree>
    <p:extLst>
      <p:ext uri="{BB962C8B-B14F-4D97-AF65-F5344CB8AC3E}">
        <p14:creationId xmlns:p14="http://schemas.microsoft.com/office/powerpoint/2010/main" xmlns="" val="17438398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036A063-0B8F-4ABA-82FD-68A3936E8C30}" type="slidenum">
              <a:rPr lang="zh-TW" altLang="en-US" smtClean="0"/>
              <a:pPr/>
              <a:t>9</a:t>
            </a:fld>
            <a:endParaRPr lang="zh-TW" altLang="en-US"/>
          </a:p>
        </p:txBody>
      </p:sp>
    </p:spTree>
    <p:extLst>
      <p:ext uri="{BB962C8B-B14F-4D97-AF65-F5344CB8AC3E}">
        <p14:creationId xmlns:p14="http://schemas.microsoft.com/office/powerpoint/2010/main" xmlns="" val="667988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44C0B37E-2835-47B1-91E3-77D7594FEB78}" type="datetimeFigureOut">
              <a:rPr lang="zh-TW" altLang="en-US" smtClean="0"/>
              <a:pPr/>
              <a:t>2015/4/26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1E93747-712F-453A-A4D5-1CD47E190665}" type="slidenum">
              <a:rPr lang="zh-TW" altLang="en-US" smtClean="0"/>
              <a:pPr/>
              <a:t>‹#›</a:t>
            </a:fld>
            <a:endParaRPr lang="zh-TW" altLang="en-US"/>
          </a:p>
        </p:txBody>
      </p:sp>
    </p:spTree>
    <p:extLst>
      <p:ext uri="{BB962C8B-B14F-4D97-AF65-F5344CB8AC3E}">
        <p14:creationId xmlns:p14="http://schemas.microsoft.com/office/powerpoint/2010/main" xmlns="" val="1526551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44C0B37E-2835-47B1-91E3-77D7594FEB78}" type="datetimeFigureOut">
              <a:rPr lang="zh-TW" altLang="en-US" smtClean="0"/>
              <a:pPr/>
              <a:t>2015/4/26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1E93747-712F-453A-A4D5-1CD47E190665}" type="slidenum">
              <a:rPr lang="zh-TW" altLang="en-US" smtClean="0"/>
              <a:pPr/>
              <a:t>‹#›</a:t>
            </a:fld>
            <a:endParaRPr lang="zh-TW" altLang="en-US"/>
          </a:p>
        </p:txBody>
      </p:sp>
    </p:spTree>
    <p:extLst>
      <p:ext uri="{BB962C8B-B14F-4D97-AF65-F5344CB8AC3E}">
        <p14:creationId xmlns:p14="http://schemas.microsoft.com/office/powerpoint/2010/main" xmlns="" val="2972949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TW" altLang="en-US" smtClean="0"/>
              <a:t>按一下以編輯母片標題樣式</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按一下以編輯母片文字樣式</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44C0B37E-2835-47B1-91E3-77D7594FEB78}" type="datetimeFigureOut">
              <a:rPr lang="zh-TW" altLang="en-US" smtClean="0"/>
              <a:pPr/>
              <a:t>2015/4/26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1E93747-712F-453A-A4D5-1CD47E190665}" type="slidenum">
              <a:rPr lang="zh-TW" altLang="en-US" smtClean="0"/>
              <a:pPr/>
              <a:t>‹#›</a:t>
            </a:fld>
            <a:endParaRPr lang="zh-TW" alt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6583479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TW" altLang="en-US" smtClean="0"/>
              <a:t>按一下以編輯母片文字樣式</a:t>
            </a:r>
          </a:p>
        </p:txBody>
      </p:sp>
      <p:sp>
        <p:nvSpPr>
          <p:cNvPr id="5" name="Date Placeholder 4"/>
          <p:cNvSpPr>
            <a:spLocks noGrp="1"/>
          </p:cNvSpPr>
          <p:nvPr>
            <p:ph type="dt" sz="half" idx="10"/>
          </p:nvPr>
        </p:nvSpPr>
        <p:spPr/>
        <p:txBody>
          <a:bodyPr/>
          <a:lstStyle/>
          <a:p>
            <a:fld id="{44C0B37E-2835-47B1-91E3-77D7594FEB78}" type="datetimeFigureOut">
              <a:rPr lang="zh-TW" altLang="en-US" smtClean="0"/>
              <a:pPr/>
              <a:t>2015/4/26</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1E93747-712F-453A-A4D5-1CD47E190665}" type="slidenum">
              <a:rPr lang="zh-TW" altLang="en-US" smtClean="0"/>
              <a:pPr/>
              <a:t>‹#›</a:t>
            </a:fld>
            <a:endParaRPr lang="zh-TW" altLang="en-US"/>
          </a:p>
        </p:txBody>
      </p:sp>
    </p:spTree>
    <p:extLst>
      <p:ext uri="{BB962C8B-B14F-4D97-AF65-F5344CB8AC3E}">
        <p14:creationId xmlns:p14="http://schemas.microsoft.com/office/powerpoint/2010/main" xmlns="" val="12486379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TW" altLang="en-US" smtClean="0"/>
              <a:t>按一下以編輯母片標題樣式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按一下以編輯母片文字樣式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TW" altLang="en-US" smtClean="0"/>
              <a:t>按一下以編輯母片文字樣式</a:t>
            </a:r>
          </a:p>
        </p:txBody>
      </p:sp>
      <p:sp>
        <p:nvSpPr>
          <p:cNvPr id="5" name="Date Placeholder 4"/>
          <p:cNvSpPr>
            <a:spLocks noGrp="1"/>
          </p:cNvSpPr>
          <p:nvPr>
            <p:ph type="dt" sz="half" idx="10"/>
          </p:nvPr>
        </p:nvSpPr>
        <p:spPr/>
        <p:txBody>
          <a:bodyPr/>
          <a:lstStyle/>
          <a:p>
            <a:fld id="{44C0B37E-2835-47B1-91E3-77D7594FEB78}" type="datetimeFigureOut">
              <a:rPr lang="zh-TW" altLang="en-US" smtClean="0"/>
              <a:pPr/>
              <a:t>2015/4/26</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1E93747-712F-453A-A4D5-1CD47E190665}" type="slidenum">
              <a:rPr lang="zh-TW" altLang="en-US" smtClean="0"/>
              <a:pPr/>
              <a:t>‹#›</a:t>
            </a:fld>
            <a:endParaRPr lang="zh-TW" alt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9487120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zh-TW" altLang="en-US" smtClean="0"/>
              <a:t>按一下以編輯母片標題樣式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按一下以編輯母片文字樣式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TW" altLang="en-US" smtClean="0"/>
              <a:t>按一下以編輯母片文字樣式</a:t>
            </a:r>
          </a:p>
        </p:txBody>
      </p:sp>
      <p:sp>
        <p:nvSpPr>
          <p:cNvPr id="5" name="Date Placeholder 4"/>
          <p:cNvSpPr>
            <a:spLocks noGrp="1"/>
          </p:cNvSpPr>
          <p:nvPr>
            <p:ph type="dt" sz="half" idx="10"/>
          </p:nvPr>
        </p:nvSpPr>
        <p:spPr/>
        <p:txBody>
          <a:bodyPr/>
          <a:lstStyle/>
          <a:p>
            <a:fld id="{44C0B37E-2835-47B1-91E3-77D7594FEB78}" type="datetimeFigureOut">
              <a:rPr lang="zh-TW" altLang="en-US" smtClean="0"/>
              <a:pPr/>
              <a:t>2015/4/26</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1E93747-712F-453A-A4D5-1CD47E190665}" type="slidenum">
              <a:rPr lang="zh-TW" altLang="en-US" smtClean="0"/>
              <a:pPr/>
              <a:t>‹#›</a:t>
            </a:fld>
            <a:endParaRPr lang="zh-TW" altLang="en-US"/>
          </a:p>
        </p:txBody>
      </p:sp>
    </p:spTree>
    <p:extLst>
      <p:ext uri="{BB962C8B-B14F-4D97-AF65-F5344CB8AC3E}">
        <p14:creationId xmlns:p14="http://schemas.microsoft.com/office/powerpoint/2010/main" xmlns="" val="42207232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ncho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44C0B37E-2835-47B1-91E3-77D7594FEB78}" type="datetimeFigureOut">
              <a:rPr lang="zh-TW" altLang="en-US" smtClean="0"/>
              <a:pPr/>
              <a:t>2015/4/26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1E93747-712F-453A-A4D5-1CD47E190665}" type="slidenum">
              <a:rPr lang="zh-TW" altLang="en-US" smtClean="0"/>
              <a:pPr/>
              <a:t>‹#›</a:t>
            </a:fld>
            <a:endParaRPr lang="zh-TW" altLang="en-US"/>
          </a:p>
        </p:txBody>
      </p:sp>
    </p:spTree>
    <p:extLst>
      <p:ext uri="{BB962C8B-B14F-4D97-AF65-F5344CB8AC3E}">
        <p14:creationId xmlns:p14="http://schemas.microsoft.com/office/powerpoint/2010/main" xmlns="" val="19449121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44C0B37E-2835-47B1-91E3-77D7594FEB78}" type="datetimeFigureOut">
              <a:rPr lang="zh-TW" altLang="en-US" smtClean="0"/>
              <a:pPr/>
              <a:t>2015/4/26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1E93747-712F-453A-A4D5-1CD47E190665}" type="slidenum">
              <a:rPr lang="zh-TW" altLang="en-US" smtClean="0"/>
              <a:pPr/>
              <a:t>‹#›</a:t>
            </a:fld>
            <a:endParaRPr lang="zh-TW" altLang="en-US"/>
          </a:p>
        </p:txBody>
      </p:sp>
    </p:spTree>
    <p:extLst>
      <p:ext uri="{BB962C8B-B14F-4D97-AF65-F5344CB8AC3E}">
        <p14:creationId xmlns:p14="http://schemas.microsoft.com/office/powerpoint/2010/main" xmlns="" val="1349736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44C0B37E-2835-47B1-91E3-77D7594FEB78}" type="datetimeFigureOut">
              <a:rPr lang="zh-TW" altLang="en-US" smtClean="0"/>
              <a:pPr/>
              <a:t>2015/4/26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1E93747-712F-453A-A4D5-1CD47E190665}" type="slidenum">
              <a:rPr lang="zh-TW" altLang="en-US" smtClean="0"/>
              <a:pPr/>
              <a:t>‹#›</a:t>
            </a:fld>
            <a:endParaRPr lang="zh-TW" altLang="en-US"/>
          </a:p>
        </p:txBody>
      </p:sp>
    </p:spTree>
    <p:extLst>
      <p:ext uri="{BB962C8B-B14F-4D97-AF65-F5344CB8AC3E}">
        <p14:creationId xmlns:p14="http://schemas.microsoft.com/office/powerpoint/2010/main" xmlns="" val="3909274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44C0B37E-2835-47B1-91E3-77D7594FEB78}" type="datetimeFigureOut">
              <a:rPr lang="zh-TW" altLang="en-US" smtClean="0"/>
              <a:pPr/>
              <a:t>2015/4/26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1E93747-712F-453A-A4D5-1CD47E190665}" type="slidenum">
              <a:rPr lang="zh-TW" altLang="en-US" smtClean="0"/>
              <a:pPr/>
              <a:t>‹#›</a:t>
            </a:fld>
            <a:endParaRPr lang="zh-TW" altLang="en-US"/>
          </a:p>
        </p:txBody>
      </p:sp>
    </p:spTree>
    <p:extLst>
      <p:ext uri="{BB962C8B-B14F-4D97-AF65-F5344CB8AC3E}">
        <p14:creationId xmlns:p14="http://schemas.microsoft.com/office/powerpoint/2010/main" xmlns="" val="3130492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44C0B37E-2835-47B1-91E3-77D7594FEB78}" type="datetimeFigureOut">
              <a:rPr lang="zh-TW" altLang="en-US" smtClean="0"/>
              <a:pPr/>
              <a:t>2015/4/26</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1E93747-712F-453A-A4D5-1CD47E190665}" type="slidenum">
              <a:rPr lang="zh-TW" altLang="en-US" smtClean="0"/>
              <a:pPr/>
              <a:t>‹#›</a:t>
            </a:fld>
            <a:endParaRPr lang="zh-TW" altLang="en-US"/>
          </a:p>
        </p:txBody>
      </p:sp>
    </p:spTree>
    <p:extLst>
      <p:ext uri="{BB962C8B-B14F-4D97-AF65-F5344CB8AC3E}">
        <p14:creationId xmlns:p14="http://schemas.microsoft.com/office/powerpoint/2010/main" xmlns="" val="1973616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44C0B37E-2835-47B1-91E3-77D7594FEB78}" type="datetimeFigureOut">
              <a:rPr lang="zh-TW" altLang="en-US" smtClean="0"/>
              <a:pPr/>
              <a:t>2015/4/26</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1E93747-712F-453A-A4D5-1CD47E190665}" type="slidenum">
              <a:rPr lang="zh-TW" altLang="en-US" smtClean="0"/>
              <a:pPr/>
              <a:t>‹#›</a:t>
            </a:fld>
            <a:endParaRPr lang="zh-TW" altLang="en-US"/>
          </a:p>
        </p:txBody>
      </p:sp>
    </p:spTree>
    <p:extLst>
      <p:ext uri="{BB962C8B-B14F-4D97-AF65-F5344CB8AC3E}">
        <p14:creationId xmlns:p14="http://schemas.microsoft.com/office/powerpoint/2010/main" xmlns="" val="1704703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44C0B37E-2835-47B1-91E3-77D7594FEB78}" type="datetimeFigureOut">
              <a:rPr lang="zh-TW" altLang="en-US" smtClean="0"/>
              <a:pPr/>
              <a:t>2015/4/26</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1E93747-712F-453A-A4D5-1CD47E190665}" type="slidenum">
              <a:rPr lang="zh-TW" altLang="en-US" smtClean="0"/>
              <a:pPr/>
              <a:t>‹#›</a:t>
            </a:fld>
            <a:endParaRPr lang="zh-TW" altLang="en-US"/>
          </a:p>
        </p:txBody>
      </p:sp>
    </p:spTree>
    <p:extLst>
      <p:ext uri="{BB962C8B-B14F-4D97-AF65-F5344CB8AC3E}">
        <p14:creationId xmlns:p14="http://schemas.microsoft.com/office/powerpoint/2010/main" xmlns="" val="1889698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C0B37E-2835-47B1-91E3-77D7594FEB78}" type="datetimeFigureOut">
              <a:rPr lang="zh-TW" altLang="en-US" smtClean="0"/>
              <a:pPr/>
              <a:t>2015/4/26</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1E93747-712F-453A-A4D5-1CD47E190665}" type="slidenum">
              <a:rPr lang="zh-TW" altLang="en-US" smtClean="0"/>
              <a:pPr/>
              <a:t>‹#›</a:t>
            </a:fld>
            <a:endParaRPr lang="zh-TW" altLang="en-US"/>
          </a:p>
        </p:txBody>
      </p:sp>
    </p:spTree>
    <p:extLst>
      <p:ext uri="{BB962C8B-B14F-4D97-AF65-F5344CB8AC3E}">
        <p14:creationId xmlns:p14="http://schemas.microsoft.com/office/powerpoint/2010/main" xmlns="" val="1302940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44C0B37E-2835-47B1-91E3-77D7594FEB78}" type="datetimeFigureOut">
              <a:rPr lang="zh-TW" altLang="en-US" smtClean="0"/>
              <a:pPr/>
              <a:t>2015/4/26</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1E93747-712F-453A-A4D5-1CD47E190665}" type="slidenum">
              <a:rPr lang="zh-TW" altLang="en-US" smtClean="0"/>
              <a:pPr/>
              <a:t>‹#›</a:t>
            </a:fld>
            <a:endParaRPr lang="zh-TW" altLang="en-US"/>
          </a:p>
        </p:txBody>
      </p:sp>
    </p:spTree>
    <p:extLst>
      <p:ext uri="{BB962C8B-B14F-4D97-AF65-F5344CB8AC3E}">
        <p14:creationId xmlns:p14="http://schemas.microsoft.com/office/powerpoint/2010/main" xmlns="" val="2725125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44C0B37E-2835-47B1-91E3-77D7594FEB78}" type="datetimeFigureOut">
              <a:rPr lang="zh-TW" altLang="en-US" smtClean="0"/>
              <a:pPr/>
              <a:t>2015/4/26</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1E93747-712F-453A-A4D5-1CD47E190665}" type="slidenum">
              <a:rPr lang="zh-TW" altLang="en-US" smtClean="0"/>
              <a:pPr/>
              <a:t>‹#›</a:t>
            </a:fld>
            <a:endParaRPr lang="zh-TW" altLang="en-US"/>
          </a:p>
        </p:txBody>
      </p:sp>
    </p:spTree>
    <p:extLst>
      <p:ext uri="{BB962C8B-B14F-4D97-AF65-F5344CB8AC3E}">
        <p14:creationId xmlns:p14="http://schemas.microsoft.com/office/powerpoint/2010/main" xmlns="" val="3680423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4C0B37E-2835-47B1-91E3-77D7594FEB78}" type="datetimeFigureOut">
              <a:rPr lang="zh-TW" altLang="en-US" smtClean="0"/>
              <a:pPr/>
              <a:t>2015/4/26</a:t>
            </a:fld>
            <a:endParaRPr lang="zh-TW" alt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1E93747-712F-453A-A4D5-1CD47E190665}" type="slidenum">
              <a:rPr lang="zh-TW" altLang="en-US" smtClean="0"/>
              <a:pPr/>
              <a:t>‹#›</a:t>
            </a:fld>
            <a:endParaRPr lang="zh-TW" altLang="en-US"/>
          </a:p>
        </p:txBody>
      </p:sp>
    </p:spTree>
    <p:extLst>
      <p:ext uri="{BB962C8B-B14F-4D97-AF65-F5344CB8AC3E}">
        <p14:creationId xmlns:p14="http://schemas.microsoft.com/office/powerpoint/2010/main" xmlns="" val="2257111949"/>
      </p:ext>
    </p:extLst>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 id="2147484044" r:id="rId12"/>
    <p:sldLayoutId id="2147484045" r:id="rId13"/>
    <p:sldLayoutId id="2147484046" r:id="rId14"/>
    <p:sldLayoutId id="2147484047" r:id="rId15"/>
    <p:sldLayoutId id="214748404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books.com.tw/activity/vip/rule.html"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2404574" y="0"/>
            <a:ext cx="8915399" cy="4583950"/>
          </a:xfrm>
        </p:spPr>
        <p:txBody>
          <a:bodyPr>
            <a:normAutofit fontScale="90000"/>
          </a:bodyPr>
          <a:lstStyle/>
          <a:p>
            <a:r>
              <a:rPr lang="zh-TW" altLang="en-US" sz="18400" b="1" dirty="0" smtClean="0"/>
              <a:t>募款成功</a:t>
            </a:r>
            <a:r>
              <a:rPr lang="en-US" altLang="zh-TW" sz="18400" b="1" dirty="0" smtClean="0"/>
              <a:t/>
            </a:r>
            <a:br>
              <a:rPr lang="en-US" altLang="zh-TW" sz="18400" b="1" dirty="0" smtClean="0"/>
            </a:br>
            <a:r>
              <a:rPr lang="zh-TW" altLang="en-US" sz="5300" b="1" dirty="0"/>
              <a:t> </a:t>
            </a:r>
            <a:r>
              <a:rPr lang="zh-TW" altLang="en-US" sz="5300" b="1" dirty="0" smtClean="0"/>
              <a:t>                       </a:t>
            </a:r>
            <a:r>
              <a:rPr lang="zh-TW" altLang="en-US" sz="300" b="1" dirty="0" smtClean="0"/>
              <a:t>～</a:t>
            </a:r>
            <a:r>
              <a:rPr lang="zh-TW" altLang="en-US" b="1" dirty="0"/>
              <a:t>義工與專家必</a:t>
            </a:r>
            <a:r>
              <a:rPr lang="zh-TW" altLang="en-US" b="1" dirty="0" smtClean="0"/>
              <a:t>讀</a:t>
            </a:r>
            <a:endParaRPr lang="zh-TW" altLang="en-US" b="1" dirty="0"/>
          </a:p>
        </p:txBody>
      </p:sp>
      <p:sp>
        <p:nvSpPr>
          <p:cNvPr id="3" name="副標題 2"/>
          <p:cNvSpPr>
            <a:spLocks noGrp="1"/>
          </p:cNvSpPr>
          <p:nvPr>
            <p:ph type="subTitle" idx="1"/>
          </p:nvPr>
        </p:nvSpPr>
        <p:spPr>
          <a:xfrm>
            <a:off x="2518875" y="4962017"/>
            <a:ext cx="8915399" cy="1617243"/>
          </a:xfrm>
        </p:spPr>
        <p:txBody>
          <a:bodyPr>
            <a:normAutofit/>
          </a:bodyPr>
          <a:lstStyle/>
          <a:p>
            <a:pPr algn="ctr"/>
            <a:r>
              <a:rPr lang="zh-TW" altLang="en-US" sz="6000" dirty="0" smtClean="0"/>
              <a:t>第五章及第六章導讀</a:t>
            </a:r>
            <a:endParaRPr lang="en-US" altLang="zh-TW" sz="6000" dirty="0" smtClean="0"/>
          </a:p>
          <a:p>
            <a:pPr algn="r"/>
            <a:r>
              <a:rPr lang="en-US" altLang="zh-TW" dirty="0" smtClean="0"/>
              <a:t>BY</a:t>
            </a:r>
            <a:r>
              <a:rPr lang="zh-TW" altLang="en-US" dirty="0" smtClean="0"/>
              <a:t> 隨班附讀  學生  廖珮瑜</a:t>
            </a:r>
            <a:endParaRPr lang="zh-TW" altLang="en-US" dirty="0"/>
          </a:p>
        </p:txBody>
      </p:sp>
    </p:spTree>
    <p:extLst>
      <p:ext uri="{BB962C8B-B14F-4D97-AF65-F5344CB8AC3E}">
        <p14:creationId xmlns:p14="http://schemas.microsoft.com/office/powerpoint/2010/main" xmlns="" val="3030597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92925" y="309012"/>
            <a:ext cx="8911687" cy="932841"/>
          </a:xfrm>
        </p:spPr>
        <p:txBody>
          <a:bodyPr>
            <a:normAutofit fontScale="90000"/>
          </a:bodyPr>
          <a:lstStyle/>
          <a:p>
            <a:r>
              <a:rPr lang="zh-TW" altLang="zh-TW" sz="4800" b="1" dirty="0" smtClean="0"/>
              <a:t>開口請求以前</a:t>
            </a:r>
            <a:r>
              <a:rPr lang="en-US" altLang="zh-TW" sz="4800" b="1" dirty="0" smtClean="0"/>
              <a:t/>
            </a:r>
            <a:br>
              <a:rPr lang="en-US" altLang="zh-TW" sz="4800" b="1" dirty="0" smtClean="0"/>
            </a:br>
            <a:r>
              <a:rPr lang="zh-TW" altLang="zh-TW" sz="4800" b="1" dirty="0"/>
              <a:t>請求募款前必須做好三項功課</a:t>
            </a:r>
            <a:r>
              <a:rPr lang="en-US" altLang="zh-TW" sz="4800" b="1" dirty="0" smtClean="0"/>
              <a:t>(</a:t>
            </a:r>
            <a:r>
              <a:rPr lang="zh-TW" altLang="en-US" sz="4800" b="1" dirty="0" smtClean="0"/>
              <a:t>二</a:t>
            </a:r>
            <a:r>
              <a:rPr lang="en-US" altLang="zh-TW" sz="4800" b="1" dirty="0" smtClean="0"/>
              <a:t>)</a:t>
            </a:r>
            <a:r>
              <a:rPr lang="zh-TW" altLang="zh-TW" sz="4800" b="1" dirty="0"/>
              <a:t>：</a:t>
            </a:r>
            <a:endParaRPr lang="zh-TW" altLang="en-US" sz="4800" dirty="0"/>
          </a:p>
        </p:txBody>
      </p:sp>
      <p:sp>
        <p:nvSpPr>
          <p:cNvPr id="3" name="內容版面配置區 2"/>
          <p:cNvSpPr>
            <a:spLocks noGrp="1"/>
          </p:cNvSpPr>
          <p:nvPr>
            <p:ph idx="1"/>
          </p:nvPr>
        </p:nvSpPr>
        <p:spPr>
          <a:xfrm>
            <a:off x="2589212" y="1556950"/>
            <a:ext cx="8915400" cy="5301049"/>
          </a:xfrm>
        </p:spPr>
        <p:txBody>
          <a:bodyPr>
            <a:noAutofit/>
          </a:bodyPr>
          <a:lstStyle/>
          <a:p>
            <a:pPr lvl="0"/>
            <a:r>
              <a:rPr lang="zh-TW" altLang="zh-TW" sz="2800" b="1" dirty="0"/>
              <a:t>仔細瞭解你的募款對象。（研究募款對象）</a:t>
            </a:r>
            <a:endParaRPr lang="zh-TW" altLang="zh-TW" sz="2800" dirty="0"/>
          </a:p>
          <a:p>
            <a:pPr lvl="1"/>
            <a:r>
              <a:rPr lang="zh-TW" altLang="zh-TW" sz="2400" b="1" dirty="0"/>
              <a:t>研究內容：</a:t>
            </a:r>
            <a:endParaRPr lang="zh-TW" altLang="zh-TW" sz="2400" dirty="0"/>
          </a:p>
          <a:p>
            <a:pPr lvl="2"/>
            <a:r>
              <a:rPr lang="zh-TW" altLang="zh-TW" sz="2000" b="1" dirty="0"/>
              <a:t>瞭解贊助者對機構的偉大目標是否認同。（最為重要）</a:t>
            </a:r>
            <a:endParaRPr lang="zh-TW" altLang="zh-TW" sz="2000" dirty="0"/>
          </a:p>
          <a:p>
            <a:pPr lvl="2"/>
            <a:r>
              <a:rPr lang="zh-TW" altLang="zh-TW" sz="2000" b="1" dirty="0"/>
              <a:t>潛在贊助者的資力（財力）如何，也就是他多有錢？</a:t>
            </a:r>
            <a:endParaRPr lang="zh-TW" altLang="zh-TW" sz="2000" dirty="0"/>
          </a:p>
          <a:p>
            <a:pPr lvl="1"/>
            <a:r>
              <a:rPr lang="zh-TW" altLang="zh-TW" sz="2400" b="1" dirty="0"/>
              <a:t>機構的義工往往是最有潛力的贊助人，就是因為認同機構的理想才來當義工，所以最容易慷慨解囊。</a:t>
            </a:r>
            <a:endParaRPr lang="zh-TW" altLang="zh-TW" sz="2400" dirty="0"/>
          </a:p>
          <a:p>
            <a:pPr lvl="1"/>
            <a:r>
              <a:rPr lang="zh-TW" altLang="zh-TW" sz="2400" b="1" dirty="0"/>
              <a:t>募款工作首先要從自己認識的人下手，也就是先要有認同機構目標及理想的人，然後進一步研究哪些人最有錢，最願意捐錢。最理想的狀況就是找到一個超級大富翁，而且超級認同機構崇高的宗旨。（</a:t>
            </a:r>
            <a:r>
              <a:rPr lang="en-US" altLang="zh-TW" sz="2400" b="1" dirty="0"/>
              <a:t>CH8</a:t>
            </a:r>
            <a:r>
              <a:rPr lang="zh-TW" altLang="zh-TW" sz="2400" b="1" dirty="0"/>
              <a:t>如何尋找大富翁）</a:t>
            </a:r>
            <a:endParaRPr lang="zh-TW" altLang="zh-TW" sz="2400" dirty="0"/>
          </a:p>
          <a:p>
            <a:pPr lvl="1"/>
            <a:r>
              <a:rPr lang="zh-TW" altLang="zh-TW" sz="2400" b="1" dirty="0"/>
              <a:t>必須曉得潛在的捐款人何時會有錢</a:t>
            </a:r>
            <a:r>
              <a:rPr lang="zh-TW" altLang="zh-TW" sz="2400" b="1" dirty="0" smtClean="0"/>
              <a:t>？</a:t>
            </a:r>
            <a:endParaRPr lang="en-US" altLang="zh-TW" sz="2400" b="1" dirty="0" smtClean="0"/>
          </a:p>
          <a:p>
            <a:pPr marL="457200" lvl="1" indent="0">
              <a:buNone/>
            </a:pPr>
            <a:r>
              <a:rPr lang="zh-TW" altLang="en-US" sz="2400" b="1" dirty="0"/>
              <a:t> </a:t>
            </a:r>
            <a:r>
              <a:rPr lang="zh-TW" altLang="en-US" sz="2400" b="1" dirty="0" smtClean="0"/>
              <a:t>  </a:t>
            </a:r>
            <a:r>
              <a:rPr lang="en-US" altLang="zh-TW" sz="2400" b="1" dirty="0" smtClean="0"/>
              <a:t>EX</a:t>
            </a:r>
            <a:r>
              <a:rPr lang="zh-TW" altLang="zh-TW" sz="2400" b="1" dirty="0" smtClean="0"/>
              <a:t>：公務人員</a:t>
            </a:r>
            <a:r>
              <a:rPr lang="zh-TW" altLang="zh-TW" sz="2400" b="1" dirty="0"/>
              <a:t>是每月</a:t>
            </a:r>
            <a:r>
              <a:rPr lang="en-US" altLang="zh-TW" sz="2400" b="1" dirty="0"/>
              <a:t>1</a:t>
            </a:r>
            <a:r>
              <a:rPr lang="zh-TW" altLang="zh-TW" sz="2400" b="1" dirty="0" smtClean="0"/>
              <a:t>號</a:t>
            </a:r>
            <a:r>
              <a:rPr lang="zh-TW" altLang="en-US" sz="2400" b="1" dirty="0" smtClean="0"/>
              <a:t>或號</a:t>
            </a:r>
            <a:r>
              <a:rPr lang="zh-TW" altLang="zh-TW" sz="2400" b="1" dirty="0" smtClean="0"/>
              <a:t>薪水</a:t>
            </a:r>
            <a:r>
              <a:rPr lang="zh-TW" altLang="zh-TW" sz="2400" b="1" dirty="0"/>
              <a:t>進帳</a:t>
            </a:r>
            <a:r>
              <a:rPr lang="zh-TW" altLang="zh-TW" sz="2400" b="1" dirty="0" smtClean="0"/>
              <a:t>。</a:t>
            </a:r>
            <a:endParaRPr lang="zh-TW" altLang="zh-TW" sz="2400" dirty="0"/>
          </a:p>
        </p:txBody>
      </p:sp>
    </p:spTree>
    <p:extLst>
      <p:ext uri="{BB962C8B-B14F-4D97-AF65-F5344CB8AC3E}">
        <p14:creationId xmlns:p14="http://schemas.microsoft.com/office/powerpoint/2010/main" xmlns="" val="360632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89212" y="309012"/>
            <a:ext cx="8911687" cy="1280890"/>
          </a:xfrm>
        </p:spPr>
        <p:txBody>
          <a:bodyPr>
            <a:normAutofit fontScale="90000"/>
          </a:bodyPr>
          <a:lstStyle/>
          <a:p>
            <a:r>
              <a:rPr lang="zh-TW" altLang="zh-TW" sz="4800" b="1" dirty="0"/>
              <a:t>開口請求以前</a:t>
            </a:r>
            <a:r>
              <a:rPr lang="en-US" altLang="zh-TW" sz="4800" b="1" dirty="0"/>
              <a:t/>
            </a:r>
            <a:br>
              <a:rPr lang="en-US" altLang="zh-TW" sz="4800" b="1" dirty="0"/>
            </a:br>
            <a:r>
              <a:rPr lang="zh-TW" altLang="zh-TW" sz="4800" b="1" dirty="0"/>
              <a:t>請求募款前必須做好三項功課</a:t>
            </a:r>
            <a:r>
              <a:rPr lang="en-US" altLang="zh-TW" sz="4800" b="1" dirty="0" smtClean="0"/>
              <a:t>(</a:t>
            </a:r>
            <a:r>
              <a:rPr lang="zh-TW" altLang="en-US" sz="4800" b="1" dirty="0" smtClean="0"/>
              <a:t>三</a:t>
            </a:r>
            <a:r>
              <a:rPr lang="en-US" altLang="zh-TW" sz="4800" b="1" dirty="0" smtClean="0"/>
              <a:t>)</a:t>
            </a:r>
            <a:r>
              <a:rPr lang="zh-TW" altLang="zh-TW" sz="4800" b="1" dirty="0"/>
              <a:t>：</a:t>
            </a:r>
            <a:endParaRPr lang="zh-TW" altLang="en-US" sz="4800" dirty="0"/>
          </a:p>
        </p:txBody>
      </p:sp>
      <p:sp>
        <p:nvSpPr>
          <p:cNvPr id="3" name="內容版面配置區 2"/>
          <p:cNvSpPr>
            <a:spLocks noGrp="1"/>
          </p:cNvSpPr>
          <p:nvPr>
            <p:ph idx="1"/>
          </p:nvPr>
        </p:nvSpPr>
        <p:spPr>
          <a:xfrm>
            <a:off x="2589212" y="1589902"/>
            <a:ext cx="8915400" cy="4946821"/>
          </a:xfrm>
        </p:spPr>
        <p:txBody>
          <a:bodyPr>
            <a:normAutofit fontScale="85000" lnSpcReduction="10000"/>
          </a:bodyPr>
          <a:lstStyle/>
          <a:p>
            <a:pPr lvl="0"/>
            <a:r>
              <a:rPr lang="zh-TW" altLang="zh-TW" sz="3300" b="1" dirty="0"/>
              <a:t>教育你的募款對象</a:t>
            </a:r>
            <a:r>
              <a:rPr lang="en-US" altLang="zh-TW" sz="3300" b="1" dirty="0"/>
              <a:t>(</a:t>
            </a:r>
            <a:r>
              <a:rPr lang="zh-TW" altLang="zh-TW" sz="3300" b="1" dirty="0"/>
              <a:t>開口以前，必須教育募款對象</a:t>
            </a:r>
            <a:r>
              <a:rPr lang="en-US" altLang="zh-TW" sz="3300" b="1" dirty="0"/>
              <a:t>)</a:t>
            </a:r>
            <a:endParaRPr lang="zh-TW" altLang="zh-TW" sz="3300" dirty="0"/>
          </a:p>
          <a:p>
            <a:pPr lvl="1"/>
            <a:r>
              <a:rPr lang="zh-TW" altLang="zh-TW" sz="3100" b="1" dirty="0"/>
              <a:t>原因：</a:t>
            </a:r>
            <a:endParaRPr lang="zh-TW" altLang="zh-TW" sz="3100" dirty="0"/>
          </a:p>
          <a:p>
            <a:pPr lvl="2"/>
            <a:r>
              <a:rPr lang="zh-TW" altLang="zh-TW" sz="3100" b="1" dirty="0"/>
              <a:t>機構宗旨、理想、目標還未被社會大眾所熟悉。</a:t>
            </a:r>
            <a:endParaRPr lang="zh-TW" altLang="zh-TW" sz="3100" dirty="0"/>
          </a:p>
          <a:p>
            <a:pPr lvl="2"/>
            <a:r>
              <a:rPr lang="zh-TW" altLang="zh-TW" sz="3100" b="1" dirty="0"/>
              <a:t>潛在的捐款人其實早已心向貴機構，只差臨門一邀。</a:t>
            </a:r>
            <a:endParaRPr lang="zh-TW" altLang="zh-TW" sz="3100" dirty="0"/>
          </a:p>
          <a:p>
            <a:pPr lvl="1"/>
            <a:r>
              <a:rPr lang="zh-TW" altLang="zh-TW" sz="3100" b="1" dirty="0"/>
              <a:t>方法：</a:t>
            </a:r>
            <a:endParaRPr lang="zh-TW" altLang="zh-TW" sz="3100" dirty="0"/>
          </a:p>
          <a:p>
            <a:pPr lvl="2"/>
            <a:r>
              <a:rPr lang="zh-TW" altLang="zh-TW" sz="3100" b="1" dirty="0"/>
              <a:t>邀請募款對象參觀機構或舉辦活動邀尚未捐款的人員或預計捐款的人員，可以展現成果、見見工作人員、聽聽其他贊助者對機構的讚揚</a:t>
            </a:r>
            <a:endParaRPr lang="zh-TW" altLang="zh-TW" sz="3100" dirty="0"/>
          </a:p>
          <a:p>
            <a:pPr lvl="2"/>
            <a:r>
              <a:rPr lang="zh-TW" altLang="zh-TW" sz="3100" b="1" dirty="0"/>
              <a:t>寄送對機構的好的一面的報導或各項訊息給贊助人，並提供機構的網址、電話、捐款方式等各項訊息給有興趣的人能有進一步的查詢</a:t>
            </a:r>
            <a:endParaRPr lang="zh-TW" altLang="zh-TW" sz="3100" dirty="0"/>
          </a:p>
          <a:p>
            <a:endParaRPr lang="zh-TW" altLang="en-US" dirty="0"/>
          </a:p>
          <a:p>
            <a:endParaRPr lang="zh-TW" altLang="en-US" dirty="0"/>
          </a:p>
          <a:p>
            <a:endParaRPr lang="zh-TW" altLang="en-US" dirty="0"/>
          </a:p>
        </p:txBody>
      </p:sp>
    </p:spTree>
    <p:extLst>
      <p:ext uri="{BB962C8B-B14F-4D97-AF65-F5344CB8AC3E}">
        <p14:creationId xmlns:p14="http://schemas.microsoft.com/office/powerpoint/2010/main" xmlns="" val="3905171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92925" y="364618"/>
            <a:ext cx="8911687" cy="821631"/>
          </a:xfrm>
        </p:spPr>
        <p:txBody>
          <a:bodyPr>
            <a:noAutofit/>
          </a:bodyPr>
          <a:lstStyle/>
          <a:p>
            <a:r>
              <a:rPr lang="zh-TW" altLang="zh-TW" sz="5400" b="1" dirty="0"/>
              <a:t>如何開口請人</a:t>
            </a:r>
            <a:r>
              <a:rPr lang="zh-TW" altLang="zh-TW" sz="5400" b="1" dirty="0" smtClean="0"/>
              <a:t>捐款</a:t>
            </a:r>
            <a:endParaRPr lang="zh-TW" altLang="en-US" sz="5400" dirty="0"/>
          </a:p>
        </p:txBody>
      </p:sp>
      <p:sp>
        <p:nvSpPr>
          <p:cNvPr id="3" name="內容版面配置區 2"/>
          <p:cNvSpPr>
            <a:spLocks noGrp="1"/>
          </p:cNvSpPr>
          <p:nvPr>
            <p:ph idx="1"/>
          </p:nvPr>
        </p:nvSpPr>
        <p:spPr>
          <a:xfrm>
            <a:off x="2589212" y="1396313"/>
            <a:ext cx="8915400" cy="5406081"/>
          </a:xfrm>
        </p:spPr>
        <p:txBody>
          <a:bodyPr>
            <a:normAutofit lnSpcReduction="10000"/>
          </a:bodyPr>
          <a:lstStyle/>
          <a:p>
            <a:r>
              <a:rPr lang="zh-TW" altLang="zh-TW" sz="2400" b="1" dirty="0" smtClean="0"/>
              <a:t>建立</a:t>
            </a:r>
            <a:r>
              <a:rPr lang="zh-TW" altLang="zh-TW" sz="2400" b="1" dirty="0"/>
              <a:t>群眾基礎：向你認識的人募款</a:t>
            </a:r>
          </a:p>
          <a:p>
            <a:pPr lvl="0"/>
            <a:r>
              <a:rPr lang="zh-TW" altLang="zh-TW" sz="2400" b="1" dirty="0"/>
              <a:t>自己率先捐款</a:t>
            </a:r>
          </a:p>
          <a:p>
            <a:pPr lvl="0"/>
            <a:r>
              <a:rPr lang="zh-TW" altLang="zh-TW" sz="2400" b="1" dirty="0"/>
              <a:t>仔細瞭解你的募款對象</a:t>
            </a:r>
          </a:p>
          <a:p>
            <a:pPr lvl="1"/>
            <a:r>
              <a:rPr lang="zh-TW" altLang="zh-TW" b="1" dirty="0"/>
              <a:t>他們是否認同機構的宗旨</a:t>
            </a:r>
          </a:p>
          <a:p>
            <a:pPr lvl="1"/>
            <a:r>
              <a:rPr lang="zh-TW" altLang="zh-TW" b="1" dirty="0"/>
              <a:t>他們的資力</a:t>
            </a:r>
            <a:r>
              <a:rPr lang="en-US" altLang="zh-TW" b="1" dirty="0"/>
              <a:t>(</a:t>
            </a:r>
            <a:r>
              <a:rPr lang="zh-TW" altLang="zh-TW" b="1" dirty="0"/>
              <a:t>資本財力</a:t>
            </a:r>
            <a:r>
              <a:rPr lang="en-US" altLang="zh-TW" b="1" dirty="0"/>
              <a:t>)</a:t>
            </a:r>
            <a:r>
              <a:rPr lang="zh-TW" altLang="zh-TW" b="1" dirty="0"/>
              <a:t>有多少</a:t>
            </a:r>
          </a:p>
          <a:p>
            <a:pPr lvl="1"/>
            <a:r>
              <a:rPr lang="zh-TW" altLang="zh-TW" b="1" dirty="0"/>
              <a:t>教育你的募款對象</a:t>
            </a:r>
          </a:p>
          <a:p>
            <a:pPr lvl="1"/>
            <a:r>
              <a:rPr lang="zh-TW" altLang="zh-TW" b="1" dirty="0"/>
              <a:t>勤於練習募款技巧</a:t>
            </a:r>
          </a:p>
          <a:p>
            <a:pPr lvl="1"/>
            <a:r>
              <a:rPr lang="zh-TW" altLang="zh-TW" b="1" dirty="0"/>
              <a:t>勤於約定拜訪潛在捐款人</a:t>
            </a:r>
          </a:p>
          <a:p>
            <a:pPr lvl="1"/>
            <a:r>
              <a:rPr lang="zh-TW" altLang="zh-TW" b="1" dirty="0"/>
              <a:t>微笑、目光接觸、傾聽</a:t>
            </a:r>
          </a:p>
          <a:p>
            <a:pPr lvl="1"/>
            <a:r>
              <a:rPr lang="zh-TW" altLang="zh-TW" b="1" dirty="0"/>
              <a:t>請求捐款的數額要明確</a:t>
            </a:r>
          </a:p>
          <a:p>
            <a:pPr lvl="1"/>
            <a:r>
              <a:rPr lang="zh-TW" altLang="zh-TW" b="1" dirty="0"/>
              <a:t>回答問題，用腦袋想</a:t>
            </a:r>
          </a:p>
          <a:p>
            <a:pPr lvl="1"/>
            <a:r>
              <a:rPr lang="zh-TW" altLang="zh-TW" b="1" dirty="0"/>
              <a:t>再一次提出明確的請求捐款數額</a:t>
            </a:r>
          </a:p>
          <a:p>
            <a:pPr lvl="1"/>
            <a:r>
              <a:rPr lang="zh-TW" altLang="zh-TW" b="1" dirty="0"/>
              <a:t>如果獲得對方慷慨捐款，當天就要送出感謝函，謝謝對方的義舉</a:t>
            </a:r>
          </a:p>
          <a:p>
            <a:pPr lvl="1"/>
            <a:r>
              <a:rPr lang="zh-TW" altLang="zh-TW" b="1" dirty="0"/>
              <a:t>如果被拒絕，當天就要送出謝函，謝謝對方的撥冗與你相見，謝謝對方給您的</a:t>
            </a:r>
            <a:r>
              <a:rPr lang="zh-TW" altLang="zh-TW" b="1" dirty="0" smtClean="0"/>
              <a:t>意見</a:t>
            </a:r>
            <a:endParaRPr lang="zh-TW" altLang="en-US" b="1" dirty="0"/>
          </a:p>
        </p:txBody>
      </p:sp>
    </p:spTree>
    <p:extLst>
      <p:ext uri="{BB962C8B-B14F-4D97-AF65-F5344CB8AC3E}">
        <p14:creationId xmlns:p14="http://schemas.microsoft.com/office/powerpoint/2010/main" xmlns="" val="1567884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92925" y="624110"/>
            <a:ext cx="8911687" cy="852522"/>
          </a:xfrm>
        </p:spPr>
        <p:txBody>
          <a:bodyPr>
            <a:noAutofit/>
          </a:bodyPr>
          <a:lstStyle/>
          <a:p>
            <a:r>
              <a:rPr lang="zh-TW" altLang="zh-TW" sz="5400" b="1" dirty="0"/>
              <a:t>如何開口請人捐款</a:t>
            </a:r>
            <a:endParaRPr lang="zh-TW" altLang="en-US" sz="5400" dirty="0"/>
          </a:p>
        </p:txBody>
      </p:sp>
      <p:sp>
        <p:nvSpPr>
          <p:cNvPr id="3" name="內容版面配置區 2"/>
          <p:cNvSpPr>
            <a:spLocks noGrp="1"/>
          </p:cNvSpPr>
          <p:nvPr>
            <p:ph idx="1"/>
          </p:nvPr>
        </p:nvSpPr>
        <p:spPr>
          <a:xfrm>
            <a:off x="2589212" y="1661984"/>
            <a:ext cx="8915400" cy="4249238"/>
          </a:xfrm>
        </p:spPr>
        <p:txBody>
          <a:bodyPr>
            <a:normAutofit/>
          </a:bodyPr>
          <a:lstStyle/>
          <a:p>
            <a:r>
              <a:rPr lang="zh-TW" altLang="zh-TW" sz="2800" b="1" dirty="0"/>
              <a:t>期待成功：決心成功，告訴自己，會的，我會募到預計的金額，我的目標十分偉大，我會成就大事</a:t>
            </a:r>
          </a:p>
          <a:p>
            <a:r>
              <a:rPr lang="zh-TW" altLang="zh-TW" sz="2800" b="1" dirty="0"/>
              <a:t>從容微笑：伸手不打笑臉人且可以增加良好的印象</a:t>
            </a:r>
          </a:p>
          <a:p>
            <a:r>
              <a:rPr lang="zh-TW" altLang="zh-TW" sz="2800" b="1" dirty="0"/>
              <a:t>自我介紹：告訴募款對象機構的名子、任務、宗旨、目標，不要預設立場認為募款對象已經知道，尤其是遇到潛在的贊助人。</a:t>
            </a:r>
          </a:p>
          <a:p>
            <a:r>
              <a:rPr lang="zh-TW" altLang="zh-TW" sz="2800" b="1" dirty="0"/>
              <a:t>明示你們的需求：明示募款的目的、方法及目標</a:t>
            </a:r>
          </a:p>
          <a:p>
            <a:endParaRPr lang="zh-TW" altLang="en-US" dirty="0"/>
          </a:p>
        </p:txBody>
      </p:sp>
    </p:spTree>
    <p:extLst>
      <p:ext uri="{BB962C8B-B14F-4D97-AF65-F5344CB8AC3E}">
        <p14:creationId xmlns:p14="http://schemas.microsoft.com/office/powerpoint/2010/main" xmlns="" val="2636950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92925" y="624110"/>
            <a:ext cx="8911687" cy="660993"/>
          </a:xfrm>
        </p:spPr>
        <p:txBody>
          <a:bodyPr>
            <a:normAutofit/>
          </a:bodyPr>
          <a:lstStyle/>
          <a:p>
            <a:r>
              <a:rPr lang="zh-TW" altLang="en-US" b="1" dirty="0" smtClean="0"/>
              <a:t>進入</a:t>
            </a:r>
            <a:r>
              <a:rPr lang="zh-TW" altLang="zh-TW" b="1" dirty="0" smtClean="0"/>
              <a:t>請求</a:t>
            </a:r>
            <a:r>
              <a:rPr lang="zh-TW" altLang="zh-TW" b="1" dirty="0"/>
              <a:t>募款的關鍵</a:t>
            </a:r>
            <a:r>
              <a:rPr lang="zh-TW" altLang="zh-TW" b="1" dirty="0" smtClean="0"/>
              <a:t>時刻</a:t>
            </a:r>
            <a:r>
              <a:rPr lang="zh-TW" altLang="en-US" b="1" dirty="0" smtClean="0"/>
              <a:t>的技巧</a:t>
            </a:r>
            <a:r>
              <a:rPr lang="en-US" altLang="zh-TW" b="1" dirty="0" smtClean="0"/>
              <a:t>(</a:t>
            </a:r>
            <a:r>
              <a:rPr lang="zh-TW" altLang="en-US" b="1" dirty="0" smtClean="0"/>
              <a:t>重點原則</a:t>
            </a:r>
            <a:r>
              <a:rPr lang="en-US" altLang="zh-TW" dirty="0" smtClean="0"/>
              <a:t>)</a:t>
            </a:r>
            <a:r>
              <a:rPr lang="zh-TW" altLang="zh-TW" dirty="0" smtClean="0"/>
              <a:t>：</a:t>
            </a:r>
            <a:endParaRPr lang="zh-TW" altLang="en-US" dirty="0"/>
          </a:p>
        </p:txBody>
      </p:sp>
      <p:sp>
        <p:nvSpPr>
          <p:cNvPr id="3" name="內容版面配置區 2"/>
          <p:cNvSpPr>
            <a:spLocks noGrp="1"/>
          </p:cNvSpPr>
          <p:nvPr>
            <p:ph idx="1"/>
          </p:nvPr>
        </p:nvSpPr>
        <p:spPr>
          <a:xfrm>
            <a:off x="2589212" y="1223319"/>
            <a:ext cx="8915400" cy="5579076"/>
          </a:xfrm>
        </p:spPr>
        <p:txBody>
          <a:bodyPr>
            <a:normAutofit/>
          </a:bodyPr>
          <a:lstStyle/>
          <a:p>
            <a:pPr lvl="0"/>
            <a:r>
              <a:rPr lang="zh-TW" altLang="zh-TW" sz="2000" b="1" dirty="0" smtClean="0"/>
              <a:t>明示</a:t>
            </a:r>
            <a:r>
              <a:rPr lang="zh-TW" altLang="zh-TW" sz="2000" b="1" dirty="0"/>
              <a:t>待募之金額</a:t>
            </a:r>
            <a:r>
              <a:rPr lang="en-US" altLang="zh-TW" sz="2000" b="1" dirty="0"/>
              <a:t>(</a:t>
            </a:r>
            <a:r>
              <a:rPr lang="zh-TW" altLang="zh-TW" sz="2000" b="1" dirty="0"/>
              <a:t>提出確切的數字</a:t>
            </a:r>
            <a:r>
              <a:rPr lang="en-US" altLang="zh-TW" sz="2000" b="1" dirty="0"/>
              <a:t>)</a:t>
            </a:r>
            <a:endParaRPr lang="zh-TW" altLang="zh-TW" sz="2000" b="1" dirty="0"/>
          </a:p>
          <a:p>
            <a:pPr lvl="0"/>
            <a:r>
              <a:rPr lang="zh-TW" altLang="zh-TW" sz="2000" b="1" dirty="0"/>
              <a:t>明示善款用途、去處，並且建立期限，清楚明白現在就需要這筆善款，與其讓人說「不」，不如讓人說「下次好了」，那麼你就有下一次可以再拜訪</a:t>
            </a:r>
          </a:p>
          <a:p>
            <a:pPr lvl="0"/>
            <a:r>
              <a:rPr lang="zh-TW" altLang="zh-TW" sz="2000" b="1" dirty="0"/>
              <a:t>說明這筆款項的數量是如何估算出來的</a:t>
            </a:r>
          </a:p>
          <a:p>
            <a:pPr lvl="0"/>
            <a:r>
              <a:rPr lang="zh-TW" altLang="zh-TW" sz="2000" b="1" dirty="0"/>
              <a:t>盡量使對方加入討論及談話：鼓勵對方發言討論：勸募的過程中盡量鼓勵對方加入對話，讓對方對你的計劃產生興趣並提出問題。</a:t>
            </a:r>
          </a:p>
          <a:p>
            <a:pPr lvl="0"/>
            <a:r>
              <a:rPr lang="zh-TW" altLang="zh-TW" sz="2000" b="1" dirty="0"/>
              <a:t>重複一次待募金額，並且再次簡述此次募款的目的、急迫性。</a:t>
            </a:r>
          </a:p>
          <a:p>
            <a:pPr lvl="0"/>
            <a:r>
              <a:rPr lang="zh-TW" altLang="zh-TW" sz="2000" b="1" dirty="0"/>
              <a:t>暫停對話，微笑，等對方允諾重新提出問題：</a:t>
            </a:r>
          </a:p>
          <a:p>
            <a:pPr lvl="1"/>
            <a:r>
              <a:rPr lang="zh-TW" altLang="zh-TW" sz="1800" b="1" dirty="0"/>
              <a:t>如果同意捐款則進行下一步收錢、收支票、請對方簽下承諾願意書、拿出刷卡機等動作，然後記得說謝謝，並且給他收據或其他憑證，並且盡可能留下對方的詳細資料。</a:t>
            </a:r>
          </a:p>
          <a:p>
            <a:pPr lvl="1"/>
            <a:r>
              <a:rPr lang="zh-TW" altLang="zh-TW" sz="1800" b="1" dirty="0"/>
              <a:t>如果拒絕，應該用無窮的善意淹沒他，誠懇道謝他撥冗接見，並且問是否收下機構的文宣訊息資料作為參考，給對方一個好印象，說不定下一次還有機會再來拜訪</a:t>
            </a:r>
          </a:p>
          <a:p>
            <a:pPr lvl="1"/>
            <a:r>
              <a:rPr lang="zh-TW" altLang="zh-TW" sz="1800" b="1" dirty="0"/>
              <a:t>不論是否捐款，一定要寫一張謝卡給對方</a:t>
            </a:r>
          </a:p>
          <a:p>
            <a:endParaRPr lang="zh-TW" altLang="en-US" dirty="0"/>
          </a:p>
        </p:txBody>
      </p:sp>
    </p:spTree>
    <p:extLst>
      <p:ext uri="{BB962C8B-B14F-4D97-AF65-F5344CB8AC3E}">
        <p14:creationId xmlns:p14="http://schemas.microsoft.com/office/powerpoint/2010/main" xmlns="" val="22907013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92925" y="624109"/>
            <a:ext cx="8911687" cy="864879"/>
          </a:xfrm>
        </p:spPr>
        <p:txBody>
          <a:bodyPr>
            <a:noAutofit/>
          </a:bodyPr>
          <a:lstStyle/>
          <a:p>
            <a:r>
              <a:rPr lang="zh-TW" altLang="en-US" sz="5400" b="1" dirty="0"/>
              <a:t>謝卡的重要</a:t>
            </a:r>
          </a:p>
        </p:txBody>
      </p:sp>
      <p:sp>
        <p:nvSpPr>
          <p:cNvPr id="3" name="內容版面配置區 2"/>
          <p:cNvSpPr>
            <a:spLocks noGrp="1"/>
          </p:cNvSpPr>
          <p:nvPr>
            <p:ph idx="1"/>
          </p:nvPr>
        </p:nvSpPr>
        <p:spPr>
          <a:xfrm>
            <a:off x="2592925" y="1898822"/>
            <a:ext cx="8915400" cy="4526692"/>
          </a:xfrm>
        </p:spPr>
        <p:txBody>
          <a:bodyPr>
            <a:normAutofit/>
          </a:bodyPr>
          <a:lstStyle/>
          <a:p>
            <a:r>
              <a:rPr lang="zh-TW" altLang="zh-TW" sz="2800" b="1" dirty="0"/>
              <a:t>募款工作裡最重要的工具首推謝卡</a:t>
            </a:r>
          </a:p>
          <a:p>
            <a:r>
              <a:rPr lang="zh-TW" altLang="zh-TW" sz="2800" b="1" dirty="0"/>
              <a:t>如果捐出大筆金額就應該謝謝過程中每位參與者，例如：引介見面的人</a:t>
            </a:r>
          </a:p>
          <a:p>
            <a:r>
              <a:rPr lang="zh-TW" altLang="zh-TW" sz="2800" b="1" dirty="0"/>
              <a:t>如果贊助者是個法人</a:t>
            </a:r>
            <a:r>
              <a:rPr lang="en-US" altLang="zh-TW" sz="2800" b="1" dirty="0"/>
              <a:t>(</a:t>
            </a:r>
            <a:r>
              <a:rPr lang="zh-TW" altLang="zh-TW" sz="2800" b="1" dirty="0"/>
              <a:t>公司</a:t>
            </a:r>
            <a:r>
              <a:rPr lang="en-US" altLang="zh-TW" sz="2800" b="1" dirty="0"/>
              <a:t>)</a:t>
            </a:r>
            <a:r>
              <a:rPr lang="zh-TW" altLang="zh-TW" sz="2800" b="1" dirty="0"/>
              <a:t>，記得感謝裡面安排見面的秘書、發言支持你們的職員，出力協助的主管。</a:t>
            </a:r>
          </a:p>
          <a:p>
            <a:r>
              <a:rPr lang="zh-TW" altLang="zh-TW" sz="2800" b="1" dirty="0"/>
              <a:t>如果贊助者為基金會，每次撥款時，都要去信感謝，並且至少每季向該基金會提出你們的計畫進度報告。</a:t>
            </a:r>
            <a:endParaRPr lang="zh-TW" altLang="en-US" sz="2800" b="1" dirty="0"/>
          </a:p>
        </p:txBody>
      </p:sp>
    </p:spTree>
    <p:extLst>
      <p:ext uri="{BB962C8B-B14F-4D97-AF65-F5344CB8AC3E}">
        <p14:creationId xmlns:p14="http://schemas.microsoft.com/office/powerpoint/2010/main" xmlns="" val="469916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92925" y="624110"/>
            <a:ext cx="8911687" cy="685706"/>
          </a:xfrm>
        </p:spPr>
        <p:txBody>
          <a:bodyPr>
            <a:noAutofit/>
          </a:bodyPr>
          <a:lstStyle/>
          <a:p>
            <a:r>
              <a:rPr lang="zh-TW" altLang="en-US" sz="5400" b="1" dirty="0"/>
              <a:t>障礙</a:t>
            </a:r>
            <a:r>
              <a:rPr lang="zh-TW" altLang="en-US" sz="5400" b="1" dirty="0" smtClean="0"/>
              <a:t>排除</a:t>
            </a:r>
            <a:endParaRPr lang="zh-TW" altLang="en-US" sz="5400" b="1" dirty="0"/>
          </a:p>
        </p:txBody>
      </p:sp>
      <p:sp>
        <p:nvSpPr>
          <p:cNvPr id="3" name="內容版面配置區 2"/>
          <p:cNvSpPr>
            <a:spLocks noGrp="1"/>
          </p:cNvSpPr>
          <p:nvPr>
            <p:ph idx="1"/>
          </p:nvPr>
        </p:nvSpPr>
        <p:spPr>
          <a:xfrm>
            <a:off x="2589212" y="1515762"/>
            <a:ext cx="8915400" cy="5107460"/>
          </a:xfrm>
        </p:spPr>
        <p:txBody>
          <a:bodyPr>
            <a:normAutofit/>
          </a:bodyPr>
          <a:lstStyle/>
          <a:p>
            <a:r>
              <a:rPr lang="zh-TW" altLang="en-US" sz="2400" b="1" dirty="0" smtClean="0"/>
              <a:t>如果</a:t>
            </a:r>
            <a:r>
              <a:rPr lang="zh-TW" altLang="en-US" sz="2400" b="1" dirty="0"/>
              <a:t>對方問出我不會回答的問題怎麼辦</a:t>
            </a:r>
            <a:r>
              <a:rPr lang="zh-TW" altLang="en-US" sz="2400" b="1" dirty="0" smtClean="0"/>
              <a:t>？</a:t>
            </a:r>
            <a:endParaRPr lang="en-US" altLang="zh-TW" sz="2400" b="1" dirty="0" smtClean="0"/>
          </a:p>
          <a:p>
            <a:pPr marL="0" indent="0">
              <a:buNone/>
            </a:pPr>
            <a:r>
              <a:rPr lang="en-US" altLang="zh-TW" sz="2400" dirty="0" smtClean="0"/>
              <a:t>ANS</a:t>
            </a:r>
            <a:r>
              <a:rPr lang="zh-TW" altLang="en-US" sz="2400" dirty="0" smtClean="0">
                <a:latin typeface="新細明體" panose="02020500000000000000" pitchFamily="18" charset="-120"/>
                <a:ea typeface="新細明體" panose="02020500000000000000" pitchFamily="18" charset="-120"/>
              </a:rPr>
              <a:t>：</a:t>
            </a:r>
            <a:r>
              <a:rPr lang="zh-TW" altLang="en-US" sz="2400" dirty="0" smtClean="0"/>
              <a:t>微笑</a:t>
            </a:r>
            <a:r>
              <a:rPr lang="zh-TW" altLang="en-US" sz="2400" dirty="0"/>
              <a:t>，說「問得好」，然後誠實的說不曉得，永不說謊</a:t>
            </a:r>
            <a:r>
              <a:rPr lang="zh-TW" altLang="en-US" sz="2400" dirty="0" smtClean="0"/>
              <a:t>，</a:t>
            </a:r>
            <a:endParaRPr lang="en-US" altLang="zh-TW" sz="2400" dirty="0" smtClean="0"/>
          </a:p>
          <a:p>
            <a:pPr marL="0" indent="0">
              <a:buNone/>
            </a:pPr>
            <a:r>
              <a:rPr lang="zh-TW" altLang="en-US" sz="2400" dirty="0"/>
              <a:t> </a:t>
            </a:r>
            <a:r>
              <a:rPr lang="zh-TW" altLang="en-US" sz="2400" dirty="0" smtClean="0"/>
              <a:t>          永不</a:t>
            </a:r>
            <a:r>
              <a:rPr lang="zh-TW" altLang="en-US" sz="2400" dirty="0"/>
              <a:t>猜測，回去找到答案再告訴他，下次有人問同樣</a:t>
            </a:r>
            <a:r>
              <a:rPr lang="zh-TW" altLang="en-US" sz="2400" dirty="0" smtClean="0"/>
              <a:t>問題</a:t>
            </a:r>
            <a:endParaRPr lang="en-US" altLang="zh-TW" sz="2400" dirty="0" smtClean="0"/>
          </a:p>
          <a:p>
            <a:pPr marL="0" indent="0">
              <a:buNone/>
            </a:pPr>
            <a:r>
              <a:rPr lang="zh-TW" altLang="en-US" sz="2400" dirty="0"/>
              <a:t> </a:t>
            </a:r>
            <a:r>
              <a:rPr lang="zh-TW" altLang="en-US" sz="2400" dirty="0" smtClean="0"/>
              <a:t>          時</a:t>
            </a:r>
            <a:r>
              <a:rPr lang="zh-TW" altLang="en-US" sz="2400" dirty="0"/>
              <a:t>，擬就曉得答案了</a:t>
            </a:r>
          </a:p>
          <a:p>
            <a:r>
              <a:rPr lang="zh-TW" altLang="en-US" sz="2400" b="1" dirty="0" smtClean="0"/>
              <a:t>如果我開口請求的金額太高怎麼辦？或是出價會不會太</a:t>
            </a:r>
            <a:r>
              <a:rPr lang="zh-TW" altLang="en-US" sz="2400" b="1" dirty="0"/>
              <a:t>少</a:t>
            </a:r>
            <a:r>
              <a:rPr lang="en-US" altLang="zh-TW" sz="2400" b="1" dirty="0" smtClean="0"/>
              <a:t>?</a:t>
            </a:r>
          </a:p>
          <a:p>
            <a:pPr marL="0" indent="0">
              <a:buNone/>
            </a:pPr>
            <a:r>
              <a:rPr lang="en-US" altLang="zh-TW" sz="2400" dirty="0" smtClean="0"/>
              <a:t>ANS</a:t>
            </a:r>
            <a:r>
              <a:rPr lang="zh-TW" altLang="en-US" sz="2400" dirty="0" smtClean="0">
                <a:latin typeface="新細明體" panose="02020500000000000000" pitchFamily="18" charset="-120"/>
                <a:ea typeface="新細明體" panose="02020500000000000000" pitchFamily="18" charset="-120"/>
              </a:rPr>
              <a:t>：</a:t>
            </a:r>
            <a:r>
              <a:rPr lang="zh-TW" altLang="en-US" sz="2400" dirty="0" smtClean="0"/>
              <a:t>向</a:t>
            </a:r>
            <a:r>
              <a:rPr lang="zh-TW" altLang="en-US" sz="2400" dirty="0"/>
              <a:t>對方提出的金額，姑且叫做「叫價」，要在在彼此</a:t>
            </a:r>
            <a:r>
              <a:rPr lang="zh-TW" altLang="en-US" sz="2400" dirty="0" smtClean="0"/>
              <a:t>對話</a:t>
            </a:r>
            <a:endParaRPr lang="en-US" altLang="zh-TW" sz="2400" dirty="0" smtClean="0"/>
          </a:p>
          <a:p>
            <a:pPr marL="0" indent="0">
              <a:buNone/>
            </a:pPr>
            <a:r>
              <a:rPr lang="zh-TW" altLang="en-US" sz="2400" dirty="0"/>
              <a:t> </a:t>
            </a:r>
            <a:r>
              <a:rPr lang="zh-TW" altLang="en-US" sz="2400" dirty="0" smtClean="0"/>
              <a:t>          中</a:t>
            </a:r>
            <a:r>
              <a:rPr lang="zh-TW" altLang="en-US" sz="2400" dirty="0"/>
              <a:t>探詢對方願意捐獻的額度大概是多少</a:t>
            </a:r>
            <a:r>
              <a:rPr lang="zh-TW" altLang="en-US" sz="2400" dirty="0" smtClean="0"/>
              <a:t>。</a:t>
            </a:r>
            <a:endParaRPr lang="zh-TW" altLang="en-US" sz="2400" dirty="0"/>
          </a:p>
          <a:p>
            <a:r>
              <a:rPr lang="zh-TW" altLang="en-US" sz="2400" b="1" dirty="0"/>
              <a:t>意見衝突怎麼辦</a:t>
            </a:r>
            <a:r>
              <a:rPr lang="zh-TW" altLang="en-US" sz="2400" b="1" dirty="0" smtClean="0"/>
              <a:t>？</a:t>
            </a:r>
            <a:endParaRPr lang="en-US" altLang="zh-TW" sz="2400" b="1" dirty="0" smtClean="0"/>
          </a:p>
          <a:p>
            <a:pPr marL="0" indent="0">
              <a:buNone/>
            </a:pPr>
            <a:r>
              <a:rPr lang="en-US" altLang="zh-TW" sz="2400" dirty="0" smtClean="0"/>
              <a:t>ANS</a:t>
            </a:r>
            <a:r>
              <a:rPr lang="zh-TW" altLang="en-US" sz="2400" dirty="0" smtClean="0">
                <a:latin typeface="新細明體" panose="02020500000000000000" pitchFamily="18" charset="-120"/>
                <a:ea typeface="新細明體" panose="02020500000000000000" pitchFamily="18" charset="-120"/>
              </a:rPr>
              <a:t>：</a:t>
            </a:r>
            <a:r>
              <a:rPr lang="zh-TW" altLang="en-US" sz="2400" dirty="0" smtClean="0"/>
              <a:t>衝突</a:t>
            </a:r>
            <a:r>
              <a:rPr lang="zh-TW" altLang="en-US" sz="2400" dirty="0"/>
              <a:t>不是壞事，可以藉此釐清議題，辨識誰是盟友誰持</a:t>
            </a:r>
            <a:r>
              <a:rPr lang="zh-TW" altLang="en-US" sz="2400" dirty="0" smtClean="0"/>
              <a:t>反</a:t>
            </a:r>
            <a:endParaRPr lang="en-US" altLang="zh-TW" sz="2400" dirty="0" smtClean="0"/>
          </a:p>
          <a:p>
            <a:pPr marL="0" indent="0">
              <a:buNone/>
            </a:pPr>
            <a:r>
              <a:rPr lang="zh-TW" altLang="en-US" sz="2400" dirty="0"/>
              <a:t> </a:t>
            </a:r>
            <a:r>
              <a:rPr lang="zh-TW" altLang="en-US" sz="2400" dirty="0" smtClean="0"/>
              <a:t>          對</a:t>
            </a:r>
            <a:r>
              <a:rPr lang="zh-TW" altLang="en-US" sz="2400" dirty="0"/>
              <a:t>見解，是日後募款的理想對象</a:t>
            </a:r>
          </a:p>
          <a:p>
            <a:endParaRPr lang="zh-TW" altLang="en-US" dirty="0"/>
          </a:p>
        </p:txBody>
      </p:sp>
    </p:spTree>
    <p:extLst>
      <p:ext uri="{BB962C8B-B14F-4D97-AF65-F5344CB8AC3E}">
        <p14:creationId xmlns:p14="http://schemas.microsoft.com/office/powerpoint/2010/main" xmlns="" val="17665042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92925" y="624110"/>
            <a:ext cx="8911687" cy="741312"/>
          </a:xfrm>
        </p:spPr>
        <p:txBody>
          <a:bodyPr>
            <a:noAutofit/>
          </a:bodyPr>
          <a:lstStyle/>
          <a:p>
            <a:r>
              <a:rPr lang="zh-TW" altLang="zh-TW" sz="4800" b="1" dirty="0"/>
              <a:t>萬事起頭難，坐而言不如起而</a:t>
            </a:r>
            <a:r>
              <a:rPr lang="zh-TW" altLang="zh-TW" sz="4800" b="1" dirty="0" smtClean="0"/>
              <a:t>行</a:t>
            </a:r>
            <a:endParaRPr lang="zh-TW" altLang="en-US" sz="4800" dirty="0"/>
          </a:p>
        </p:txBody>
      </p:sp>
      <p:sp>
        <p:nvSpPr>
          <p:cNvPr id="3" name="內容版面配置區 2"/>
          <p:cNvSpPr>
            <a:spLocks noGrp="1"/>
          </p:cNvSpPr>
          <p:nvPr>
            <p:ph idx="1"/>
          </p:nvPr>
        </p:nvSpPr>
        <p:spPr>
          <a:xfrm>
            <a:off x="2592925" y="1546654"/>
            <a:ext cx="8915400" cy="3777622"/>
          </a:xfrm>
        </p:spPr>
        <p:txBody>
          <a:bodyPr>
            <a:normAutofit/>
          </a:bodyPr>
          <a:lstStyle/>
          <a:p>
            <a:r>
              <a:rPr lang="zh-TW" altLang="zh-TW" sz="2800" b="1" dirty="0" smtClean="0"/>
              <a:t>一旦</a:t>
            </a:r>
            <a:r>
              <a:rPr lang="zh-TW" altLang="zh-TW" sz="2800" b="1" dirty="0"/>
              <a:t>掌握一份可能捐款名單，應擬定募款計畫，分派工作展開勸募工作，但是萬事起頭難，我們可以先列出一張你認為最有可能捐款的十人名單，向這十個人募集小額的捐款，然後以這個模式為基礎慢慢擴大。或是藉由實地模擬的角色扮演來練習，可以讓大家習慣開口，過程中也會出現許多問題讓大家思考，並且找出最好的答案或策略。</a:t>
            </a:r>
          </a:p>
          <a:p>
            <a:endParaRPr lang="zh-TW" altLang="en-US" dirty="0"/>
          </a:p>
        </p:txBody>
      </p:sp>
    </p:spTree>
    <p:extLst>
      <p:ext uri="{BB962C8B-B14F-4D97-AF65-F5344CB8AC3E}">
        <p14:creationId xmlns:p14="http://schemas.microsoft.com/office/powerpoint/2010/main" xmlns="" val="3526871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2274115" y="117388"/>
            <a:ext cx="8915399" cy="2262781"/>
          </a:xfrm>
        </p:spPr>
        <p:txBody>
          <a:bodyPr>
            <a:normAutofit/>
          </a:bodyPr>
          <a:lstStyle/>
          <a:p>
            <a:pPr algn="ctr"/>
            <a:r>
              <a:rPr lang="zh-TW" altLang="zh-TW" sz="12000" b="1" dirty="0"/>
              <a:t>第六</a:t>
            </a:r>
            <a:r>
              <a:rPr lang="zh-TW" altLang="zh-TW" sz="12000" b="1" dirty="0" smtClean="0"/>
              <a:t>章</a:t>
            </a:r>
            <a:endParaRPr lang="zh-TW" altLang="en-US" dirty="0"/>
          </a:p>
        </p:txBody>
      </p:sp>
      <p:sp>
        <p:nvSpPr>
          <p:cNvPr id="3" name="副標題 2"/>
          <p:cNvSpPr>
            <a:spLocks noGrp="1"/>
          </p:cNvSpPr>
          <p:nvPr>
            <p:ph type="subTitle" idx="1"/>
          </p:nvPr>
        </p:nvSpPr>
        <p:spPr>
          <a:xfrm>
            <a:off x="2274114" y="2485200"/>
            <a:ext cx="8915399" cy="4032989"/>
          </a:xfrm>
        </p:spPr>
        <p:txBody>
          <a:bodyPr>
            <a:noAutofit/>
          </a:bodyPr>
          <a:lstStyle/>
          <a:p>
            <a:r>
              <a:rPr lang="zh-TW" altLang="zh-TW" sz="7200" b="1" dirty="0"/>
              <a:t>靠自己打下募款基礎</a:t>
            </a:r>
            <a:r>
              <a:rPr lang="zh-TW" altLang="zh-TW" sz="4000" dirty="0"/>
              <a:t/>
            </a:r>
            <a:br>
              <a:rPr lang="zh-TW" altLang="zh-TW" sz="4000" dirty="0"/>
            </a:br>
            <a:endParaRPr lang="en-US" altLang="zh-TW" sz="4000" dirty="0" smtClean="0"/>
          </a:p>
          <a:p>
            <a:r>
              <a:rPr lang="en-US" altLang="zh-TW" sz="5400" b="1" dirty="0" smtClean="0"/>
              <a:t>DM</a:t>
            </a:r>
            <a:r>
              <a:rPr lang="zh-TW" altLang="zh-TW" sz="5400" b="1" dirty="0"/>
              <a:t>、電子郵件、電話行銷、登門親訪策略的應用</a:t>
            </a:r>
            <a:endParaRPr lang="zh-TW" altLang="en-US" sz="5400" dirty="0"/>
          </a:p>
        </p:txBody>
      </p:sp>
    </p:spTree>
    <p:extLst>
      <p:ext uri="{BB962C8B-B14F-4D97-AF65-F5344CB8AC3E}">
        <p14:creationId xmlns:p14="http://schemas.microsoft.com/office/powerpoint/2010/main" xmlns="" val="22469834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589212" y="1402492"/>
            <a:ext cx="8915400" cy="4508730"/>
          </a:xfrm>
        </p:spPr>
        <p:txBody>
          <a:bodyPr>
            <a:noAutofit/>
          </a:bodyPr>
          <a:lstStyle/>
          <a:p>
            <a:r>
              <a:rPr lang="zh-TW" altLang="zh-TW" sz="5400" b="1" dirty="0"/>
              <a:t>本章是在告訴我們如何藉由各種募款的策略來達到募款成功的目的</a:t>
            </a:r>
            <a:r>
              <a:rPr lang="zh-TW" altLang="zh-TW" sz="5400" b="1" dirty="0" smtClean="0"/>
              <a:t>。</a:t>
            </a:r>
            <a:endParaRPr lang="zh-TW" altLang="zh-TW" sz="5400" dirty="0"/>
          </a:p>
        </p:txBody>
      </p:sp>
    </p:spTree>
    <p:extLst>
      <p:ext uri="{BB962C8B-B14F-4D97-AF65-F5344CB8AC3E}">
        <p14:creationId xmlns:p14="http://schemas.microsoft.com/office/powerpoint/2010/main" xmlns="" val="846864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89211" y="197708"/>
            <a:ext cx="8915399" cy="2001795"/>
          </a:xfrm>
        </p:spPr>
        <p:txBody>
          <a:bodyPr>
            <a:noAutofit/>
          </a:bodyPr>
          <a:lstStyle/>
          <a:p>
            <a:pPr algn="ctr"/>
            <a:r>
              <a:rPr lang="zh-TW" altLang="en-US" sz="12000" b="1" dirty="0" smtClean="0"/>
              <a:t>第五章</a:t>
            </a:r>
            <a:endParaRPr lang="zh-TW" altLang="en-US" sz="12000" b="1" dirty="0"/>
          </a:p>
        </p:txBody>
      </p:sp>
      <p:sp>
        <p:nvSpPr>
          <p:cNvPr id="3" name="文字版面配置區 2"/>
          <p:cNvSpPr>
            <a:spLocks noGrp="1"/>
          </p:cNvSpPr>
          <p:nvPr>
            <p:ph type="body" idx="1"/>
          </p:nvPr>
        </p:nvSpPr>
        <p:spPr>
          <a:xfrm>
            <a:off x="2589211" y="2918469"/>
            <a:ext cx="8915399" cy="3395834"/>
          </a:xfrm>
        </p:spPr>
        <p:txBody>
          <a:bodyPr>
            <a:noAutofit/>
          </a:bodyPr>
          <a:lstStyle/>
          <a:p>
            <a:pPr algn="ctr"/>
            <a:r>
              <a:rPr lang="zh-TW" altLang="en-US" sz="7200" b="1" dirty="0" smtClean="0"/>
              <a:t>募款第一課</a:t>
            </a:r>
            <a:endParaRPr lang="en-US" altLang="zh-TW" sz="7200" b="1" dirty="0" smtClean="0"/>
          </a:p>
          <a:p>
            <a:pPr algn="ctr"/>
            <a:endParaRPr lang="zh-TW" altLang="en-US" b="1" dirty="0" smtClean="0"/>
          </a:p>
          <a:p>
            <a:pPr algn="ctr"/>
            <a:r>
              <a:rPr lang="zh-TW" altLang="en-US" sz="7200" b="1" dirty="0" smtClean="0"/>
              <a:t>如何開口要錢</a:t>
            </a:r>
            <a:endParaRPr lang="zh-TW" altLang="en-US" sz="7200" b="1" dirty="0"/>
          </a:p>
        </p:txBody>
      </p:sp>
    </p:spTree>
    <p:extLst>
      <p:ext uri="{BB962C8B-B14F-4D97-AF65-F5344CB8AC3E}">
        <p14:creationId xmlns:p14="http://schemas.microsoft.com/office/powerpoint/2010/main" xmlns="" val="12665048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92925" y="624110"/>
            <a:ext cx="8911687" cy="710420"/>
          </a:xfrm>
        </p:spPr>
        <p:txBody>
          <a:bodyPr>
            <a:noAutofit/>
          </a:bodyPr>
          <a:lstStyle/>
          <a:p>
            <a:r>
              <a:rPr lang="zh-TW" altLang="en-US" sz="5400" b="1" dirty="0" smtClean="0"/>
              <a:t>募款的基礎</a:t>
            </a:r>
            <a:endParaRPr lang="zh-TW" altLang="en-US" sz="5400" b="1" dirty="0"/>
          </a:p>
        </p:txBody>
      </p:sp>
      <p:sp>
        <p:nvSpPr>
          <p:cNvPr id="3" name="內容版面配置區 2"/>
          <p:cNvSpPr>
            <a:spLocks noGrp="1"/>
          </p:cNvSpPr>
          <p:nvPr>
            <p:ph idx="1"/>
          </p:nvPr>
        </p:nvSpPr>
        <p:spPr>
          <a:xfrm>
            <a:off x="2589212" y="1639330"/>
            <a:ext cx="8915400" cy="5020962"/>
          </a:xfrm>
        </p:spPr>
        <p:txBody>
          <a:bodyPr>
            <a:normAutofit lnSpcReduction="10000"/>
          </a:bodyPr>
          <a:lstStyle/>
          <a:p>
            <a:r>
              <a:rPr lang="zh-TW" altLang="en-US" sz="2800" b="1" dirty="0" smtClean="0"/>
              <a:t>要</a:t>
            </a:r>
            <a:r>
              <a:rPr lang="zh-TW" altLang="en-US" sz="2800" b="1" dirty="0"/>
              <a:t>用三種不同的方式分析未來客戶的市場，就目前來</a:t>
            </a:r>
            <a:r>
              <a:rPr lang="zh-TW" altLang="en-US" sz="2800" b="1" dirty="0" smtClean="0"/>
              <a:t>說</a:t>
            </a:r>
            <a:r>
              <a:rPr lang="zh-TW" altLang="en-US" sz="2800" b="1" dirty="0"/>
              <a:t>大部分的組織藉由發傳單、電子郵件、電話行銷或登門親訪等有系統的宣傳方式來建立小額捐款人的基礎。</a:t>
            </a:r>
          </a:p>
          <a:p>
            <a:r>
              <a:rPr lang="zh-TW" altLang="en-US" sz="2800" b="1" dirty="0"/>
              <a:t>理想上一年</a:t>
            </a:r>
            <a:r>
              <a:rPr lang="zh-TW" altLang="en-US" sz="2800" b="1" dirty="0" smtClean="0"/>
              <a:t>，</a:t>
            </a:r>
            <a:r>
              <a:rPr lang="zh-TW" altLang="en-US" sz="2800" b="1" dirty="0"/>
              <a:t>最好的方法就是盡可能的和越多人訪談越好。剩下的就選擇適當的方式混和進行。</a:t>
            </a:r>
          </a:p>
          <a:p>
            <a:r>
              <a:rPr lang="zh-TW" altLang="en-US" sz="2800" b="1" dirty="0"/>
              <a:t>在每年捐贈一次後，可以說服捐款者進一步做出承諾。捐款者透過書面等方式承諾或約定，每半年會固定捐款、每次領薪水時</a:t>
            </a:r>
            <a:r>
              <a:rPr lang="en-US" altLang="zh-TW" sz="2800" b="1" dirty="0"/>
              <a:t>(</a:t>
            </a:r>
            <a:r>
              <a:rPr lang="zh-TW" altLang="en-US" sz="2800" b="1" dirty="0"/>
              <a:t>薪資扣繳</a:t>
            </a:r>
            <a:r>
              <a:rPr lang="en-US" altLang="zh-TW" sz="2800" b="1" dirty="0"/>
              <a:t>)</a:t>
            </a:r>
            <a:r>
              <a:rPr lang="zh-TW" altLang="en-US" sz="2800" b="1" dirty="0"/>
              <a:t>或是每個月等</a:t>
            </a:r>
            <a:r>
              <a:rPr lang="en-US" altLang="zh-TW" sz="2800" b="1" dirty="0"/>
              <a:t>(</a:t>
            </a:r>
            <a:r>
              <a:rPr lang="zh-TW" altLang="en-US" sz="2800" b="1" dirty="0"/>
              <a:t>銀行自動轉帳、信用卡付款</a:t>
            </a:r>
            <a:r>
              <a:rPr lang="en-US" altLang="zh-TW" sz="2800" b="1" dirty="0"/>
              <a:t>)</a:t>
            </a:r>
            <a:r>
              <a:rPr lang="zh-TW" altLang="en-US" sz="2800" b="1" dirty="0"/>
              <a:t>等付出固定金額的捐款，就算是小額捐款人透過訂約的方式已可以成為組織裡重要的捐款</a:t>
            </a:r>
            <a:r>
              <a:rPr lang="zh-TW" altLang="en-US" sz="2800" b="1" dirty="0" smtClean="0"/>
              <a:t>人</a:t>
            </a:r>
            <a:endParaRPr lang="zh-TW" altLang="en-US" dirty="0"/>
          </a:p>
        </p:txBody>
      </p:sp>
    </p:spTree>
    <p:extLst>
      <p:ext uri="{BB962C8B-B14F-4D97-AF65-F5344CB8AC3E}">
        <p14:creationId xmlns:p14="http://schemas.microsoft.com/office/powerpoint/2010/main" xmlns="" val="9102595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92925" y="241051"/>
            <a:ext cx="8911687" cy="1031695"/>
          </a:xfrm>
        </p:spPr>
        <p:txBody>
          <a:bodyPr>
            <a:normAutofit/>
          </a:bodyPr>
          <a:lstStyle/>
          <a:p>
            <a:r>
              <a:rPr lang="zh-TW" altLang="zh-TW" sz="5400" b="1" dirty="0"/>
              <a:t>會員招募</a:t>
            </a:r>
            <a:r>
              <a:rPr lang="zh-TW" altLang="zh-TW" sz="5400" b="1" dirty="0" smtClean="0"/>
              <a:t>活動</a:t>
            </a:r>
            <a:endParaRPr lang="zh-TW" altLang="en-US" sz="5400" b="1" dirty="0"/>
          </a:p>
        </p:txBody>
      </p:sp>
      <p:sp>
        <p:nvSpPr>
          <p:cNvPr id="5" name="內容版面配置區 4"/>
          <p:cNvSpPr>
            <a:spLocks noGrp="1"/>
          </p:cNvSpPr>
          <p:nvPr>
            <p:ph idx="1"/>
          </p:nvPr>
        </p:nvSpPr>
        <p:spPr>
          <a:xfrm>
            <a:off x="2589212" y="1213020"/>
            <a:ext cx="8915400" cy="5509056"/>
          </a:xfrm>
        </p:spPr>
        <p:txBody>
          <a:bodyPr>
            <a:normAutofit lnSpcReduction="10000"/>
          </a:bodyPr>
          <a:lstStyle/>
          <a:p>
            <a:r>
              <a:rPr lang="zh-TW" altLang="zh-TW" sz="2000" b="1" dirty="0" smtClean="0"/>
              <a:t>會員</a:t>
            </a:r>
            <a:r>
              <a:rPr lang="zh-TW" altLang="zh-TW" sz="2000" b="1" dirty="0"/>
              <a:t>招募活動可以說是機構從事自我檢視最實際的方法。</a:t>
            </a:r>
          </a:p>
          <a:p>
            <a:r>
              <a:rPr lang="zh-TW" altLang="zh-TW" sz="2000" b="1" dirty="0"/>
              <a:t>會員將錢拿出來是因為他們支持組織的理念，並不是為了想要一件</a:t>
            </a:r>
            <a:r>
              <a:rPr lang="en-US" altLang="zh-TW" sz="2000" b="1" dirty="0"/>
              <a:t>T-Shirt</a:t>
            </a:r>
            <a:r>
              <a:rPr lang="zh-TW" altLang="zh-TW" sz="2000" b="1" dirty="0"/>
              <a:t>或是想要參加活動派對才捐款，而是他們想要經由組織實現理想或是關心的議題。</a:t>
            </a:r>
          </a:p>
          <a:p>
            <a:r>
              <a:rPr lang="zh-TW" altLang="zh-TW" sz="2000" b="1" dirty="0"/>
              <a:t>理由：</a:t>
            </a:r>
            <a:endParaRPr lang="zh-TW" altLang="zh-TW" b="1" dirty="0"/>
          </a:p>
          <a:p>
            <a:pPr lvl="1"/>
            <a:r>
              <a:rPr lang="zh-TW" altLang="zh-TW" sz="1800" b="1" dirty="0"/>
              <a:t>獲得更大的政治力量</a:t>
            </a:r>
          </a:p>
          <a:p>
            <a:pPr lvl="1"/>
            <a:r>
              <a:rPr lang="zh-TW" altLang="zh-TW" sz="1800" b="1" dirty="0"/>
              <a:t>提供精確和客觀的評估。</a:t>
            </a:r>
            <a:r>
              <a:rPr lang="en-US" altLang="zh-TW" sz="1800" b="1" dirty="0"/>
              <a:t>(</a:t>
            </a:r>
            <a:r>
              <a:rPr lang="zh-TW" altLang="zh-TW" sz="1800" b="1" dirty="0"/>
              <a:t>藉此確認捐款者是否認同組織的宗旨或是理念</a:t>
            </a:r>
            <a:r>
              <a:rPr lang="en-US" altLang="zh-TW" sz="1800" b="1" dirty="0"/>
              <a:t>)</a:t>
            </a:r>
            <a:r>
              <a:rPr lang="zh-TW" altLang="zh-TW" sz="1800" b="1" dirty="0"/>
              <a:t>。</a:t>
            </a:r>
          </a:p>
          <a:p>
            <a:pPr lvl="1"/>
            <a:r>
              <a:rPr lang="zh-TW" altLang="zh-TW" sz="1800" b="1" dirty="0"/>
              <a:t>是唯一可以激勵組織成長的方式，因為新會員也會是新義工的來源。</a:t>
            </a:r>
          </a:p>
          <a:p>
            <a:r>
              <a:rPr lang="zh-TW" altLang="zh-TW" sz="2000" b="1" dirty="0" smtClean="0"/>
              <a:t>除了</a:t>
            </a:r>
            <a:r>
              <a:rPr lang="zh-TW" altLang="zh-TW" sz="2000" b="1" dirty="0"/>
              <a:t>金錢的原因之外，透過會員捐款贊助對組織還有五項優點：</a:t>
            </a:r>
          </a:p>
          <a:p>
            <a:pPr lvl="1"/>
            <a:r>
              <a:rPr lang="zh-TW" altLang="zh-TW" sz="1800" b="1" dirty="0"/>
              <a:t>更多政治力量</a:t>
            </a:r>
          </a:p>
          <a:p>
            <a:pPr lvl="1"/>
            <a:r>
              <a:rPr lang="zh-TW" altLang="zh-TW" sz="1800" b="1" dirty="0"/>
              <a:t>更精準地評估組織計畫和領導者</a:t>
            </a:r>
          </a:p>
          <a:p>
            <a:pPr lvl="1"/>
            <a:r>
              <a:rPr lang="zh-TW" altLang="zh-TW" sz="1800" b="1" dirty="0"/>
              <a:t>更多的未來客戶提供大額捐款及計畫性餽贈</a:t>
            </a:r>
          </a:p>
          <a:p>
            <a:pPr lvl="1"/>
            <a:r>
              <a:rPr lang="zh-TW" altLang="zh-TW" sz="1800" b="1" dirty="0"/>
              <a:t>更多忠心的捐贈者</a:t>
            </a:r>
          </a:p>
          <a:p>
            <a:pPr lvl="1"/>
            <a:r>
              <a:rPr lang="zh-TW" altLang="zh-TW" sz="1800" b="1" dirty="0"/>
              <a:t>更多的機會教育引導捐贈者及未來客戶</a:t>
            </a:r>
          </a:p>
        </p:txBody>
      </p:sp>
    </p:spTree>
    <p:extLst>
      <p:ext uri="{BB962C8B-B14F-4D97-AF65-F5344CB8AC3E}">
        <p14:creationId xmlns:p14="http://schemas.microsoft.com/office/powerpoint/2010/main" xmlns="" val="2814088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92925" y="105126"/>
            <a:ext cx="8911687" cy="852522"/>
          </a:xfrm>
        </p:spPr>
        <p:txBody>
          <a:bodyPr>
            <a:noAutofit/>
          </a:bodyPr>
          <a:lstStyle/>
          <a:p>
            <a:r>
              <a:rPr lang="zh-TW" altLang="zh-TW" sz="5400" b="1" dirty="0"/>
              <a:t>年度會員募款</a:t>
            </a:r>
            <a:r>
              <a:rPr lang="zh-TW" altLang="zh-TW" sz="5400" b="1" dirty="0" smtClean="0"/>
              <a:t>運動</a:t>
            </a:r>
            <a:endParaRPr lang="zh-TW" altLang="en-US" sz="5400" b="1" dirty="0"/>
          </a:p>
        </p:txBody>
      </p:sp>
      <p:sp>
        <p:nvSpPr>
          <p:cNvPr id="3" name="內容版面配置區 2"/>
          <p:cNvSpPr>
            <a:spLocks noGrp="1"/>
          </p:cNvSpPr>
          <p:nvPr>
            <p:ph idx="1"/>
          </p:nvPr>
        </p:nvSpPr>
        <p:spPr>
          <a:xfrm>
            <a:off x="2592925" y="1138881"/>
            <a:ext cx="8915400" cy="5546124"/>
          </a:xfrm>
        </p:spPr>
        <p:txBody>
          <a:bodyPr>
            <a:noAutofit/>
          </a:bodyPr>
          <a:lstStyle/>
          <a:p>
            <a:r>
              <a:rPr lang="zh-TW" altLang="zh-TW" sz="2800" b="1" dirty="0" smtClean="0"/>
              <a:t>分成</a:t>
            </a:r>
            <a:r>
              <a:rPr lang="zh-TW" altLang="zh-TW" sz="2800" b="1" dirty="0"/>
              <a:t>以下幾階段：</a:t>
            </a:r>
          </a:p>
          <a:p>
            <a:pPr lvl="1"/>
            <a:r>
              <a:rPr lang="zh-TW" altLang="zh-TW" sz="2000" b="1" dirty="0"/>
              <a:t>活動前三個月：整理會員名冊，去蕪存菁，並且加上不確定的那些人的人名</a:t>
            </a:r>
            <a:r>
              <a:rPr lang="en-US" altLang="zh-TW" sz="2000" b="1" dirty="0"/>
              <a:t>(</a:t>
            </a:r>
            <a:r>
              <a:rPr lang="zh-TW" altLang="zh-TW" sz="2000" b="1" dirty="0"/>
              <a:t>加入可能會有興趣加入會員的人名</a:t>
            </a:r>
            <a:r>
              <a:rPr lang="en-US" altLang="zh-TW" sz="2000" b="1" dirty="0"/>
              <a:t>)</a:t>
            </a:r>
            <a:r>
              <a:rPr lang="zh-TW" altLang="zh-TW" sz="2000" b="1" dirty="0"/>
              <a:t>。</a:t>
            </a:r>
          </a:p>
          <a:p>
            <a:pPr lvl="1"/>
            <a:r>
              <a:rPr lang="zh-TW" altLang="zh-TW" sz="2000" b="1" dirty="0"/>
              <a:t>活動前兩個月：須事前準備好需要的用品，例如：收據、會員卡、徽章</a:t>
            </a:r>
            <a:r>
              <a:rPr lang="en-US" altLang="zh-TW" sz="2000" b="1" dirty="0"/>
              <a:t>(</a:t>
            </a:r>
            <a:r>
              <a:rPr lang="zh-TW" altLang="zh-TW" sz="2000" b="1" dirty="0"/>
              <a:t>或衣服</a:t>
            </a:r>
            <a:r>
              <a:rPr lang="en-US" altLang="zh-TW" sz="2000" b="1" dirty="0"/>
              <a:t>)</a:t>
            </a:r>
            <a:r>
              <a:rPr lang="zh-TW" altLang="zh-TW" sz="2000" b="1" dirty="0"/>
              <a:t>及其他用來募款的工具，並且預定場地或是運用廣告來宣傳以增加活動效果</a:t>
            </a:r>
            <a:r>
              <a:rPr lang="en-US" altLang="zh-TW" sz="2000" b="1" dirty="0"/>
              <a:t>(</a:t>
            </a:r>
            <a:r>
              <a:rPr lang="zh-TW" altLang="zh-TW" sz="2000" b="1" dirty="0"/>
              <a:t>會員卡或徽章等可以增加認同感</a:t>
            </a:r>
            <a:r>
              <a:rPr lang="en-US" altLang="zh-TW" sz="2000" b="1" dirty="0"/>
              <a:t>)</a:t>
            </a:r>
            <a:endParaRPr lang="zh-TW" altLang="zh-TW" sz="2000" b="1" dirty="0"/>
          </a:p>
          <a:p>
            <a:pPr lvl="1"/>
            <a:r>
              <a:rPr lang="zh-TW" altLang="zh-TW" sz="2000" b="1" dirty="0"/>
              <a:t>活動前一個月：為工作人員加油打氣，並且集合募款委員進行會議，討論募款的宣傳手法，並且依地理位置</a:t>
            </a:r>
            <a:r>
              <a:rPr lang="en-US" altLang="zh-TW" sz="2000" b="1" dirty="0"/>
              <a:t>(EX</a:t>
            </a:r>
            <a:r>
              <a:rPr lang="zh-TW" altLang="zh-TW" sz="2000" b="1" dirty="0"/>
              <a:t>：北、中、南、東、西區</a:t>
            </a:r>
            <a:r>
              <a:rPr lang="en-US" altLang="zh-TW" sz="2000" b="1" dirty="0"/>
              <a:t>)</a:t>
            </a:r>
            <a:r>
              <a:rPr lang="zh-TW" altLang="zh-TW" sz="2000" b="1" dirty="0"/>
              <a:t>、會費之高低</a:t>
            </a:r>
            <a:r>
              <a:rPr lang="en-US" altLang="zh-TW" sz="2000" b="1" dirty="0"/>
              <a:t>(EX</a:t>
            </a:r>
            <a:r>
              <a:rPr lang="zh-TW" altLang="zh-TW" sz="2000" b="1" dirty="0"/>
              <a:t>：</a:t>
            </a:r>
            <a:r>
              <a:rPr lang="en-US" altLang="zh-TW" sz="2000" b="1" dirty="0"/>
              <a:t>$500</a:t>
            </a:r>
            <a:r>
              <a:rPr lang="zh-TW" altLang="zh-TW" sz="2000" b="1" dirty="0"/>
              <a:t>、</a:t>
            </a:r>
            <a:r>
              <a:rPr lang="en-US" altLang="zh-TW" sz="2000" b="1" dirty="0"/>
              <a:t>$1000)</a:t>
            </a:r>
            <a:r>
              <a:rPr lang="zh-TW" altLang="zh-TW" sz="2000" b="1" dirty="0"/>
              <a:t>或</a:t>
            </a:r>
            <a:r>
              <a:rPr lang="zh-TW" altLang="zh-TW" sz="2000" b="1" dirty="0">
                <a:solidFill>
                  <a:srgbClr val="FF0000"/>
                </a:solidFill>
              </a:rPr>
              <a:t>候補團體</a:t>
            </a:r>
            <a:r>
              <a:rPr lang="en-US" altLang="zh-TW" sz="2000" b="1" dirty="0" smtClean="0">
                <a:solidFill>
                  <a:srgbClr val="FF0000"/>
                </a:solidFill>
              </a:rPr>
              <a:t>(</a:t>
            </a:r>
            <a:r>
              <a:rPr lang="zh-TW" altLang="en-US" sz="2000" b="1" dirty="0" smtClean="0">
                <a:solidFill>
                  <a:srgbClr val="FF0000"/>
                </a:solidFill>
              </a:rPr>
              <a:t>請老師解惑</a:t>
            </a:r>
            <a:r>
              <a:rPr lang="en-US" altLang="zh-TW" sz="2000" b="1" dirty="0" smtClean="0">
                <a:solidFill>
                  <a:srgbClr val="FF0000"/>
                </a:solidFill>
              </a:rPr>
              <a:t>)</a:t>
            </a:r>
            <a:r>
              <a:rPr lang="zh-TW" altLang="zh-TW" sz="2000" b="1" dirty="0" smtClean="0"/>
              <a:t>來</a:t>
            </a:r>
            <a:r>
              <a:rPr lang="zh-TW" altLang="zh-TW" sz="2000" b="1" dirty="0"/>
              <a:t>分類</a:t>
            </a:r>
          </a:p>
          <a:p>
            <a:r>
              <a:rPr lang="zh-TW" altLang="zh-TW" sz="2800" b="1" dirty="0"/>
              <a:t>準備不同宣傳活動或議題，以爭取組織或團體在電視媒體或報章雜誌的曝光率，讓活動熱烈的舉行</a:t>
            </a:r>
            <a:r>
              <a:rPr lang="en-US" altLang="zh-TW" sz="2800" b="1" dirty="0"/>
              <a:t>2-4</a:t>
            </a:r>
            <a:r>
              <a:rPr lang="zh-TW" altLang="zh-TW" sz="2800" b="1" dirty="0"/>
              <a:t>週，結束時辦個慶功宴，宣布明年募款活動委員是誰及他們有權決定明段如何進行舉辦任期內的會員招募活動</a:t>
            </a:r>
            <a:r>
              <a:rPr lang="zh-TW" altLang="zh-TW" sz="2800" b="1" dirty="0" smtClean="0"/>
              <a:t>。</a:t>
            </a:r>
            <a:endParaRPr lang="zh-TW" altLang="zh-TW" sz="2800" b="1" dirty="0"/>
          </a:p>
        </p:txBody>
      </p:sp>
    </p:spTree>
    <p:extLst>
      <p:ext uri="{BB962C8B-B14F-4D97-AF65-F5344CB8AC3E}">
        <p14:creationId xmlns:p14="http://schemas.microsoft.com/office/powerpoint/2010/main" xmlns="" val="41438030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92925" y="624110"/>
            <a:ext cx="8911687" cy="741312"/>
          </a:xfrm>
        </p:spPr>
        <p:txBody>
          <a:bodyPr>
            <a:noAutofit/>
          </a:bodyPr>
          <a:lstStyle/>
          <a:p>
            <a:r>
              <a:rPr lang="zh-TW" altLang="zh-TW" sz="5400" b="1" dirty="0"/>
              <a:t>會員的</a:t>
            </a:r>
            <a:r>
              <a:rPr lang="zh-TW" altLang="zh-TW" sz="5400" b="1" dirty="0" smtClean="0"/>
              <a:t>種類</a:t>
            </a:r>
            <a:endParaRPr lang="zh-TW" altLang="en-US" sz="5400" b="1" dirty="0"/>
          </a:p>
        </p:txBody>
      </p:sp>
      <p:sp>
        <p:nvSpPr>
          <p:cNvPr id="3" name="內容版面配置區 2"/>
          <p:cNvSpPr>
            <a:spLocks noGrp="1"/>
          </p:cNvSpPr>
          <p:nvPr>
            <p:ph idx="1"/>
          </p:nvPr>
        </p:nvSpPr>
        <p:spPr>
          <a:xfrm>
            <a:off x="2589212" y="1810266"/>
            <a:ext cx="8915400" cy="4545800"/>
          </a:xfrm>
        </p:spPr>
        <p:txBody>
          <a:bodyPr>
            <a:normAutofit/>
          </a:bodyPr>
          <a:lstStyle/>
          <a:p>
            <a:r>
              <a:rPr lang="zh-TW" altLang="zh-TW" sz="2800" b="1" dirty="0" smtClean="0"/>
              <a:t>書</a:t>
            </a:r>
            <a:r>
              <a:rPr lang="zh-TW" altLang="en-US" sz="2800" b="1" dirty="0" smtClean="0"/>
              <a:t>本中</a:t>
            </a:r>
            <a:r>
              <a:rPr lang="zh-TW" altLang="zh-TW" sz="2800" b="1" dirty="0" smtClean="0"/>
              <a:t>所</a:t>
            </a:r>
            <a:r>
              <a:rPr lang="zh-TW" altLang="zh-TW" sz="2800" b="1" dirty="0"/>
              <a:t>舉例為幾個圖書館招募會員例子，是以所繳納的會費的不同來做分類，並且我們回函給會員，藉由回函告訴會員「所獲得的是什麼</a:t>
            </a:r>
            <a:r>
              <a:rPr lang="en-US" altLang="zh-TW" sz="2800" b="1" dirty="0"/>
              <a:t>?</a:t>
            </a:r>
            <a:r>
              <a:rPr lang="zh-TW" altLang="zh-TW" sz="2800" b="1" dirty="0"/>
              <a:t>」並且列出期限與其他捐款的方式，以供捐款者</a:t>
            </a:r>
            <a:r>
              <a:rPr lang="zh-TW" altLang="zh-TW" sz="2800" b="1" dirty="0" smtClean="0"/>
              <a:t>選擇</a:t>
            </a:r>
            <a:endParaRPr lang="en-US" altLang="zh-TW" sz="2800" b="1" dirty="0" smtClean="0"/>
          </a:p>
          <a:p>
            <a:r>
              <a:rPr lang="zh-TW" altLang="en-US" sz="2800" b="1" dirty="0"/>
              <a:t>以</a:t>
            </a:r>
            <a:r>
              <a:rPr lang="zh-TW" altLang="zh-TW" sz="2800" b="1" dirty="0" smtClean="0"/>
              <a:t>博</a:t>
            </a:r>
            <a:r>
              <a:rPr lang="zh-TW" altLang="zh-TW" sz="2800" b="1" dirty="0"/>
              <a:t>客來網路書店</a:t>
            </a:r>
            <a:r>
              <a:rPr lang="en-US" altLang="zh-TW" sz="2800" b="1" dirty="0"/>
              <a:t>2015</a:t>
            </a:r>
            <a:r>
              <a:rPr lang="zh-TW" altLang="zh-TW" sz="2800" b="1" dirty="0"/>
              <a:t>會員新制</a:t>
            </a:r>
            <a:r>
              <a:rPr lang="zh-TW" altLang="zh-TW" sz="2800" b="1" dirty="0" smtClean="0"/>
              <a:t>分級</a:t>
            </a:r>
            <a:r>
              <a:rPr lang="zh-TW" altLang="en-US" sz="2800" b="1" dirty="0" smtClean="0"/>
              <a:t>為例</a:t>
            </a:r>
            <a:r>
              <a:rPr lang="zh-TW" altLang="zh-TW" sz="2800" b="1" dirty="0" smtClean="0"/>
              <a:t>：</a:t>
            </a:r>
            <a:endParaRPr lang="zh-TW" altLang="zh-TW" sz="2800" b="1" dirty="0"/>
          </a:p>
          <a:p>
            <a:pPr marL="0" indent="0">
              <a:buNone/>
            </a:pPr>
            <a:r>
              <a:rPr lang="zh-TW" altLang="en-US" sz="2800" b="1" dirty="0" smtClean="0"/>
              <a:t>      </a:t>
            </a:r>
            <a:r>
              <a:rPr lang="zh-TW" altLang="zh-TW" sz="2800" b="1" dirty="0" smtClean="0"/>
              <a:t>以</a:t>
            </a:r>
            <a:r>
              <a:rPr lang="zh-TW" altLang="zh-TW" sz="2800" b="1" dirty="0"/>
              <a:t>消費累積總金額作為分類依據</a:t>
            </a:r>
          </a:p>
          <a:p>
            <a:pPr marL="0" indent="0">
              <a:buNone/>
            </a:pPr>
            <a:r>
              <a:rPr lang="zh-TW" altLang="en-US" sz="2800" b="1" dirty="0" smtClean="0"/>
              <a:t>      </a:t>
            </a:r>
            <a:r>
              <a:rPr lang="zh-TW" altLang="zh-TW" sz="2800" b="1" dirty="0" smtClean="0"/>
              <a:t>分為</a:t>
            </a:r>
            <a:r>
              <a:rPr lang="zh-TW" altLang="zh-TW" sz="2800" b="1" dirty="0"/>
              <a:t>：鑽石會員、白金會員、黃金會員、一班會</a:t>
            </a:r>
            <a:r>
              <a:rPr lang="zh-TW" altLang="zh-TW" sz="2800" b="1" dirty="0" smtClean="0"/>
              <a:t>員</a:t>
            </a:r>
            <a:r>
              <a:rPr lang="zh-TW" altLang="en-US" sz="2800" b="1" dirty="0"/>
              <a:t> </a:t>
            </a:r>
            <a:r>
              <a:rPr lang="zh-TW" altLang="en-US" sz="2800" b="1" dirty="0" smtClean="0"/>
              <a:t>    </a:t>
            </a:r>
            <a:endParaRPr lang="en-US" altLang="zh-TW" sz="2800" b="1" dirty="0" smtClean="0"/>
          </a:p>
          <a:p>
            <a:pPr marL="0" indent="0">
              <a:buNone/>
            </a:pPr>
            <a:r>
              <a:rPr lang="zh-TW" altLang="en-US" sz="2800" b="1" kern="100" dirty="0">
                <a:latin typeface="新細明體" panose="02020500000000000000" pitchFamily="18" charset="-120"/>
                <a:ea typeface="新細明體" panose="02020500000000000000" pitchFamily="18" charset="-120"/>
                <a:cs typeface="Times New Roman" panose="02020603050405020304" pitchFamily="18" charset="0"/>
              </a:rPr>
              <a:t> </a:t>
            </a:r>
            <a:r>
              <a:rPr lang="zh-TW" altLang="en-US" sz="2800" b="1" kern="100" dirty="0" smtClean="0">
                <a:latin typeface="新細明體" panose="02020500000000000000" pitchFamily="18" charset="-120"/>
                <a:ea typeface="新細明體" panose="02020500000000000000" pitchFamily="18" charset="-120"/>
                <a:cs typeface="Times New Roman" panose="02020603050405020304" pitchFamily="18" charset="0"/>
              </a:rPr>
              <a:t>      </a:t>
            </a:r>
            <a:r>
              <a:rPr lang="en-US" altLang="zh-TW" b="1" kern="100" dirty="0" smtClean="0">
                <a:latin typeface="新細明體" panose="02020500000000000000" pitchFamily="18" charset="-120"/>
                <a:ea typeface="新細明體" panose="02020500000000000000" pitchFamily="18" charset="-120"/>
                <a:cs typeface="Times New Roman" panose="02020603050405020304" pitchFamily="18" charset="0"/>
              </a:rPr>
              <a:t>(</a:t>
            </a:r>
            <a:r>
              <a:rPr lang="en-US" altLang="zh-TW" b="1" u="sng" kern="100" dirty="0">
                <a:solidFill>
                  <a:srgbClr val="0000FF"/>
                </a:solidFill>
                <a:latin typeface="新細明體" panose="02020500000000000000" pitchFamily="18" charset="-120"/>
                <a:ea typeface="新細明體" panose="02020500000000000000" pitchFamily="18" charset="-120"/>
                <a:cs typeface="Times New Roman" panose="02020603050405020304" pitchFamily="18" charset="0"/>
                <a:hlinkClick r:id="rId3"/>
              </a:rPr>
              <a:t>http://www.books.com.tw/activity/vip/rule.html</a:t>
            </a:r>
            <a:r>
              <a:rPr lang="en-US" altLang="zh-TW" b="1" kern="100" dirty="0">
                <a:latin typeface="新細明體" panose="02020500000000000000" pitchFamily="18" charset="-120"/>
                <a:ea typeface="新細明體" panose="02020500000000000000" pitchFamily="18" charset="-120"/>
                <a:cs typeface="Times New Roman" panose="02020603050405020304" pitchFamily="18" charset="0"/>
              </a:rPr>
              <a:t>)</a:t>
            </a:r>
            <a:endParaRPr lang="zh-TW" altLang="zh-TW" b="1" kern="100" dirty="0">
              <a:effectLst/>
              <a:latin typeface="Calibri" panose="020F0502020204030204" pitchFamily="34" charset="0"/>
              <a:ea typeface="新細明體"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xmlns="" val="19691248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內容版面配置區 3" descr="http://www.books.com.tw/activity/vip/images/content_a01.png"/>
          <p:cNvPicPr>
            <a:picLocks noGrp="1"/>
          </p:cNvPicPr>
          <p:nvPr>
            <p:ph idx="1"/>
          </p:nvPr>
        </p:nvPicPr>
        <p:blipFill rotWithShape="1">
          <a:blip r:embed="rId3" cstate="print">
            <a:extLst>
              <a:ext uri="{28A0092B-C50C-407E-A947-70E740481C1C}">
                <a14:useLocalDpi xmlns:a14="http://schemas.microsoft.com/office/drawing/2010/main" xmlns="" val="0"/>
              </a:ext>
            </a:extLst>
          </a:blip>
          <a:srcRect b="51905"/>
          <a:stretch/>
        </p:blipFill>
        <p:spPr bwMode="auto">
          <a:xfrm>
            <a:off x="2313498" y="216243"/>
            <a:ext cx="6175593" cy="6493476"/>
          </a:xfrm>
          <a:prstGeom prst="rect">
            <a:avLst/>
          </a:prstGeom>
          <a:noFill/>
          <a:ln>
            <a:noFill/>
          </a:ln>
          <a:extLst>
            <a:ext uri="{53640926-AAD7-44D8-BBD7-CCE9431645EC}">
              <a14:shadowObscured xmlns:a14="http://schemas.microsoft.com/office/drawing/2010/main" xmlns=""/>
            </a:ext>
          </a:extLst>
        </p:spPr>
      </p:pic>
    </p:spTree>
    <p:extLst>
      <p:ext uri="{BB962C8B-B14F-4D97-AF65-F5344CB8AC3E}">
        <p14:creationId xmlns:p14="http://schemas.microsoft.com/office/powerpoint/2010/main" xmlns="" val="17786452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92925" y="624110"/>
            <a:ext cx="8911687" cy="766025"/>
          </a:xfrm>
        </p:spPr>
        <p:txBody>
          <a:bodyPr>
            <a:noAutofit/>
          </a:bodyPr>
          <a:lstStyle/>
          <a:p>
            <a:r>
              <a:rPr lang="zh-TW" altLang="zh-TW" sz="5400" b="1" dirty="0"/>
              <a:t>追蹤團體裡會員的汰換</a:t>
            </a:r>
            <a:r>
              <a:rPr lang="zh-TW" altLang="zh-TW" sz="5400" b="1" dirty="0" smtClean="0"/>
              <a:t>率</a:t>
            </a:r>
            <a:endParaRPr lang="zh-TW" altLang="en-US" sz="5400" b="1" dirty="0"/>
          </a:p>
        </p:txBody>
      </p:sp>
      <p:sp>
        <p:nvSpPr>
          <p:cNvPr id="3" name="內容版面配置區 2"/>
          <p:cNvSpPr>
            <a:spLocks noGrp="1"/>
          </p:cNvSpPr>
          <p:nvPr>
            <p:ph idx="1"/>
          </p:nvPr>
        </p:nvSpPr>
        <p:spPr/>
        <p:txBody>
          <a:bodyPr>
            <a:normAutofit/>
          </a:bodyPr>
          <a:lstStyle/>
          <a:p>
            <a:r>
              <a:rPr lang="zh-TW" altLang="zh-TW" sz="3600" b="1" dirty="0" smtClean="0"/>
              <a:t>目的</a:t>
            </a:r>
            <a:r>
              <a:rPr lang="zh-TW" altLang="zh-TW" sz="3600" b="1" dirty="0"/>
              <a:t>：必須清楚知道組織中真實存在的會員有多少，藉由追蹤調查每年有多少人加入和退出，我們就知道還需要招募多少新捐者</a:t>
            </a:r>
            <a:r>
              <a:rPr lang="zh-TW" altLang="zh-TW" sz="3600" b="1" dirty="0" smtClean="0"/>
              <a:t>。</a:t>
            </a:r>
            <a:endParaRPr lang="zh-TW" altLang="zh-TW" sz="2800" b="1" dirty="0"/>
          </a:p>
        </p:txBody>
      </p:sp>
    </p:spTree>
    <p:extLst>
      <p:ext uri="{BB962C8B-B14F-4D97-AF65-F5344CB8AC3E}">
        <p14:creationId xmlns:p14="http://schemas.microsoft.com/office/powerpoint/2010/main" xmlns="" val="40786577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92925" y="624110"/>
            <a:ext cx="8911687" cy="735133"/>
          </a:xfrm>
        </p:spPr>
        <p:txBody>
          <a:bodyPr>
            <a:noAutofit/>
          </a:bodyPr>
          <a:lstStyle/>
          <a:p>
            <a:r>
              <a:rPr lang="zh-TW" altLang="zh-TW" sz="5400" b="1" dirty="0"/>
              <a:t>會員續約及續約</a:t>
            </a:r>
            <a:r>
              <a:rPr lang="zh-TW" altLang="zh-TW" sz="5400" b="1" dirty="0" smtClean="0"/>
              <a:t>回饋</a:t>
            </a:r>
            <a:endParaRPr lang="zh-TW" altLang="en-US" sz="5400" b="1" dirty="0"/>
          </a:p>
        </p:txBody>
      </p:sp>
      <p:sp>
        <p:nvSpPr>
          <p:cNvPr id="3" name="內容版面配置區 2"/>
          <p:cNvSpPr>
            <a:spLocks noGrp="1"/>
          </p:cNvSpPr>
          <p:nvPr>
            <p:ph idx="1"/>
          </p:nvPr>
        </p:nvSpPr>
        <p:spPr/>
        <p:txBody>
          <a:bodyPr/>
          <a:lstStyle/>
          <a:p>
            <a:r>
              <a:rPr lang="zh-TW" altLang="zh-TW" sz="2800" b="1" dirty="0" smtClean="0"/>
              <a:t>會員</a:t>
            </a:r>
            <a:r>
              <a:rPr lang="zh-TW" altLang="zh-TW" sz="2800" b="1" dirty="0"/>
              <a:t>續約最簡單的方法就是將所有的會員名單輸入電腦，按照負責人員的姓名或是會員到來到期日分類，固定將每個月電腦篩選出來的資料印成的地址名條，去函給每一個會員，告知到期時間，歡迎續約，並且告知續約的會饋資訊。</a:t>
            </a:r>
          </a:p>
          <a:p>
            <a:pPr marL="0" indent="0">
              <a:buNone/>
            </a:pPr>
            <a:r>
              <a:rPr lang="zh-TW" altLang="en-US" sz="2800" b="1" dirty="0" smtClean="0"/>
              <a:t>   </a:t>
            </a:r>
            <a:r>
              <a:rPr lang="en-US" altLang="zh-TW" sz="2800" b="1" dirty="0" smtClean="0"/>
              <a:t>EX</a:t>
            </a:r>
            <a:r>
              <a:rPr lang="zh-TW" altLang="zh-TW" sz="2800" b="1" dirty="0"/>
              <a:t>：博客來網路書店</a:t>
            </a:r>
            <a:r>
              <a:rPr lang="en-US" altLang="zh-TW" sz="2800" b="1" dirty="0"/>
              <a:t>2015</a:t>
            </a:r>
            <a:r>
              <a:rPr lang="zh-TW" altLang="zh-TW" sz="2800" b="1" dirty="0"/>
              <a:t>會員新制分級回饋方案</a:t>
            </a:r>
          </a:p>
          <a:p>
            <a:endParaRPr lang="zh-TW" altLang="en-US" dirty="0"/>
          </a:p>
        </p:txBody>
      </p:sp>
    </p:spTree>
    <p:extLst>
      <p:ext uri="{BB962C8B-B14F-4D97-AF65-F5344CB8AC3E}">
        <p14:creationId xmlns:p14="http://schemas.microsoft.com/office/powerpoint/2010/main" xmlns="" val="8215419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內容版面配置區 3" descr="http://www.books.com.tw/activity/vip/images/content_b02.png"/>
          <p:cNvPicPr>
            <a:picLocks noGrp="1"/>
          </p:cNvPicPr>
          <p:nvPr>
            <p:ph idx="1"/>
          </p:nvPr>
        </p:nvPicPr>
        <p:blipFill rotWithShape="1">
          <a:blip r:embed="rId3" cstate="print">
            <a:extLst>
              <a:ext uri="{28A0092B-C50C-407E-A947-70E740481C1C}">
                <a14:useLocalDpi xmlns:a14="http://schemas.microsoft.com/office/drawing/2010/main" xmlns="" val="0"/>
              </a:ext>
            </a:extLst>
          </a:blip>
          <a:srcRect b="51316"/>
          <a:stretch/>
        </p:blipFill>
        <p:spPr bwMode="auto">
          <a:xfrm>
            <a:off x="1890026" y="129746"/>
            <a:ext cx="9645006" cy="6635578"/>
          </a:xfrm>
          <a:prstGeom prst="rect">
            <a:avLst/>
          </a:prstGeom>
          <a:noFill/>
          <a:ln>
            <a:noFill/>
          </a:ln>
          <a:extLst>
            <a:ext uri="{53640926-AAD7-44D8-BBD7-CCE9431645EC}">
              <a14:shadowObscured xmlns:a14="http://schemas.microsoft.com/office/drawing/2010/main" xmlns=""/>
            </a:ext>
          </a:extLst>
        </p:spPr>
      </p:pic>
    </p:spTree>
    <p:extLst>
      <p:ext uri="{BB962C8B-B14F-4D97-AF65-F5344CB8AC3E}">
        <p14:creationId xmlns:p14="http://schemas.microsoft.com/office/powerpoint/2010/main" xmlns="" val="30371745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92925" y="624110"/>
            <a:ext cx="9269561" cy="753668"/>
          </a:xfrm>
        </p:spPr>
        <p:txBody>
          <a:bodyPr>
            <a:noAutofit/>
          </a:bodyPr>
          <a:lstStyle/>
          <a:p>
            <a:r>
              <a:rPr lang="zh-TW" altLang="zh-TW" b="1" dirty="0"/>
              <a:t>藉由信件、電子郵件、 電話行銷或登門親</a:t>
            </a:r>
            <a:r>
              <a:rPr lang="zh-TW" altLang="zh-TW" b="1" dirty="0" smtClean="0"/>
              <a:t>訪</a:t>
            </a:r>
            <a:endParaRPr lang="zh-TW" altLang="en-US" b="1" dirty="0"/>
          </a:p>
        </p:txBody>
      </p:sp>
      <p:sp>
        <p:nvSpPr>
          <p:cNvPr id="3" name="內容版面配置區 2"/>
          <p:cNvSpPr>
            <a:spLocks noGrp="1"/>
          </p:cNvSpPr>
          <p:nvPr>
            <p:ph idx="1"/>
          </p:nvPr>
        </p:nvSpPr>
        <p:spPr>
          <a:xfrm>
            <a:off x="2589212" y="1377778"/>
            <a:ext cx="8915400" cy="4533444"/>
          </a:xfrm>
        </p:spPr>
        <p:txBody>
          <a:bodyPr/>
          <a:lstStyle/>
          <a:p>
            <a:r>
              <a:rPr lang="zh-TW" altLang="zh-TW" sz="3600" b="1" dirty="0" smtClean="0"/>
              <a:t>書本</a:t>
            </a:r>
            <a:r>
              <a:rPr lang="zh-TW" altLang="zh-TW" sz="3600" b="1" dirty="0"/>
              <a:t>介紹</a:t>
            </a:r>
            <a:r>
              <a:rPr lang="en-US" altLang="zh-TW" sz="3600" b="1" dirty="0"/>
              <a:t>(</a:t>
            </a:r>
            <a:r>
              <a:rPr lang="zh-TW" altLang="zh-TW" sz="3600" b="1" dirty="0"/>
              <a:t>傳統募款方式</a:t>
            </a:r>
            <a:r>
              <a:rPr lang="en-US" altLang="zh-TW" sz="3600" b="1" dirty="0"/>
              <a:t>)</a:t>
            </a:r>
            <a:r>
              <a:rPr lang="zh-TW" altLang="zh-TW" sz="3600" b="1" dirty="0"/>
              <a:t>：藉由信件、電子郵件、 電話行銷或登門親訪等策略方式進行募款，甚至需要將各式的策略綜合應用，並且將議題與節日扯上關係</a:t>
            </a:r>
            <a:r>
              <a:rPr lang="en-US" altLang="zh-TW" sz="3600" b="1" dirty="0"/>
              <a:t>(EX</a:t>
            </a:r>
            <a:r>
              <a:rPr lang="zh-TW" altLang="zh-TW" sz="3600" b="1" dirty="0"/>
              <a:t>：全國家長團體聯盟發起</a:t>
            </a:r>
            <a:r>
              <a:rPr lang="en-US" altLang="zh-TW" sz="3600" b="1" dirty="0"/>
              <a:t>--Double</a:t>
            </a:r>
            <a:r>
              <a:rPr lang="zh-TW" altLang="zh-TW" sz="3600" b="1" dirty="0"/>
              <a:t>愛你一輩子中秋送愛到原鄉</a:t>
            </a:r>
            <a:r>
              <a:rPr lang="en-US" altLang="zh-TW" sz="3600" b="1" dirty="0"/>
              <a:t>­­)</a:t>
            </a:r>
            <a:r>
              <a:rPr lang="zh-TW" altLang="zh-TW" sz="3600" b="1" dirty="0"/>
              <a:t>。</a:t>
            </a:r>
          </a:p>
          <a:p>
            <a:endParaRPr lang="zh-TW" altLang="en-US" dirty="0"/>
          </a:p>
        </p:txBody>
      </p:sp>
    </p:spTree>
    <p:extLst>
      <p:ext uri="{BB962C8B-B14F-4D97-AF65-F5344CB8AC3E}">
        <p14:creationId xmlns:p14="http://schemas.microsoft.com/office/powerpoint/2010/main" xmlns="" val="2674257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92925" y="624110"/>
            <a:ext cx="9349880" cy="722776"/>
          </a:xfrm>
        </p:spPr>
        <p:txBody>
          <a:bodyPr/>
          <a:lstStyle/>
          <a:p>
            <a:r>
              <a:rPr lang="zh-TW" altLang="zh-TW" b="1" dirty="0"/>
              <a:t>藉由信件、電子郵件、 電話行銷或登門親訪</a:t>
            </a:r>
            <a:endParaRPr lang="zh-TW" altLang="en-US" dirty="0"/>
          </a:p>
        </p:txBody>
      </p:sp>
      <p:sp>
        <p:nvSpPr>
          <p:cNvPr id="3" name="內容版面配置區 2"/>
          <p:cNvSpPr>
            <a:spLocks noGrp="1"/>
          </p:cNvSpPr>
          <p:nvPr>
            <p:ph idx="1"/>
          </p:nvPr>
        </p:nvSpPr>
        <p:spPr>
          <a:xfrm>
            <a:off x="2592925" y="1453978"/>
            <a:ext cx="8915400" cy="5212492"/>
          </a:xfrm>
        </p:spPr>
        <p:txBody>
          <a:bodyPr>
            <a:normAutofit fontScale="92500" lnSpcReduction="20000"/>
          </a:bodyPr>
          <a:lstStyle/>
          <a:p>
            <a:r>
              <a:rPr lang="zh-TW" altLang="en-US" sz="3000" b="1" dirty="0" smtClean="0"/>
              <a:t>信件</a:t>
            </a:r>
            <a:endParaRPr lang="zh-TW" altLang="en-US" sz="3000" b="1" dirty="0"/>
          </a:p>
          <a:p>
            <a:pPr lvl="1"/>
            <a:r>
              <a:rPr lang="zh-TW" altLang="en-US" sz="1800" b="1" dirty="0"/>
              <a:t>成長緩慢卻很穩定</a:t>
            </a:r>
          </a:p>
          <a:p>
            <a:pPr lvl="1"/>
            <a:r>
              <a:rPr lang="zh-TW" altLang="en-US" sz="1800" b="1" dirty="0"/>
              <a:t>郵件的成功是將郵件有創意的組合加上資料輸入人員的正確紀錄以及董事會成員給朋友的短箋</a:t>
            </a:r>
          </a:p>
          <a:p>
            <a:pPr lvl="1"/>
            <a:r>
              <a:rPr lang="zh-TW" altLang="en-US" sz="1800" b="1" dirty="0"/>
              <a:t>信件是打動與教育新捐贈者最有效的方式，由於人性化的關懷及優良的行政管理能力，郵件是年度捐贈者及新未來客戶接觸的最佳工具</a:t>
            </a:r>
          </a:p>
          <a:p>
            <a:pPr lvl="1"/>
            <a:r>
              <a:rPr lang="zh-TW" altLang="en-US" sz="1800" b="1" dirty="0"/>
              <a:t>信件需有回覆卡及回郵信封</a:t>
            </a:r>
          </a:p>
          <a:p>
            <a:pPr lvl="1"/>
            <a:r>
              <a:rPr lang="zh-TW" altLang="en-US" sz="1800" b="1" dirty="0"/>
              <a:t>有回函時，將捐獻記錄下來，並寄出一張收據及感謝卡</a:t>
            </a:r>
          </a:p>
          <a:p>
            <a:pPr lvl="1"/>
            <a:r>
              <a:rPr lang="zh-TW" altLang="en-US" sz="1800" b="1" dirty="0"/>
              <a:t>募款活動宣傳可以搭配在固定寄發的刊物中，或是另外單獨寄發，當機構需要計畫性的饋贈時，便可在郵寄時間表裡多加入一到兩次的募款宣傳信件。</a:t>
            </a:r>
          </a:p>
          <a:p>
            <a:pPr lvl="1"/>
            <a:r>
              <a:rPr lang="zh-TW" altLang="en-US" sz="1800" b="1" dirty="0"/>
              <a:t>寄發的頻率：一年至少四次</a:t>
            </a:r>
          </a:p>
          <a:p>
            <a:pPr lvl="2"/>
            <a:r>
              <a:rPr lang="zh-TW" altLang="en-US" sz="1600" b="1" dirty="0"/>
              <a:t>在</a:t>
            </a:r>
            <a:r>
              <a:rPr lang="en-US" altLang="zh-TW" sz="1600" b="1" dirty="0"/>
              <a:t>11</a:t>
            </a:r>
            <a:r>
              <a:rPr lang="zh-TW" altLang="en-US" sz="1600" b="1" dirty="0"/>
              <a:t>月時寄出年度募款郵件</a:t>
            </a:r>
          </a:p>
          <a:p>
            <a:pPr lvl="2"/>
            <a:r>
              <a:rPr lang="zh-TW" altLang="en-US" sz="1600" b="1" dirty="0"/>
              <a:t>在</a:t>
            </a:r>
            <a:r>
              <a:rPr lang="en-US" altLang="zh-TW" sz="1600" b="1" dirty="0"/>
              <a:t>2</a:t>
            </a:r>
            <a:r>
              <a:rPr lang="zh-TW" altLang="en-US" sz="1600" b="1" dirty="0"/>
              <a:t>月時或會計年度結束的兩個月後寄出年度報告</a:t>
            </a:r>
          </a:p>
          <a:p>
            <a:pPr lvl="2"/>
            <a:r>
              <a:rPr lang="zh-TW" altLang="en-US" sz="1600" b="1" dirty="0"/>
              <a:t>在會員加入組織期間的十個月，寄信請會員續卡或增加捐款額度</a:t>
            </a:r>
          </a:p>
          <a:p>
            <a:pPr lvl="2"/>
            <a:r>
              <a:rPr lang="zh-TW" altLang="en-US" sz="1600" b="1" dirty="0"/>
              <a:t>在相關的節日裡寄發推廣議題的報導</a:t>
            </a:r>
            <a:r>
              <a:rPr lang="en-US" altLang="zh-TW" sz="1600" b="1" dirty="0"/>
              <a:t>(</a:t>
            </a:r>
            <a:r>
              <a:rPr lang="zh-TW" altLang="en-US" sz="1600" b="1" dirty="0"/>
              <a:t>想辦法讓機構的募款議題和節日扯上關係</a:t>
            </a:r>
            <a:r>
              <a:rPr lang="en-US" altLang="zh-TW" sz="1600" b="1" dirty="0"/>
              <a:t>) EX</a:t>
            </a:r>
            <a:r>
              <a:rPr lang="zh-TW" altLang="en-US" sz="1600" b="1" dirty="0"/>
              <a:t>：喜憨兒中秋月餅</a:t>
            </a:r>
          </a:p>
          <a:p>
            <a:endParaRPr lang="zh-TW" altLang="en-US" dirty="0"/>
          </a:p>
        </p:txBody>
      </p:sp>
    </p:spTree>
    <p:extLst>
      <p:ext uri="{BB962C8B-B14F-4D97-AF65-F5344CB8AC3E}">
        <p14:creationId xmlns:p14="http://schemas.microsoft.com/office/powerpoint/2010/main" xmlns="" val="2621806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589212" y="778476"/>
            <a:ext cx="8915400" cy="5132746"/>
          </a:xfrm>
        </p:spPr>
        <p:txBody>
          <a:bodyPr>
            <a:noAutofit/>
          </a:bodyPr>
          <a:lstStyle/>
          <a:p>
            <a:r>
              <a:rPr lang="zh-TW" altLang="en-US" sz="5400" b="1" dirty="0" smtClean="0"/>
              <a:t>本章主要在教導我們如何將無名的</a:t>
            </a:r>
            <a:r>
              <a:rPr lang="en-US" altLang="zh-TW" sz="5400" b="1" dirty="0" smtClean="0"/>
              <a:t>『</a:t>
            </a:r>
            <a:r>
              <a:rPr lang="zh-TW" altLang="en-US" sz="5400" b="1" dirty="0" smtClean="0"/>
              <a:t>個人</a:t>
            </a:r>
            <a:r>
              <a:rPr lang="en-US" altLang="zh-TW" sz="5400" b="1" dirty="0" smtClean="0"/>
              <a:t>』</a:t>
            </a:r>
            <a:r>
              <a:rPr lang="zh-TW" altLang="en-US" sz="5400" b="1" dirty="0" smtClean="0"/>
              <a:t>轉化成具體的</a:t>
            </a:r>
            <a:r>
              <a:rPr lang="en-US" altLang="zh-TW" sz="5400" b="1" dirty="0" smtClean="0"/>
              <a:t>『</a:t>
            </a:r>
            <a:r>
              <a:rPr lang="zh-TW" altLang="en-US" sz="5400" b="1" dirty="0" smtClean="0"/>
              <a:t>名字</a:t>
            </a:r>
            <a:r>
              <a:rPr lang="en-US" altLang="zh-TW" sz="5400" b="1" dirty="0" smtClean="0"/>
              <a:t>』</a:t>
            </a:r>
            <a:r>
              <a:rPr lang="zh-TW" altLang="en-US" sz="5400" b="1" dirty="0" smtClean="0"/>
              <a:t>，得以經常性的向這些有名有姓的具體人士發出募款的請求</a:t>
            </a:r>
            <a:endParaRPr lang="zh-TW" altLang="en-US" sz="5400" b="1" dirty="0"/>
          </a:p>
        </p:txBody>
      </p:sp>
    </p:spTree>
    <p:extLst>
      <p:ext uri="{BB962C8B-B14F-4D97-AF65-F5344CB8AC3E}">
        <p14:creationId xmlns:p14="http://schemas.microsoft.com/office/powerpoint/2010/main" xmlns="" val="27051617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92925" y="624110"/>
            <a:ext cx="9349880" cy="722776"/>
          </a:xfrm>
        </p:spPr>
        <p:txBody>
          <a:bodyPr/>
          <a:lstStyle/>
          <a:p>
            <a:r>
              <a:rPr lang="zh-TW" altLang="zh-TW" b="1" dirty="0"/>
              <a:t>藉由信件、電子郵件、 電話行銷或登門親訪</a:t>
            </a:r>
            <a:endParaRPr lang="zh-TW" altLang="en-US" dirty="0"/>
          </a:p>
        </p:txBody>
      </p:sp>
      <p:sp>
        <p:nvSpPr>
          <p:cNvPr id="3" name="內容版面配置區 2"/>
          <p:cNvSpPr>
            <a:spLocks noGrp="1"/>
          </p:cNvSpPr>
          <p:nvPr>
            <p:ph idx="1"/>
          </p:nvPr>
        </p:nvSpPr>
        <p:spPr>
          <a:xfrm>
            <a:off x="2592925" y="1453978"/>
            <a:ext cx="8915400" cy="3777622"/>
          </a:xfrm>
        </p:spPr>
        <p:txBody>
          <a:bodyPr>
            <a:normAutofit/>
          </a:bodyPr>
          <a:lstStyle/>
          <a:p>
            <a:r>
              <a:rPr lang="zh-TW" altLang="en-US" sz="2800" b="1" dirty="0"/>
              <a:t>電子郵件</a:t>
            </a:r>
          </a:p>
          <a:p>
            <a:pPr lvl="1"/>
            <a:r>
              <a:rPr lang="zh-TW" altLang="en-US" sz="2400" b="1" dirty="0"/>
              <a:t>好處：迅速、無所不在、在一天甚至一小時之內就可以輕易變換形式、方便捐款者回覆。</a:t>
            </a:r>
          </a:p>
          <a:p>
            <a:pPr marL="0" indent="0">
              <a:buNone/>
            </a:pPr>
            <a:r>
              <a:rPr lang="zh-TW" altLang="en-US" sz="2400" b="1" dirty="0" smtClean="0"/>
              <a:t>           </a:t>
            </a:r>
            <a:r>
              <a:rPr lang="en-US" altLang="zh-TW" sz="2400" b="1" dirty="0" smtClean="0"/>
              <a:t>EX</a:t>
            </a:r>
            <a:r>
              <a:rPr lang="zh-TW" altLang="en-US" sz="2400" b="1" dirty="0"/>
              <a:t>：拍賣網站的電子郵件廣告</a:t>
            </a:r>
            <a:r>
              <a:rPr lang="zh-TW" altLang="en-US" sz="2400" b="1" dirty="0" smtClean="0"/>
              <a:t>單</a:t>
            </a:r>
            <a:endParaRPr lang="zh-TW" altLang="en-US" sz="2400" b="1" dirty="0"/>
          </a:p>
        </p:txBody>
      </p:sp>
    </p:spTree>
    <p:extLst>
      <p:ext uri="{BB962C8B-B14F-4D97-AF65-F5344CB8AC3E}">
        <p14:creationId xmlns:p14="http://schemas.microsoft.com/office/powerpoint/2010/main" xmlns="" val="3859415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92925" y="624110"/>
            <a:ext cx="9349880" cy="722776"/>
          </a:xfrm>
        </p:spPr>
        <p:txBody>
          <a:bodyPr/>
          <a:lstStyle/>
          <a:p>
            <a:r>
              <a:rPr lang="zh-TW" altLang="zh-TW" b="1" dirty="0"/>
              <a:t>藉由信件、電子郵件、 電話行銷或登門親訪</a:t>
            </a:r>
            <a:endParaRPr lang="zh-TW" altLang="en-US" dirty="0"/>
          </a:p>
        </p:txBody>
      </p:sp>
      <p:sp>
        <p:nvSpPr>
          <p:cNvPr id="3" name="內容版面配置區 2"/>
          <p:cNvSpPr>
            <a:spLocks noGrp="1"/>
          </p:cNvSpPr>
          <p:nvPr>
            <p:ph idx="1"/>
          </p:nvPr>
        </p:nvSpPr>
        <p:spPr>
          <a:xfrm>
            <a:off x="2592925" y="1453978"/>
            <a:ext cx="8915400" cy="5237206"/>
          </a:xfrm>
        </p:spPr>
        <p:txBody>
          <a:bodyPr>
            <a:normAutofit/>
          </a:bodyPr>
          <a:lstStyle/>
          <a:p>
            <a:r>
              <a:rPr lang="zh-TW" altLang="en-US" sz="2800" b="1" dirty="0"/>
              <a:t>電話行銷</a:t>
            </a:r>
          </a:p>
          <a:p>
            <a:pPr lvl="1"/>
            <a:r>
              <a:rPr lang="zh-TW" altLang="en-US" sz="2400" b="1" dirty="0"/>
              <a:t>對於機構來說打募款電話是最有趣也是最有效的方式</a:t>
            </a:r>
          </a:p>
          <a:p>
            <a:pPr lvl="1"/>
            <a:r>
              <a:rPr lang="zh-TW" altLang="en-US" sz="2400" b="1" dirty="0"/>
              <a:t>需刪去註明不想再接到電話的名單</a:t>
            </a:r>
          </a:p>
          <a:p>
            <a:pPr lvl="1"/>
            <a:r>
              <a:rPr lang="zh-TW" altLang="en-US" sz="2400" b="1" dirty="0"/>
              <a:t>電話答錄機讓募款變得困難</a:t>
            </a:r>
          </a:p>
          <a:p>
            <a:pPr lvl="1"/>
            <a:r>
              <a:rPr lang="zh-TW" altLang="en-US" sz="2400" b="1" dirty="0"/>
              <a:t>如果是打給認識的人，必須知道他的</a:t>
            </a:r>
            <a:r>
              <a:rPr lang="zh-TW" altLang="en-US" sz="2400" b="1" dirty="0" smtClean="0"/>
              <a:t>作息</a:t>
            </a:r>
            <a:endParaRPr lang="zh-TW" altLang="en-US" sz="2400" b="1" dirty="0"/>
          </a:p>
        </p:txBody>
      </p:sp>
    </p:spTree>
    <p:extLst>
      <p:ext uri="{BB962C8B-B14F-4D97-AF65-F5344CB8AC3E}">
        <p14:creationId xmlns:p14="http://schemas.microsoft.com/office/powerpoint/2010/main" xmlns="" val="11835614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92925" y="624110"/>
            <a:ext cx="9349880" cy="722776"/>
          </a:xfrm>
        </p:spPr>
        <p:txBody>
          <a:bodyPr/>
          <a:lstStyle/>
          <a:p>
            <a:r>
              <a:rPr lang="zh-TW" altLang="zh-TW" b="1" dirty="0"/>
              <a:t>藉由信件、電子郵件、 電話行銷或登門親訪</a:t>
            </a:r>
            <a:endParaRPr lang="zh-TW" altLang="en-US" dirty="0"/>
          </a:p>
        </p:txBody>
      </p:sp>
      <p:sp>
        <p:nvSpPr>
          <p:cNvPr id="3" name="內容版面配置區 2"/>
          <p:cNvSpPr>
            <a:spLocks noGrp="1"/>
          </p:cNvSpPr>
          <p:nvPr>
            <p:ph idx="1"/>
          </p:nvPr>
        </p:nvSpPr>
        <p:spPr>
          <a:xfrm>
            <a:off x="2592925" y="1453978"/>
            <a:ext cx="8915400" cy="5138352"/>
          </a:xfrm>
        </p:spPr>
        <p:txBody>
          <a:bodyPr>
            <a:normAutofit/>
          </a:bodyPr>
          <a:lstStyle/>
          <a:p>
            <a:r>
              <a:rPr lang="zh-TW" altLang="en-US" sz="2800" b="1" dirty="0"/>
              <a:t>登門親訪</a:t>
            </a:r>
          </a:p>
          <a:p>
            <a:pPr lvl="1"/>
            <a:r>
              <a:rPr lang="zh-TW" altLang="en-US" sz="2400" b="1" dirty="0"/>
              <a:t>對於不想回信、接電話的民眾是一個很有效的方法</a:t>
            </a:r>
          </a:p>
          <a:p>
            <a:pPr lvl="1"/>
            <a:r>
              <a:rPr lang="zh-TW" altLang="en-US" sz="2400" b="1" dirty="0"/>
              <a:t>能將再募款達到預算的同時增加政治助力</a:t>
            </a:r>
          </a:p>
          <a:p>
            <a:pPr lvl="1"/>
            <a:r>
              <a:rPr lang="zh-TW" altLang="en-US" sz="2400" b="1" dirty="0"/>
              <a:t>各式策略的綜合應用</a:t>
            </a:r>
          </a:p>
          <a:p>
            <a:pPr lvl="1"/>
            <a:r>
              <a:rPr lang="zh-TW" altLang="en-US" sz="2400" b="1" dirty="0"/>
              <a:t>因時間、地區、對象、狀況的的不同而選擇最適合的</a:t>
            </a:r>
            <a:r>
              <a:rPr lang="zh-TW" altLang="en-US" sz="2400" b="1" dirty="0" smtClean="0"/>
              <a:t>策略</a:t>
            </a:r>
          </a:p>
          <a:p>
            <a:pPr marL="457200" lvl="1" indent="0">
              <a:buNone/>
            </a:pPr>
            <a:r>
              <a:rPr lang="zh-TW" altLang="en-US" sz="2400" b="1" dirty="0" smtClean="0"/>
              <a:t>      </a:t>
            </a:r>
            <a:r>
              <a:rPr lang="en-US" altLang="zh-TW" sz="2400" b="1" dirty="0" smtClean="0"/>
              <a:t>EX</a:t>
            </a:r>
            <a:r>
              <a:rPr lang="zh-TW" altLang="en-US" sz="2400" b="1" dirty="0" smtClean="0"/>
              <a:t>：習慣使用科技的人</a:t>
            </a:r>
            <a:r>
              <a:rPr lang="en-US" altLang="zh-TW" sz="2400" b="1" dirty="0" smtClean="0"/>
              <a:t>_</a:t>
            </a:r>
            <a:r>
              <a:rPr lang="zh-TW" altLang="en-US" sz="2400" b="1" dirty="0" smtClean="0"/>
              <a:t>電子郵件</a:t>
            </a:r>
            <a:endParaRPr lang="en-US" altLang="zh-TW" sz="2400" b="1" dirty="0" smtClean="0"/>
          </a:p>
          <a:p>
            <a:pPr marL="457200" lvl="1" indent="0">
              <a:buNone/>
            </a:pPr>
            <a:r>
              <a:rPr lang="zh-TW" altLang="en-US" sz="2400" b="1" dirty="0"/>
              <a:t> </a:t>
            </a:r>
            <a:r>
              <a:rPr lang="zh-TW" altLang="en-US" sz="2400" b="1" dirty="0" smtClean="0"/>
              <a:t>             內向的人</a:t>
            </a:r>
            <a:r>
              <a:rPr lang="en-US" altLang="zh-TW" sz="2400" b="1" dirty="0" smtClean="0"/>
              <a:t>_</a:t>
            </a:r>
            <a:r>
              <a:rPr lang="zh-TW" altLang="en-US" sz="2400" b="1" dirty="0" smtClean="0"/>
              <a:t>寄發郵件</a:t>
            </a:r>
            <a:endParaRPr lang="en-US" altLang="zh-TW" sz="2400" b="1" dirty="0" smtClean="0"/>
          </a:p>
          <a:p>
            <a:pPr marL="457200" lvl="1" indent="0">
              <a:buNone/>
            </a:pPr>
            <a:r>
              <a:rPr lang="zh-TW" altLang="en-US" sz="2400" b="1" dirty="0"/>
              <a:t> </a:t>
            </a:r>
            <a:r>
              <a:rPr lang="zh-TW" altLang="en-US" sz="2400" b="1" dirty="0" smtClean="0"/>
              <a:t>             外向喜歡群眾的人</a:t>
            </a:r>
            <a:r>
              <a:rPr lang="en-US" altLang="zh-TW" sz="2400" b="1" dirty="0" smtClean="0"/>
              <a:t>_</a:t>
            </a:r>
            <a:r>
              <a:rPr lang="zh-TW" altLang="en-US" sz="2400" b="1" dirty="0" smtClean="0"/>
              <a:t>電話募款及登門親訪</a:t>
            </a:r>
          </a:p>
        </p:txBody>
      </p:sp>
    </p:spTree>
    <p:extLst>
      <p:ext uri="{BB962C8B-B14F-4D97-AF65-F5344CB8AC3E}">
        <p14:creationId xmlns:p14="http://schemas.microsoft.com/office/powerpoint/2010/main" xmlns="" val="1608758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92925" y="624110"/>
            <a:ext cx="8911687" cy="667171"/>
          </a:xfrm>
        </p:spPr>
        <p:txBody>
          <a:bodyPr>
            <a:noAutofit/>
          </a:bodyPr>
          <a:lstStyle/>
          <a:p>
            <a:r>
              <a:rPr lang="zh-TW" altLang="zh-TW" sz="6000" b="1" dirty="0"/>
              <a:t>擔保</a:t>
            </a:r>
            <a:r>
              <a:rPr lang="zh-TW" altLang="zh-TW" sz="6000" b="1" dirty="0" smtClean="0"/>
              <a:t>承諾</a:t>
            </a:r>
            <a:endParaRPr lang="zh-TW" altLang="en-US" sz="6000" b="1" dirty="0"/>
          </a:p>
        </p:txBody>
      </p:sp>
      <p:sp>
        <p:nvSpPr>
          <p:cNvPr id="3" name="內容版面配置區 2"/>
          <p:cNvSpPr>
            <a:spLocks noGrp="1"/>
          </p:cNvSpPr>
          <p:nvPr>
            <p:ph idx="1"/>
          </p:nvPr>
        </p:nvSpPr>
        <p:spPr>
          <a:xfrm>
            <a:off x="2592925" y="1694934"/>
            <a:ext cx="8915400" cy="5002427"/>
          </a:xfrm>
        </p:spPr>
        <p:txBody>
          <a:bodyPr>
            <a:normAutofit/>
          </a:bodyPr>
          <a:lstStyle/>
          <a:p>
            <a:r>
              <a:rPr lang="zh-TW" altLang="zh-TW" sz="2400" b="1" dirty="0" smtClean="0"/>
              <a:t>在</a:t>
            </a:r>
            <a:r>
              <a:rPr lang="zh-TW" altLang="zh-TW" sz="2400" b="1" dirty="0"/>
              <a:t>募款上擔保承諾指得是捐款者與組織之間，就捐款之頻率、數額、所為之口頭、書面、或其他形式的約定。讓承諾擔保者允諾每星期、每月、每季或一年、幾年固定為機構捐出一筆款項。</a:t>
            </a:r>
          </a:p>
          <a:p>
            <a:r>
              <a:rPr lang="zh-TW" altLang="zh-TW" sz="2400" b="1" dirty="0"/>
              <a:t>信用卡</a:t>
            </a:r>
          </a:p>
          <a:p>
            <a:pPr lvl="1"/>
            <a:r>
              <a:rPr lang="zh-TW" altLang="zh-TW" sz="2200" b="1" dirty="0"/>
              <a:t>最理想的擔保承諾捐款方式就是使用信用卡捐款，長期且方便，且不因捐款人搬遷、調職等因素而失去捐款人</a:t>
            </a:r>
          </a:p>
          <a:p>
            <a:r>
              <a:rPr lang="zh-TW" altLang="zh-TW" sz="2400" b="1" dirty="0" smtClean="0"/>
              <a:t>現在</a:t>
            </a:r>
            <a:r>
              <a:rPr lang="zh-TW" altLang="zh-TW" sz="2400" b="1" dirty="0"/>
              <a:t>普遍的類似模式還有：線上信用卡轉帳</a:t>
            </a:r>
            <a:r>
              <a:rPr lang="zh-TW" altLang="zh-TW" sz="2400" b="1" dirty="0" smtClean="0"/>
              <a:t>、銀行轉帳</a:t>
            </a:r>
            <a:endParaRPr lang="en-US" altLang="zh-TW" sz="2400" b="1" dirty="0" smtClean="0"/>
          </a:p>
          <a:p>
            <a:pPr marL="0" indent="0">
              <a:buNone/>
            </a:pPr>
            <a:r>
              <a:rPr lang="zh-TW" altLang="en-US" sz="2400" b="1" dirty="0" smtClean="0"/>
              <a:t>     </a:t>
            </a:r>
            <a:r>
              <a:rPr lang="zh-TW" altLang="zh-TW" sz="2400" b="1" dirty="0" smtClean="0"/>
              <a:t>以</a:t>
            </a:r>
            <a:r>
              <a:rPr lang="zh-TW" altLang="zh-TW" sz="2400" b="1" dirty="0"/>
              <a:t>家扶基金會為例：</a:t>
            </a:r>
            <a:r>
              <a:rPr lang="en-US" altLang="zh-TW" sz="2400" b="1" dirty="0"/>
              <a:t>(</a:t>
            </a:r>
            <a:r>
              <a:rPr lang="zh-TW" altLang="zh-TW" sz="2400" b="1" dirty="0"/>
              <a:t>捐款方式多元便利且網站資訊詳細</a:t>
            </a:r>
            <a:r>
              <a:rPr lang="zh-TW" altLang="zh-TW" sz="2400" b="1" dirty="0" smtClean="0"/>
              <a:t>，</a:t>
            </a:r>
            <a:endParaRPr lang="en-US" altLang="zh-TW" sz="2400" b="1" dirty="0" smtClean="0"/>
          </a:p>
          <a:p>
            <a:pPr marL="0" indent="0">
              <a:buNone/>
            </a:pPr>
            <a:r>
              <a:rPr lang="zh-TW" altLang="en-US" sz="2400" b="1" dirty="0"/>
              <a:t> </a:t>
            </a:r>
            <a:r>
              <a:rPr lang="zh-TW" altLang="en-US" sz="2400" b="1" dirty="0" smtClean="0"/>
              <a:t>    </a:t>
            </a:r>
            <a:r>
              <a:rPr lang="zh-TW" altLang="zh-TW" sz="2400" b="1" dirty="0" smtClean="0"/>
              <a:t>甚至</a:t>
            </a:r>
            <a:r>
              <a:rPr lang="zh-TW" altLang="zh-TW" sz="2400" b="1" dirty="0"/>
              <a:t>連手續費支付的部分都有備註</a:t>
            </a:r>
            <a:r>
              <a:rPr lang="en-US" altLang="zh-TW" sz="2400" b="1" dirty="0"/>
              <a:t>)</a:t>
            </a:r>
            <a:endParaRPr lang="zh-TW" altLang="zh-TW" sz="2400" b="1" dirty="0"/>
          </a:p>
          <a:p>
            <a:endParaRPr lang="zh-TW" altLang="en-US" dirty="0"/>
          </a:p>
        </p:txBody>
      </p:sp>
    </p:spTree>
    <p:extLst>
      <p:ext uri="{BB962C8B-B14F-4D97-AF65-F5344CB8AC3E}">
        <p14:creationId xmlns:p14="http://schemas.microsoft.com/office/powerpoint/2010/main" xmlns="" val="1430584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791730" y="1"/>
            <a:ext cx="10400269" cy="6858000"/>
          </a:xfrm>
        </p:spPr>
        <p:txBody>
          <a:bodyPr>
            <a:noAutofit/>
          </a:bodyPr>
          <a:lstStyle/>
          <a:p>
            <a:pPr marL="0" indent="0">
              <a:buNone/>
            </a:pPr>
            <a:r>
              <a:rPr lang="zh-TW" altLang="en-US" sz="2800" b="1" dirty="0"/>
              <a:t>家扶基金會捐款</a:t>
            </a:r>
            <a:r>
              <a:rPr lang="zh-TW" altLang="en-US" sz="2800" b="1" dirty="0" smtClean="0"/>
              <a:t>方式</a:t>
            </a:r>
            <a:r>
              <a:rPr lang="en-US" altLang="zh-TW" sz="2800" b="1" dirty="0" smtClean="0"/>
              <a:t>(</a:t>
            </a:r>
            <a:r>
              <a:rPr lang="zh-TW" altLang="en-US" sz="2800" b="1" dirty="0" smtClean="0"/>
              <a:t>一</a:t>
            </a:r>
            <a:r>
              <a:rPr lang="en-US" altLang="zh-TW" sz="2800" b="1" dirty="0" smtClean="0"/>
              <a:t>)</a:t>
            </a:r>
            <a:endParaRPr lang="zh-TW" altLang="en-US" sz="2800" b="1" dirty="0"/>
          </a:p>
          <a:p>
            <a:r>
              <a:rPr lang="zh-TW" altLang="zh-TW" sz="2400" b="1" dirty="0" smtClean="0">
                <a:solidFill>
                  <a:srgbClr val="FF0000"/>
                </a:solidFill>
              </a:rPr>
              <a:t>信用卡</a:t>
            </a:r>
            <a:r>
              <a:rPr lang="zh-TW" altLang="zh-TW" sz="2400" b="1" dirty="0">
                <a:solidFill>
                  <a:srgbClr val="FF0000"/>
                </a:solidFill>
              </a:rPr>
              <a:t>捐款：信用卡、線上信用卡轉帳</a:t>
            </a:r>
            <a:r>
              <a:rPr lang="en-US" altLang="zh-TW" sz="2400" b="1" dirty="0">
                <a:solidFill>
                  <a:srgbClr val="FF0000"/>
                </a:solidFill>
              </a:rPr>
              <a:t>(</a:t>
            </a:r>
            <a:r>
              <a:rPr lang="zh-TW" altLang="zh-TW" sz="2400" b="1" dirty="0">
                <a:solidFill>
                  <a:srgbClr val="FF0000"/>
                </a:solidFill>
              </a:rPr>
              <a:t>承諾擔保</a:t>
            </a:r>
            <a:r>
              <a:rPr lang="en-US" altLang="zh-TW" sz="2400" b="1" dirty="0">
                <a:solidFill>
                  <a:srgbClr val="FF0000"/>
                </a:solidFill>
              </a:rPr>
              <a:t>)</a:t>
            </a:r>
            <a:endParaRPr lang="zh-TW" altLang="zh-TW" sz="2400" b="1" dirty="0">
              <a:solidFill>
                <a:srgbClr val="FF0000"/>
              </a:solidFill>
            </a:endParaRPr>
          </a:p>
          <a:p>
            <a:pPr lvl="1"/>
            <a:r>
              <a:rPr lang="zh-TW" altLang="zh-TW" sz="1800" b="1" dirty="0">
                <a:solidFill>
                  <a:srgbClr val="FF0000"/>
                </a:solidFill>
              </a:rPr>
              <a:t>信用卡：下載或索取信用卡授權書，填寫資料選擇捐款頻率簽名後回傳，家扶基金會建檔後轉帳並寄發收據，如選擇定期捐款，則會依據所選擇的頻率自動扣款，每年寄一次收據。</a:t>
            </a:r>
          </a:p>
          <a:p>
            <a:pPr lvl="1"/>
            <a:r>
              <a:rPr lang="zh-TW" altLang="zh-TW" sz="1800" b="1" dirty="0">
                <a:solidFill>
                  <a:srgbClr val="FF0000"/>
                </a:solidFill>
              </a:rPr>
              <a:t>線上信用卡轉帳：透過家扶線上捐款平台使用信用卡轉帳，直接在網路進行捐款，每月中旬寄出上月收據，且家扶基金會網站上有方便的線上捐款連結，不須另外找尋該平台。</a:t>
            </a:r>
          </a:p>
          <a:p>
            <a:r>
              <a:rPr lang="zh-TW" altLang="zh-TW" sz="2400" b="1" dirty="0"/>
              <a:t>郵局捐款：郵政劃撥、匯票捐款</a:t>
            </a:r>
          </a:p>
          <a:p>
            <a:pPr lvl="1"/>
            <a:r>
              <a:rPr lang="zh-TW" altLang="zh-TW" sz="1800" b="1" dirty="0"/>
              <a:t>郵政劃撥：填寫劃撥單後到郵局辦理劃撥，劃撥日起三周後收到收據並且會附上新的劃撥單，以便利及順道提醒捐款者下次的捐款</a:t>
            </a:r>
          </a:p>
          <a:p>
            <a:pPr lvl="1"/>
            <a:r>
              <a:rPr lang="zh-TW" altLang="zh-TW" sz="1800" b="1" dirty="0"/>
              <a:t>匯票捐款：捐款人到郵局購買匯票捐款，收到匯票後立即入帳開收據</a:t>
            </a:r>
            <a:r>
              <a:rPr lang="zh-TW" altLang="zh-TW" sz="1800" b="1" dirty="0" smtClean="0"/>
              <a:t>。</a:t>
            </a:r>
            <a:endParaRPr lang="zh-TW" altLang="zh-TW" sz="1800" b="1" dirty="0"/>
          </a:p>
          <a:p>
            <a:r>
              <a:rPr lang="zh-TW" altLang="zh-TW" sz="2400" b="1" dirty="0"/>
              <a:t>銀行轉帳：銀行電匯或</a:t>
            </a:r>
            <a:r>
              <a:rPr lang="en-US" altLang="zh-TW" sz="2400" b="1" dirty="0"/>
              <a:t>ATM</a:t>
            </a:r>
            <a:r>
              <a:rPr lang="zh-TW" altLang="zh-TW" sz="2400" b="1" dirty="0"/>
              <a:t>捐款、銀行</a:t>
            </a:r>
            <a:r>
              <a:rPr lang="en-US" altLang="zh-TW" sz="2400" b="1" dirty="0"/>
              <a:t>ACH\</a:t>
            </a:r>
            <a:r>
              <a:rPr lang="zh-TW" altLang="zh-TW" sz="2400" b="1" dirty="0"/>
              <a:t>郵局帳戶轉帳、網路</a:t>
            </a:r>
            <a:r>
              <a:rPr lang="en-US" altLang="zh-TW" sz="2400" b="1" dirty="0"/>
              <a:t>ATM</a:t>
            </a:r>
            <a:r>
              <a:rPr lang="zh-TW" altLang="zh-TW" sz="2400" b="1" dirty="0"/>
              <a:t>捐款</a:t>
            </a:r>
            <a:r>
              <a:rPr lang="en-US" altLang="zh-TW" sz="2400" b="1" dirty="0"/>
              <a:t>(</a:t>
            </a:r>
            <a:r>
              <a:rPr lang="zh-TW" altLang="zh-TW" sz="2400" b="1" dirty="0"/>
              <a:t>承諾擔保</a:t>
            </a:r>
            <a:r>
              <a:rPr lang="en-US" altLang="zh-TW" sz="2400" b="1" dirty="0"/>
              <a:t>)</a:t>
            </a:r>
            <a:endParaRPr lang="zh-TW" altLang="zh-TW" sz="2400" b="1" dirty="0"/>
          </a:p>
          <a:p>
            <a:pPr lvl="1"/>
            <a:r>
              <a:rPr lang="zh-TW" altLang="zh-TW" sz="1800" b="1" dirty="0"/>
              <a:t>銀行電匯或</a:t>
            </a:r>
            <a:r>
              <a:rPr lang="en-US" altLang="zh-TW" sz="1800" b="1" dirty="0"/>
              <a:t>ATM</a:t>
            </a:r>
            <a:r>
              <a:rPr lang="zh-TW" altLang="zh-TW" sz="1800" b="1" dirty="0"/>
              <a:t>捐款：因無法得知捐款者資料，故需去電家扶基金會詢問電匯帳號、銀行名稱，會有專人解說，入帳後</a:t>
            </a:r>
            <a:r>
              <a:rPr lang="en-US" altLang="zh-TW" sz="1800" b="1" dirty="0"/>
              <a:t>5</a:t>
            </a:r>
            <a:r>
              <a:rPr lang="zh-TW" altLang="zh-TW" sz="1800" b="1" dirty="0"/>
              <a:t>日寄發收據</a:t>
            </a:r>
          </a:p>
          <a:p>
            <a:pPr lvl="1"/>
            <a:r>
              <a:rPr lang="zh-TW" altLang="zh-TW" sz="1800" b="1" dirty="0"/>
              <a:t>銀行</a:t>
            </a:r>
            <a:r>
              <a:rPr lang="en-US" altLang="zh-TW" sz="1800" b="1" dirty="0"/>
              <a:t>ACH\</a:t>
            </a:r>
            <a:r>
              <a:rPr lang="zh-TW" altLang="zh-TW" sz="1800" b="1" dirty="0"/>
              <a:t>郵局帳戶轉帳：網路下載轉帳授權書，填寫資料選擇捐款頻率簽名後回傳，家扶基金會建檔後轉帳並寄發收據，一年寄一次收據。</a:t>
            </a:r>
          </a:p>
          <a:p>
            <a:pPr lvl="1"/>
            <a:r>
              <a:rPr lang="zh-TW" altLang="zh-TW" sz="1800" b="1" dirty="0">
                <a:solidFill>
                  <a:srgbClr val="FF0000"/>
                </a:solidFill>
              </a:rPr>
              <a:t>網路</a:t>
            </a:r>
            <a:r>
              <a:rPr lang="en-US" altLang="zh-TW" sz="1800" b="1" dirty="0">
                <a:solidFill>
                  <a:srgbClr val="FF0000"/>
                </a:solidFill>
              </a:rPr>
              <a:t>ATM</a:t>
            </a:r>
            <a:r>
              <a:rPr lang="zh-TW" altLang="zh-TW" sz="1800" b="1" dirty="0">
                <a:solidFill>
                  <a:srgbClr val="FF0000"/>
                </a:solidFill>
              </a:rPr>
              <a:t>捐款：透過家扶線上捐款平台使用網路</a:t>
            </a:r>
            <a:r>
              <a:rPr lang="en-US" altLang="zh-TW" sz="1800" b="1" dirty="0">
                <a:solidFill>
                  <a:srgbClr val="FF0000"/>
                </a:solidFill>
              </a:rPr>
              <a:t>ATM</a:t>
            </a:r>
            <a:r>
              <a:rPr lang="zh-TW" altLang="zh-TW" sz="1800" b="1" dirty="0">
                <a:solidFill>
                  <a:srgbClr val="FF0000"/>
                </a:solidFill>
              </a:rPr>
              <a:t>轉帳，直接在網路進行捐款，每月中旬寄出上月收據，且家扶基金會網站上有方便的線上捐款連結，不須另外找尋該平台</a:t>
            </a:r>
            <a:r>
              <a:rPr lang="zh-TW" altLang="zh-TW" sz="1800" b="1" dirty="0" smtClean="0">
                <a:solidFill>
                  <a:srgbClr val="FF0000"/>
                </a:solidFill>
              </a:rPr>
              <a:t>。</a:t>
            </a:r>
            <a:endParaRPr lang="zh-TW" altLang="zh-TW" sz="1800" b="1" dirty="0">
              <a:solidFill>
                <a:srgbClr val="FF0000"/>
              </a:solidFill>
            </a:endParaRPr>
          </a:p>
        </p:txBody>
      </p:sp>
    </p:spTree>
    <p:extLst>
      <p:ext uri="{BB962C8B-B14F-4D97-AF65-F5344CB8AC3E}">
        <p14:creationId xmlns:p14="http://schemas.microsoft.com/office/powerpoint/2010/main" xmlns="" val="10256529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804086" y="0"/>
            <a:ext cx="10387914" cy="6858000"/>
          </a:xfrm>
        </p:spPr>
        <p:txBody>
          <a:bodyPr>
            <a:normAutofit fontScale="92500" lnSpcReduction="10000"/>
          </a:bodyPr>
          <a:lstStyle/>
          <a:p>
            <a:pPr marL="0" indent="0">
              <a:buNone/>
            </a:pPr>
            <a:r>
              <a:rPr lang="zh-TW" altLang="en-US" sz="2800" b="1" dirty="0"/>
              <a:t>家扶基金會捐款方式</a:t>
            </a:r>
            <a:r>
              <a:rPr lang="en-US" altLang="zh-TW" sz="2800" b="1" dirty="0" smtClean="0"/>
              <a:t>(</a:t>
            </a:r>
            <a:r>
              <a:rPr lang="zh-TW" altLang="en-US" sz="2800" b="1" dirty="0" smtClean="0"/>
              <a:t>二</a:t>
            </a:r>
            <a:r>
              <a:rPr lang="en-US" altLang="zh-TW" sz="2800" b="1" dirty="0" smtClean="0"/>
              <a:t>)</a:t>
            </a:r>
            <a:endParaRPr lang="zh-TW" altLang="en-US" sz="2800" b="1" dirty="0"/>
          </a:p>
          <a:p>
            <a:r>
              <a:rPr lang="zh-TW" altLang="zh-TW" sz="2800" b="1" dirty="0" smtClean="0"/>
              <a:t>便利</a:t>
            </a:r>
            <a:r>
              <a:rPr lang="zh-TW" altLang="zh-TW" sz="2800" b="1" dirty="0"/>
              <a:t>商店捐款：便利商店條碼捐款、</a:t>
            </a:r>
            <a:r>
              <a:rPr lang="en-US" altLang="zh-TW" sz="2800" b="1" dirty="0"/>
              <a:t>7-11ATM</a:t>
            </a:r>
            <a:r>
              <a:rPr lang="zh-TW" altLang="zh-TW" sz="2800" b="1" dirty="0"/>
              <a:t>、</a:t>
            </a:r>
            <a:r>
              <a:rPr lang="en-US" altLang="zh-TW" sz="2800" b="1" dirty="0"/>
              <a:t>7-11i bon</a:t>
            </a:r>
            <a:r>
              <a:rPr lang="zh-TW" altLang="zh-TW" sz="2800" b="1" dirty="0"/>
              <a:t>捐款、智慧型手機</a:t>
            </a:r>
            <a:r>
              <a:rPr lang="en-US" altLang="zh-TW" sz="2800" b="1" dirty="0"/>
              <a:t>APP</a:t>
            </a:r>
            <a:r>
              <a:rPr lang="zh-TW" altLang="zh-TW" sz="2800" b="1" dirty="0"/>
              <a:t>捐款</a:t>
            </a:r>
          </a:p>
          <a:p>
            <a:pPr lvl="1"/>
            <a:r>
              <a:rPr lang="zh-TW" altLang="zh-TW" sz="2000" b="1" dirty="0"/>
              <a:t>便利商店條碼捐款：需下載便利商店條碼代繳約定書，填寫資料選擇捐款頻率後回傳，家扶基金會建檔後轉帳並寄送條碼單，持條碼單至便利商店繳款，確認入帳後寄發收據，一年寄一次收據。</a:t>
            </a:r>
          </a:p>
          <a:p>
            <a:pPr lvl="1"/>
            <a:r>
              <a:rPr lang="en-US" altLang="zh-TW" sz="2000" b="1" dirty="0"/>
              <a:t>7-11ATM</a:t>
            </a:r>
            <a:r>
              <a:rPr lang="zh-TW" altLang="zh-TW" sz="2000" b="1" dirty="0"/>
              <a:t>：至</a:t>
            </a:r>
            <a:r>
              <a:rPr lang="en-US" altLang="zh-TW" sz="2000" b="1" dirty="0"/>
              <a:t>7-11</a:t>
            </a:r>
            <a:r>
              <a:rPr lang="zh-TW" altLang="zh-TW" sz="2000" b="1" dirty="0"/>
              <a:t>中國信託</a:t>
            </a:r>
            <a:r>
              <a:rPr lang="en-US" altLang="zh-TW" sz="2000" b="1" dirty="0"/>
              <a:t>ATM</a:t>
            </a:r>
            <a:r>
              <a:rPr lang="zh-TW" altLang="zh-TW" sz="2000" b="1" dirty="0"/>
              <a:t>操作捐款動作</a:t>
            </a:r>
          </a:p>
          <a:p>
            <a:pPr lvl="1"/>
            <a:r>
              <a:rPr lang="en-US" altLang="zh-TW" sz="2000" b="1" dirty="0"/>
              <a:t>7-11i bon</a:t>
            </a:r>
            <a:r>
              <a:rPr lang="zh-TW" altLang="zh-TW" sz="2000" b="1" dirty="0"/>
              <a:t>捐款：至</a:t>
            </a:r>
            <a:r>
              <a:rPr lang="en-US" altLang="zh-TW" sz="2000" b="1" dirty="0"/>
              <a:t>7-11i bon </a:t>
            </a:r>
            <a:r>
              <a:rPr lang="zh-TW" altLang="zh-TW" sz="2000" b="1" dirty="0"/>
              <a:t>機台操作捐款動作</a:t>
            </a:r>
          </a:p>
          <a:p>
            <a:pPr lvl="1"/>
            <a:r>
              <a:rPr lang="zh-TW" altLang="zh-TW" sz="2000" b="1" dirty="0">
                <a:solidFill>
                  <a:srgbClr val="FF0000"/>
                </a:solidFill>
              </a:rPr>
              <a:t>智慧型手機</a:t>
            </a:r>
            <a:r>
              <a:rPr lang="en-US" altLang="zh-TW" sz="2000" b="1" dirty="0">
                <a:solidFill>
                  <a:srgbClr val="FF0000"/>
                </a:solidFill>
              </a:rPr>
              <a:t>APP</a:t>
            </a:r>
            <a:r>
              <a:rPr lang="zh-TW" altLang="zh-TW" sz="2000" b="1" dirty="0">
                <a:solidFill>
                  <a:srgbClr val="FF0000"/>
                </a:solidFill>
              </a:rPr>
              <a:t>捐款：下載捐款</a:t>
            </a:r>
            <a:r>
              <a:rPr lang="en-US" altLang="zh-TW" sz="2000" b="1" dirty="0">
                <a:solidFill>
                  <a:srgbClr val="FF0000"/>
                </a:solidFill>
              </a:rPr>
              <a:t>APP</a:t>
            </a:r>
            <a:r>
              <a:rPr lang="zh-TW" altLang="zh-TW" sz="2000" b="1" dirty="0">
                <a:solidFill>
                  <a:srgbClr val="FF0000"/>
                </a:solidFill>
              </a:rPr>
              <a:t>後進行捐款操作</a:t>
            </a:r>
          </a:p>
          <a:p>
            <a:r>
              <a:rPr lang="zh-TW" altLang="zh-TW" sz="2800" b="1" dirty="0"/>
              <a:t>外幣捐款：家扶基金會設有兆豐國際商銀之美金帳戶，如在國外要捐款可以寄美金支票，會於每月中旬統一兌換後開立收據</a:t>
            </a:r>
          </a:p>
          <a:p>
            <a:r>
              <a:rPr lang="zh-TW" altLang="zh-TW" sz="2800" b="1" dirty="0"/>
              <a:t>其他捐款：支票捐款、親至家扶基金會捐款、電子發票愛心碼捐款</a:t>
            </a:r>
          </a:p>
          <a:p>
            <a:pPr lvl="1"/>
            <a:r>
              <a:rPr lang="zh-TW" altLang="zh-TW" sz="2000" b="1" dirty="0"/>
              <a:t>支票捐款：需使用畫線及禁止背書轉讓的即期支票，由寄到家扶基金會主計處收，入帳後</a:t>
            </a:r>
            <a:r>
              <a:rPr lang="en-US" altLang="zh-TW" sz="2000" b="1" dirty="0"/>
              <a:t>5</a:t>
            </a:r>
            <a:r>
              <a:rPr lang="zh-TW" altLang="zh-TW" sz="2000" b="1" dirty="0"/>
              <a:t>天會寄出收據。</a:t>
            </a:r>
          </a:p>
          <a:p>
            <a:pPr lvl="1"/>
            <a:r>
              <a:rPr lang="zh-TW" altLang="zh-TW" sz="2000" b="1" dirty="0"/>
              <a:t>親至家扶基金會捐款：親自到家扶基金會主計處捐款</a:t>
            </a:r>
          </a:p>
          <a:p>
            <a:pPr lvl="1"/>
            <a:r>
              <a:rPr lang="zh-TW" altLang="zh-TW" sz="2000" b="1" dirty="0"/>
              <a:t>電子發票愛心碼捐款： 下載愛心條碼，結帳時供店家索取，也可以持載具索取電子發票後，於「電子發票服務整合平台」進行發票捐贈，已可以將已經輸出的電子發票紙本寄捐贈到家扶基金會</a:t>
            </a:r>
          </a:p>
          <a:p>
            <a:endParaRPr lang="zh-TW" altLang="en-US" dirty="0"/>
          </a:p>
        </p:txBody>
      </p:sp>
    </p:spTree>
    <p:extLst>
      <p:ext uri="{BB962C8B-B14F-4D97-AF65-F5344CB8AC3E}">
        <p14:creationId xmlns:p14="http://schemas.microsoft.com/office/powerpoint/2010/main" xmlns="" val="28877143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92925" y="624110"/>
            <a:ext cx="8911687" cy="796917"/>
          </a:xfrm>
        </p:spPr>
        <p:txBody>
          <a:bodyPr>
            <a:noAutofit/>
          </a:bodyPr>
          <a:lstStyle/>
          <a:p>
            <a:r>
              <a:rPr lang="zh-TW" altLang="zh-TW" sz="5400" b="1" dirty="0"/>
              <a:t>列名</a:t>
            </a:r>
            <a:r>
              <a:rPr lang="zh-TW" altLang="zh-TW" sz="5400" b="1" dirty="0" smtClean="0"/>
              <a:t>感謝</a:t>
            </a:r>
            <a:endParaRPr lang="zh-TW" altLang="en-US" sz="5400" b="1" dirty="0"/>
          </a:p>
        </p:txBody>
      </p:sp>
      <p:sp>
        <p:nvSpPr>
          <p:cNvPr id="3" name="內容版面配置區 2"/>
          <p:cNvSpPr>
            <a:spLocks noGrp="1"/>
          </p:cNvSpPr>
          <p:nvPr>
            <p:ph idx="1"/>
          </p:nvPr>
        </p:nvSpPr>
        <p:spPr/>
        <p:txBody>
          <a:bodyPr>
            <a:normAutofit/>
          </a:bodyPr>
          <a:lstStyle/>
          <a:p>
            <a:r>
              <a:rPr lang="zh-TW" altLang="zh-TW" sz="2800" b="1" dirty="0" smtClean="0"/>
              <a:t>募款</a:t>
            </a:r>
            <a:r>
              <a:rPr lang="zh-TW" altLang="zh-TW" sz="2800" b="1" dirty="0"/>
              <a:t>活動都應該保存一份所有捐款者的名單。有些機構會出版或將名冊列入年度報告中，可以鼓勵人們多多付出，讓民眾加深組織擁有很多支持者的印象。</a:t>
            </a:r>
          </a:p>
          <a:p>
            <a:pPr marL="0" indent="0">
              <a:buNone/>
            </a:pPr>
            <a:r>
              <a:rPr lang="zh-TW" altLang="en-US" sz="2800" b="1" dirty="0" smtClean="0"/>
              <a:t>    </a:t>
            </a:r>
            <a:r>
              <a:rPr lang="en-US" altLang="zh-TW" sz="2800" b="1" dirty="0" smtClean="0"/>
              <a:t>(</a:t>
            </a:r>
            <a:r>
              <a:rPr lang="en-US" altLang="zh-TW" sz="2800" b="1" dirty="0"/>
              <a:t>EX</a:t>
            </a:r>
            <a:r>
              <a:rPr lang="zh-TW" altLang="zh-TW" sz="2800" b="1" dirty="0"/>
              <a:t>：家扶基金會每月會寄發家扶月刊給捐款人，</a:t>
            </a:r>
            <a:r>
              <a:rPr lang="zh-TW" altLang="zh-TW" sz="2800" b="1" dirty="0" smtClean="0"/>
              <a:t>在</a:t>
            </a:r>
            <a:endParaRPr lang="en-US" altLang="zh-TW" sz="2800" b="1" dirty="0" smtClean="0"/>
          </a:p>
          <a:p>
            <a:pPr marL="0" indent="0">
              <a:buNone/>
            </a:pPr>
            <a:r>
              <a:rPr lang="zh-TW" altLang="en-US" sz="2800" b="1" dirty="0" smtClean="0"/>
              <a:t>             </a:t>
            </a:r>
            <a:r>
              <a:rPr lang="zh-TW" altLang="zh-TW" sz="2800" b="1" dirty="0" smtClean="0"/>
              <a:t>該</a:t>
            </a:r>
            <a:r>
              <a:rPr lang="zh-TW" altLang="zh-TW" sz="2800" b="1" dirty="0"/>
              <a:t>刊物</a:t>
            </a:r>
            <a:r>
              <a:rPr lang="zh-TW" altLang="zh-TW" sz="2800" b="1" dirty="0" smtClean="0"/>
              <a:t>之中會</a:t>
            </a:r>
            <a:r>
              <a:rPr lang="zh-TW" altLang="zh-TW" sz="2800" b="1" dirty="0"/>
              <a:t>將各方案的所有捐款人及捐款</a:t>
            </a:r>
            <a:r>
              <a:rPr lang="zh-TW" altLang="zh-TW" sz="2800" b="1" dirty="0" smtClean="0"/>
              <a:t>金</a:t>
            </a:r>
            <a:endParaRPr lang="en-US" altLang="zh-TW" sz="2800" b="1" dirty="0" smtClean="0"/>
          </a:p>
          <a:p>
            <a:pPr marL="0" indent="0">
              <a:buNone/>
            </a:pPr>
            <a:r>
              <a:rPr lang="zh-TW" altLang="en-US" sz="2800" b="1" dirty="0"/>
              <a:t> </a:t>
            </a:r>
            <a:r>
              <a:rPr lang="zh-TW" altLang="en-US" sz="2800" b="1" dirty="0" smtClean="0"/>
              <a:t>            </a:t>
            </a:r>
            <a:r>
              <a:rPr lang="zh-TW" altLang="zh-TW" sz="2800" b="1" dirty="0" smtClean="0"/>
              <a:t>額</a:t>
            </a:r>
            <a:r>
              <a:rPr lang="zh-TW" altLang="zh-TW" sz="2800" b="1" dirty="0"/>
              <a:t>清楚列出</a:t>
            </a:r>
            <a:r>
              <a:rPr lang="en-US" altLang="zh-TW" sz="2800" b="1" dirty="0" smtClean="0"/>
              <a:t>)</a:t>
            </a:r>
            <a:endParaRPr lang="zh-TW" altLang="zh-TW" sz="2800" b="1" dirty="0"/>
          </a:p>
        </p:txBody>
      </p:sp>
    </p:spTree>
    <p:extLst>
      <p:ext uri="{BB962C8B-B14F-4D97-AF65-F5344CB8AC3E}">
        <p14:creationId xmlns:p14="http://schemas.microsoft.com/office/powerpoint/2010/main" xmlns="" val="39668683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92925" y="624110"/>
            <a:ext cx="8911687" cy="821631"/>
          </a:xfrm>
        </p:spPr>
        <p:txBody>
          <a:bodyPr>
            <a:noAutofit/>
          </a:bodyPr>
          <a:lstStyle/>
          <a:p>
            <a:r>
              <a:rPr lang="zh-TW" altLang="zh-TW" sz="5400" b="1" dirty="0"/>
              <a:t>薪資抵扣：職場的</a:t>
            </a:r>
            <a:r>
              <a:rPr lang="zh-TW" altLang="zh-TW" sz="5400" b="1" dirty="0" smtClean="0"/>
              <a:t>擔保</a:t>
            </a:r>
            <a:endParaRPr lang="zh-TW" altLang="en-US" sz="5400" b="1" dirty="0"/>
          </a:p>
        </p:txBody>
      </p:sp>
      <p:sp>
        <p:nvSpPr>
          <p:cNvPr id="3" name="內容版面配置區 2"/>
          <p:cNvSpPr>
            <a:spLocks noGrp="1"/>
          </p:cNvSpPr>
          <p:nvPr>
            <p:ph idx="1"/>
          </p:nvPr>
        </p:nvSpPr>
        <p:spPr/>
        <p:txBody>
          <a:bodyPr>
            <a:normAutofit/>
          </a:bodyPr>
          <a:lstStyle/>
          <a:p>
            <a:r>
              <a:rPr lang="zh-TW" altLang="zh-TW" sz="2800" b="1" dirty="0" smtClean="0"/>
              <a:t>與</a:t>
            </a:r>
            <a:r>
              <a:rPr lang="zh-TW" altLang="zh-TW" sz="2800" b="1" dirty="0"/>
              <a:t>公司洽談協商，以薪資抵扣的方式直接將捐款從薪資帳戶中扣除。</a:t>
            </a:r>
          </a:p>
          <a:p>
            <a:pPr marL="0" indent="0">
              <a:buNone/>
            </a:pPr>
            <a:r>
              <a:rPr lang="zh-TW" altLang="en-US" sz="2800" b="1" dirty="0" smtClean="0"/>
              <a:t>    </a:t>
            </a:r>
            <a:r>
              <a:rPr lang="en-US" altLang="zh-TW" sz="2800" b="1" dirty="0" smtClean="0"/>
              <a:t>(</a:t>
            </a:r>
            <a:r>
              <a:rPr lang="en-US" altLang="zh-TW" sz="2800" b="1" dirty="0"/>
              <a:t>EX</a:t>
            </a:r>
            <a:r>
              <a:rPr lang="zh-TW" altLang="zh-TW" sz="2800" b="1" dirty="0"/>
              <a:t>：台灣少見但是在南亞亞海嘯時，曾有捐出一</a:t>
            </a:r>
            <a:r>
              <a:rPr lang="zh-TW" altLang="zh-TW" sz="2800" b="1" dirty="0" smtClean="0"/>
              <a:t>所</a:t>
            </a:r>
            <a:endParaRPr lang="en-US" altLang="zh-TW" sz="2800" b="1" dirty="0" smtClean="0"/>
          </a:p>
          <a:p>
            <a:pPr marL="0" indent="0">
              <a:buNone/>
            </a:pPr>
            <a:r>
              <a:rPr lang="zh-TW" altLang="en-US" sz="2800" b="1" dirty="0"/>
              <a:t> </a:t>
            </a:r>
            <a:r>
              <a:rPr lang="zh-TW" altLang="en-US" sz="2800" b="1" dirty="0" smtClean="0"/>
              <a:t>            </a:t>
            </a:r>
            <a:r>
              <a:rPr lang="zh-TW" altLang="zh-TW" sz="2800" b="1" dirty="0" smtClean="0"/>
              <a:t>得</a:t>
            </a:r>
            <a:r>
              <a:rPr lang="zh-TW" altLang="zh-TW" sz="2800" b="1" dirty="0"/>
              <a:t>活動，就是以薪資扣抵的方式捐款</a:t>
            </a:r>
            <a:r>
              <a:rPr lang="en-US" altLang="zh-TW" sz="2800" b="1" dirty="0" smtClean="0"/>
              <a:t>)</a:t>
            </a:r>
            <a:endParaRPr lang="zh-TW" altLang="zh-TW" sz="2800" b="1" dirty="0"/>
          </a:p>
        </p:txBody>
      </p:sp>
    </p:spTree>
    <p:extLst>
      <p:ext uri="{BB962C8B-B14F-4D97-AF65-F5344CB8AC3E}">
        <p14:creationId xmlns:p14="http://schemas.microsoft.com/office/powerpoint/2010/main" xmlns="" val="27945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447108" y="2152135"/>
            <a:ext cx="8915400" cy="2110945"/>
          </a:xfrm>
        </p:spPr>
        <p:txBody>
          <a:bodyPr>
            <a:normAutofit/>
          </a:bodyPr>
          <a:lstStyle/>
          <a:p>
            <a:r>
              <a:rPr lang="zh-TW" altLang="zh-TW" sz="4800" b="1" dirty="0"/>
              <a:t>聯合勸募的多元捐款方式</a:t>
            </a:r>
            <a:endParaRPr lang="en-US" altLang="zh-TW" sz="4800" b="1" dirty="0"/>
          </a:p>
          <a:p>
            <a:pPr marL="0" indent="0">
              <a:buNone/>
            </a:pPr>
            <a:r>
              <a:rPr lang="zh-TW" altLang="en-US" sz="3200" b="1" dirty="0"/>
              <a:t>   </a:t>
            </a:r>
            <a:r>
              <a:rPr lang="zh-TW" altLang="zh-TW" sz="3200" b="1" dirty="0"/>
              <a:t>（</a:t>
            </a:r>
            <a:r>
              <a:rPr lang="en-US" altLang="zh-TW" sz="3200" b="1" dirty="0"/>
              <a:t>CH14</a:t>
            </a:r>
            <a:r>
              <a:rPr lang="zh-TW" altLang="zh-TW" sz="3200" b="1" dirty="0"/>
              <a:t>如何從聯合勸募請獎助金補助</a:t>
            </a:r>
            <a:r>
              <a:rPr lang="zh-TW" altLang="zh-TW" sz="3200" b="1" dirty="0" smtClean="0"/>
              <a:t>）</a:t>
            </a:r>
            <a:endParaRPr lang="zh-TW" altLang="zh-TW" sz="3200" b="1" dirty="0"/>
          </a:p>
        </p:txBody>
      </p:sp>
    </p:spTree>
    <p:extLst>
      <p:ext uri="{BB962C8B-B14F-4D97-AF65-F5344CB8AC3E}">
        <p14:creationId xmlns:p14="http://schemas.microsoft.com/office/powerpoint/2010/main" xmlns="" val="35850937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92925" y="624110"/>
            <a:ext cx="8911687" cy="741312"/>
          </a:xfrm>
        </p:spPr>
        <p:txBody>
          <a:bodyPr/>
          <a:lstStyle/>
          <a:p>
            <a:r>
              <a:rPr lang="zh-TW" altLang="en-US" b="1" dirty="0" smtClean="0"/>
              <a:t>補充</a:t>
            </a:r>
            <a:r>
              <a:rPr lang="en-US" altLang="zh-TW" b="1" dirty="0" smtClean="0"/>
              <a:t>_</a:t>
            </a:r>
            <a:r>
              <a:rPr lang="zh-TW" altLang="en-US" b="1" dirty="0" smtClean="0"/>
              <a:t>網際網路</a:t>
            </a:r>
            <a:r>
              <a:rPr lang="en-US" altLang="zh-TW" b="1" dirty="0" smtClean="0"/>
              <a:t>(</a:t>
            </a:r>
            <a:r>
              <a:rPr lang="zh-TW" altLang="en-US" b="1" dirty="0" smtClean="0"/>
              <a:t>一</a:t>
            </a:r>
            <a:r>
              <a:rPr lang="en-US" altLang="zh-TW" b="1" dirty="0" smtClean="0"/>
              <a:t>)</a:t>
            </a:r>
            <a:endParaRPr lang="zh-TW" altLang="en-US" b="1" dirty="0"/>
          </a:p>
        </p:txBody>
      </p:sp>
      <p:sp>
        <p:nvSpPr>
          <p:cNvPr id="3" name="內容版面配置區 2"/>
          <p:cNvSpPr>
            <a:spLocks noGrp="1"/>
          </p:cNvSpPr>
          <p:nvPr>
            <p:ph idx="1"/>
          </p:nvPr>
        </p:nvSpPr>
        <p:spPr/>
        <p:txBody>
          <a:bodyPr/>
          <a:lstStyle/>
          <a:p>
            <a:r>
              <a:rPr lang="zh-TW" altLang="en-US" sz="2400" b="1" dirty="0"/>
              <a:t>符合時代潮流：時代變遷與政府政策衍生出更符合時代潮流的募款方式，尤其是資訊時代來臨後，網際網路使用普遍，幾乎人手一台數位設備，網路科技應用於行銷募款漸趨普遍，且傳播方式更為快速有效率且</a:t>
            </a:r>
            <a:r>
              <a:rPr lang="zh-TW" altLang="en-US" sz="2400" b="1" dirty="0" smtClean="0"/>
              <a:t>長久</a:t>
            </a:r>
            <a:endParaRPr lang="en-US" altLang="zh-TW" sz="2400" b="1" dirty="0" smtClean="0"/>
          </a:p>
          <a:p>
            <a:pPr marL="0" indent="0">
              <a:buNone/>
            </a:pPr>
            <a:r>
              <a:rPr lang="zh-TW" altLang="en-US" sz="2400" b="1" dirty="0"/>
              <a:t> </a:t>
            </a:r>
            <a:r>
              <a:rPr lang="en-US" altLang="zh-TW" sz="2400" b="1" dirty="0" smtClean="0"/>
              <a:t>(</a:t>
            </a:r>
            <a:r>
              <a:rPr lang="en-US" altLang="zh-TW" sz="2400" b="1" dirty="0"/>
              <a:t>EX</a:t>
            </a:r>
            <a:r>
              <a:rPr lang="zh-TW" altLang="en-US" sz="2400" b="1" dirty="0"/>
              <a:t>：高市某燈飾店老闆驟逝，老闆娘無力經營決定結束營業便宜出清店內存貨，她的表妹在網路</a:t>
            </a:r>
            <a:r>
              <a:rPr lang="en-US" altLang="zh-TW" sz="2400" b="1" dirty="0"/>
              <a:t>PO</a:t>
            </a:r>
            <a:r>
              <a:rPr lang="zh-TW" altLang="en-US" sz="2400" b="1" dirty="0"/>
              <a:t>文拜託家裡有燈飾燈具需求到店裡捧場，許多民眾聞訊趕來選購，店內燈飾很快被搶購一空。</a:t>
            </a:r>
            <a:r>
              <a:rPr lang="en-US" altLang="zh-TW" dirty="0"/>
              <a:t>) </a:t>
            </a:r>
            <a:endParaRPr lang="zh-TW" altLang="en-US" dirty="0"/>
          </a:p>
        </p:txBody>
      </p:sp>
    </p:spTree>
    <p:extLst>
      <p:ext uri="{BB962C8B-B14F-4D97-AF65-F5344CB8AC3E}">
        <p14:creationId xmlns:p14="http://schemas.microsoft.com/office/powerpoint/2010/main" xmlns="" val="2651568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800" b="1" dirty="0" smtClean="0"/>
              <a:t>為何要募款</a:t>
            </a:r>
            <a:r>
              <a:rPr lang="en-US" altLang="zh-TW" sz="4800" b="1" dirty="0"/>
              <a:t>?</a:t>
            </a:r>
            <a:endParaRPr lang="zh-TW" altLang="en-US" sz="4800" b="1" dirty="0"/>
          </a:p>
        </p:txBody>
      </p:sp>
      <p:sp>
        <p:nvSpPr>
          <p:cNvPr id="3" name="內容版面配置區 2"/>
          <p:cNvSpPr>
            <a:spLocks noGrp="1"/>
          </p:cNvSpPr>
          <p:nvPr>
            <p:ph idx="1"/>
          </p:nvPr>
        </p:nvSpPr>
        <p:spPr/>
        <p:txBody>
          <a:bodyPr>
            <a:normAutofit lnSpcReduction="10000"/>
          </a:bodyPr>
          <a:lstStyle/>
          <a:p>
            <a:r>
              <a:rPr lang="zh-TW" altLang="en-US" sz="3600" b="1" dirty="0"/>
              <a:t>奇蹟式的捐款非常</a:t>
            </a:r>
            <a:r>
              <a:rPr lang="zh-TW" altLang="en-US" sz="3600" b="1" dirty="0" smtClean="0"/>
              <a:t>少見</a:t>
            </a:r>
            <a:endParaRPr lang="en-US" altLang="zh-TW" sz="3600" b="1" dirty="0" smtClean="0"/>
          </a:p>
          <a:p>
            <a:pPr marL="0" indent="0">
              <a:buNone/>
            </a:pPr>
            <a:r>
              <a:rPr lang="zh-TW" altLang="en-US" sz="3600" b="1" dirty="0" smtClean="0"/>
              <a:t>   </a:t>
            </a:r>
            <a:r>
              <a:rPr lang="en-US" altLang="zh-TW" sz="3600" b="1" dirty="0" smtClean="0"/>
              <a:t>(EX</a:t>
            </a:r>
            <a:r>
              <a:rPr lang="zh-TW" altLang="en-US" sz="3600" b="1" dirty="0" smtClean="0">
                <a:latin typeface="新細明體" panose="02020500000000000000" pitchFamily="18" charset="-120"/>
                <a:ea typeface="新細明體" panose="02020500000000000000" pitchFamily="18" charset="-120"/>
              </a:rPr>
              <a:t>：</a:t>
            </a:r>
            <a:r>
              <a:rPr lang="en-US" altLang="zh-TW" sz="3600" b="1" dirty="0" err="1"/>
              <a:t>J.P.Morgan</a:t>
            </a:r>
            <a:r>
              <a:rPr lang="zh-TW" altLang="en-US" sz="3600" b="1" dirty="0"/>
              <a:t>美商摩根大通集團捐贈</a:t>
            </a:r>
          </a:p>
          <a:p>
            <a:pPr marL="0" indent="0">
              <a:buNone/>
            </a:pPr>
            <a:r>
              <a:rPr lang="zh-TW" altLang="en-US" sz="3600" b="1" dirty="0"/>
              <a:t>    宜蘭縣政府</a:t>
            </a:r>
            <a:r>
              <a:rPr lang="en-US" altLang="zh-TW" sz="3600" b="1" dirty="0"/>
              <a:t>447</a:t>
            </a:r>
            <a:r>
              <a:rPr lang="zh-TW" altLang="en-US" sz="3600" b="1" dirty="0"/>
              <a:t>萬元，作為勞動力培訓計</a:t>
            </a:r>
          </a:p>
          <a:p>
            <a:pPr marL="0" indent="0">
              <a:buNone/>
            </a:pPr>
            <a:r>
              <a:rPr lang="zh-TW" altLang="en-US" sz="3600" b="1" dirty="0"/>
              <a:t>     畫經費</a:t>
            </a:r>
            <a:r>
              <a:rPr lang="en-US" altLang="zh-TW" sz="3600" b="1" dirty="0" smtClean="0"/>
              <a:t>)</a:t>
            </a:r>
            <a:endParaRPr lang="zh-TW" altLang="en-US" sz="3600" b="1" dirty="0"/>
          </a:p>
          <a:p>
            <a:r>
              <a:rPr lang="en-US" altLang="zh-TW" sz="3600" b="1" dirty="0"/>
              <a:t>85%</a:t>
            </a:r>
            <a:r>
              <a:rPr lang="zh-TW" altLang="en-US" sz="3600" b="1" dirty="0"/>
              <a:t>的慈善捐款來自個人的小額捐助</a:t>
            </a:r>
          </a:p>
          <a:p>
            <a:r>
              <a:rPr lang="zh-TW" altLang="en-US" sz="3600" b="1" dirty="0"/>
              <a:t>錢永遠不會自動送上門</a:t>
            </a:r>
            <a:r>
              <a:rPr lang="zh-TW" altLang="en-US" sz="3600" b="1" dirty="0" smtClean="0"/>
              <a:t>來</a:t>
            </a:r>
            <a:endParaRPr lang="zh-TW" altLang="en-US" sz="3600" b="1" dirty="0"/>
          </a:p>
        </p:txBody>
      </p:sp>
    </p:spTree>
    <p:extLst>
      <p:ext uri="{BB962C8B-B14F-4D97-AF65-F5344CB8AC3E}">
        <p14:creationId xmlns:p14="http://schemas.microsoft.com/office/powerpoint/2010/main" xmlns="" val="19570176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92925" y="185445"/>
            <a:ext cx="8911687" cy="858701"/>
          </a:xfrm>
        </p:spPr>
        <p:txBody>
          <a:bodyPr>
            <a:normAutofit/>
          </a:bodyPr>
          <a:lstStyle/>
          <a:p>
            <a:r>
              <a:rPr lang="zh-TW" altLang="en-US" b="1" dirty="0"/>
              <a:t>補充</a:t>
            </a:r>
            <a:r>
              <a:rPr lang="en-US" altLang="zh-TW" b="1" dirty="0"/>
              <a:t>_</a:t>
            </a:r>
            <a:r>
              <a:rPr lang="zh-TW" altLang="en-US" b="1" dirty="0"/>
              <a:t>網際網路</a:t>
            </a:r>
            <a:r>
              <a:rPr lang="en-US" altLang="zh-TW" b="1" dirty="0" smtClean="0"/>
              <a:t>(</a:t>
            </a:r>
            <a:r>
              <a:rPr lang="zh-TW" altLang="en-US" b="1" dirty="0" smtClean="0"/>
              <a:t>二</a:t>
            </a:r>
            <a:r>
              <a:rPr lang="en-US" altLang="zh-TW" b="1" dirty="0" smtClean="0"/>
              <a:t>)</a:t>
            </a:r>
            <a:endParaRPr lang="zh-TW" altLang="en-US" dirty="0"/>
          </a:p>
        </p:txBody>
      </p:sp>
      <p:sp>
        <p:nvSpPr>
          <p:cNvPr id="3" name="內容版面配置區 2"/>
          <p:cNvSpPr>
            <a:spLocks noGrp="1"/>
          </p:cNvSpPr>
          <p:nvPr>
            <p:ph idx="1"/>
          </p:nvPr>
        </p:nvSpPr>
        <p:spPr>
          <a:xfrm>
            <a:off x="2589212" y="1359243"/>
            <a:ext cx="8915400" cy="5375189"/>
          </a:xfrm>
        </p:spPr>
        <p:txBody>
          <a:bodyPr>
            <a:noAutofit/>
          </a:bodyPr>
          <a:lstStyle/>
          <a:p>
            <a:r>
              <a:rPr lang="zh-TW" altLang="en-US" sz="2200" b="1" dirty="0"/>
              <a:t>網路可以讓非營利組織上傳大量免費的資訊，甚至可以將自己的網頁加入搜尋引擎的功能，將自己的網站變成一個別人也可以利用的資料庫。</a:t>
            </a:r>
          </a:p>
          <a:p>
            <a:r>
              <a:rPr lang="zh-TW" altLang="en-US" sz="2200" b="1" dirty="0"/>
              <a:t>企業組織普遍運用廣告來推廣組織，非營利組織因為資源及經費的有限，很難可以運用廣告對外宣傳，然而網路可以克服這個</a:t>
            </a:r>
            <a:r>
              <a:rPr lang="zh-TW" altLang="en-US" sz="2200" b="1" dirty="0" smtClean="0"/>
              <a:t>問題</a:t>
            </a:r>
            <a:endParaRPr lang="en-US" altLang="zh-TW" sz="2200" b="1" dirty="0" smtClean="0"/>
          </a:p>
          <a:p>
            <a:r>
              <a:rPr lang="zh-TW" altLang="en-US" sz="2200" b="1" dirty="0" smtClean="0"/>
              <a:t>可以</a:t>
            </a:r>
            <a:r>
              <a:rPr lang="zh-TW" altLang="en-US" sz="2200" b="1" dirty="0"/>
              <a:t>用來募款和招募志工，更可以達成組織行銷其理念的目的，以多元化的方式來與既有和潛在的捐贈者密切互動，形成一個具有高度凝聚力的網路社群。</a:t>
            </a:r>
          </a:p>
          <a:p>
            <a:r>
              <a:rPr lang="zh-TW" altLang="en-US" sz="2200" b="1" dirty="0" smtClean="0"/>
              <a:t>網際網路</a:t>
            </a:r>
            <a:r>
              <a:rPr lang="zh-TW" altLang="en-US" sz="2200" b="1" dirty="0"/>
              <a:t>與非營利組織結合時，可發揮全球化特性，讓服務延伸至潛在使用者，也就是藉由市場區隔開發出新的、從未接受過服務或有意願的贈與者。</a:t>
            </a:r>
          </a:p>
          <a:p>
            <a:r>
              <a:rPr lang="zh-TW" altLang="en-US" sz="2200" b="1" dirty="0" smtClean="0"/>
              <a:t>網際網路</a:t>
            </a:r>
            <a:r>
              <a:rPr lang="zh-TW" altLang="en-US" sz="2200" b="1" dirty="0"/>
              <a:t>創造顧客價值與滿足顧客，可以讓顧客直接於線上與組織互動，或是直接透過線上完成所須的交易，更可以讓他們直接在線上參與組織，增加他們對組織網站的歸屬</a:t>
            </a:r>
            <a:r>
              <a:rPr lang="zh-TW" altLang="en-US" sz="2200" b="1" dirty="0" smtClean="0"/>
              <a:t>感</a:t>
            </a:r>
            <a:endParaRPr lang="zh-TW" altLang="en-US" sz="2200" b="1" dirty="0"/>
          </a:p>
        </p:txBody>
      </p:sp>
    </p:spTree>
    <p:extLst>
      <p:ext uri="{BB962C8B-B14F-4D97-AF65-F5344CB8AC3E}">
        <p14:creationId xmlns:p14="http://schemas.microsoft.com/office/powerpoint/2010/main" xmlns="" val="989167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96638" y="284299"/>
            <a:ext cx="8911687" cy="778382"/>
          </a:xfrm>
        </p:spPr>
        <p:txBody>
          <a:bodyPr/>
          <a:lstStyle/>
          <a:p>
            <a:r>
              <a:rPr lang="zh-TW" altLang="en-US" b="1" dirty="0"/>
              <a:t>補充</a:t>
            </a:r>
            <a:r>
              <a:rPr lang="en-US" altLang="zh-TW" b="1" dirty="0"/>
              <a:t>_</a:t>
            </a:r>
            <a:r>
              <a:rPr lang="zh-TW" altLang="en-US" b="1" dirty="0"/>
              <a:t>網際網路</a:t>
            </a:r>
            <a:r>
              <a:rPr lang="en-US" altLang="zh-TW" b="1" dirty="0" smtClean="0"/>
              <a:t>(</a:t>
            </a:r>
            <a:r>
              <a:rPr lang="zh-TW" altLang="en-US" b="1" dirty="0" smtClean="0"/>
              <a:t>三</a:t>
            </a:r>
            <a:r>
              <a:rPr lang="en-US" altLang="zh-TW" b="1" dirty="0" smtClean="0"/>
              <a:t>)</a:t>
            </a:r>
            <a:endParaRPr lang="zh-TW" altLang="en-US" dirty="0"/>
          </a:p>
        </p:txBody>
      </p:sp>
      <p:sp>
        <p:nvSpPr>
          <p:cNvPr id="3" name="內容版面配置區 2"/>
          <p:cNvSpPr>
            <a:spLocks noGrp="1"/>
          </p:cNvSpPr>
          <p:nvPr>
            <p:ph idx="1"/>
          </p:nvPr>
        </p:nvSpPr>
        <p:spPr>
          <a:xfrm>
            <a:off x="2592925" y="1532237"/>
            <a:ext cx="8915400" cy="5103341"/>
          </a:xfrm>
        </p:spPr>
        <p:txBody>
          <a:bodyPr>
            <a:normAutofit lnSpcReduction="10000"/>
          </a:bodyPr>
          <a:lstStyle/>
          <a:p>
            <a:r>
              <a:rPr lang="zh-TW" altLang="en-US" sz="2200" b="1" dirty="0"/>
              <a:t>可以提供即時的資訊給大眾，或與媒體記者保持密切的關係，對公關活動也有莫大的幫助。</a:t>
            </a:r>
          </a:p>
          <a:p>
            <a:r>
              <a:rPr lang="zh-TW" altLang="en-US" sz="2200" b="1" dirty="0"/>
              <a:t>可以利用網際 網路的動態和互動特性，投入更多的心力來維護資訊的更新，即時回覆捐款者的意見和批評，並不斷改善網路介面的「外觀感覺」，吸引並留住網路的潛在案主使其有歸屬感與增加其認同感，使他們成為組織的一項資源。</a:t>
            </a:r>
            <a:endParaRPr lang="en-US" altLang="zh-TW" sz="2200" b="1" dirty="0"/>
          </a:p>
          <a:p>
            <a:r>
              <a:rPr lang="zh-TW" altLang="en-US" sz="2200" b="1" dirty="0"/>
              <a:t>網路符合社會行銷強調致力發展通路策略，以有效降低成本及移除過程中可能發生的障礙，使目標對象感受到更多的好處的要求，不論是從設法使服務處所的可近性增加、延長服務的時間、讓服務處所更加吸引人、在決策點適 時提供資訊或是使目標行為更容易執行</a:t>
            </a:r>
            <a:endParaRPr lang="en-US" altLang="zh-TW" sz="2200" b="1" dirty="0"/>
          </a:p>
          <a:p>
            <a:r>
              <a:rPr lang="zh-TW" altLang="en-US" sz="2200" b="1" dirty="0"/>
              <a:t>機構可以用較低的成本設置組織的網頁，利用其多媒體的功能（例如：音效、 動畫等方式），對外提供最新的活動訊息、服務方案或理念的宣導。而顧客也可 以一改過去被動的角色，主動去尋找自己 所需的訊息，兩者間更能溝通與互動</a:t>
            </a:r>
            <a:r>
              <a:rPr lang="en-US" altLang="zh-TW" sz="2200" b="1" dirty="0"/>
              <a:t>(</a:t>
            </a:r>
            <a:r>
              <a:rPr lang="zh-TW" altLang="en-US" sz="2200" b="1" dirty="0"/>
              <a:t>可以更有效率且直接的方式與潛在捐贈者溝通互動，且主動提供資訊。</a:t>
            </a:r>
            <a:r>
              <a:rPr lang="en-US" altLang="zh-TW" sz="2200" b="1" dirty="0" smtClean="0"/>
              <a:t>)</a:t>
            </a:r>
            <a:endParaRPr lang="en-US" altLang="zh-TW" sz="2200" b="1" dirty="0"/>
          </a:p>
        </p:txBody>
      </p:sp>
    </p:spTree>
    <p:extLst>
      <p:ext uri="{BB962C8B-B14F-4D97-AF65-F5344CB8AC3E}">
        <p14:creationId xmlns:p14="http://schemas.microsoft.com/office/powerpoint/2010/main" xmlns="" val="18482595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92925" y="228694"/>
            <a:ext cx="8911687" cy="728955"/>
          </a:xfrm>
        </p:spPr>
        <p:txBody>
          <a:bodyPr/>
          <a:lstStyle/>
          <a:p>
            <a:r>
              <a:rPr lang="zh-TW" altLang="en-US" b="1" dirty="0"/>
              <a:t>補充</a:t>
            </a:r>
            <a:r>
              <a:rPr lang="en-US" altLang="zh-TW" b="1" dirty="0"/>
              <a:t>_</a:t>
            </a:r>
            <a:r>
              <a:rPr lang="zh-TW" altLang="en-US" b="1" dirty="0"/>
              <a:t>網際網路</a:t>
            </a:r>
            <a:r>
              <a:rPr lang="en-US" altLang="zh-TW" b="1" dirty="0" smtClean="0"/>
              <a:t>(</a:t>
            </a:r>
            <a:r>
              <a:rPr lang="zh-TW" altLang="en-US" b="1" dirty="0" smtClean="0"/>
              <a:t>四</a:t>
            </a:r>
            <a:r>
              <a:rPr lang="en-US" altLang="zh-TW" b="1" dirty="0" smtClean="0"/>
              <a:t>)</a:t>
            </a:r>
            <a:endParaRPr lang="zh-TW" altLang="en-US" dirty="0"/>
          </a:p>
        </p:txBody>
      </p:sp>
      <p:sp>
        <p:nvSpPr>
          <p:cNvPr id="3" name="內容版面配置區 2"/>
          <p:cNvSpPr>
            <a:spLocks noGrp="1"/>
          </p:cNvSpPr>
          <p:nvPr>
            <p:ph idx="1"/>
          </p:nvPr>
        </p:nvSpPr>
        <p:spPr>
          <a:xfrm>
            <a:off x="2589212" y="1266569"/>
            <a:ext cx="8915400" cy="5449328"/>
          </a:xfrm>
        </p:spPr>
        <p:txBody>
          <a:bodyPr>
            <a:normAutofit/>
          </a:bodyPr>
          <a:lstStyle/>
          <a:p>
            <a:r>
              <a:rPr lang="zh-TW" altLang="zh-TW" sz="2800" b="1" dirty="0"/>
              <a:t>運用網路募款的其效益有：</a:t>
            </a:r>
          </a:p>
          <a:p>
            <a:pPr lvl="1"/>
            <a:r>
              <a:rPr lang="zh-TW" altLang="zh-TW" sz="1800" b="1" dirty="0" smtClean="0"/>
              <a:t>拓展</a:t>
            </a:r>
            <a:r>
              <a:rPr lang="zh-TW" altLang="zh-TW" sz="1800" b="1" dirty="0"/>
              <a:t>募款</a:t>
            </a:r>
            <a:r>
              <a:rPr lang="zh-TW" altLang="zh-TW" sz="1800" b="1" dirty="0" smtClean="0"/>
              <a:t>通路</a:t>
            </a:r>
            <a:r>
              <a:rPr lang="zh-TW" altLang="en-US" sz="1800" b="1" dirty="0" smtClean="0">
                <a:latin typeface="新細明體"/>
                <a:ea typeface="新細明體"/>
              </a:rPr>
              <a:t>：</a:t>
            </a:r>
            <a:r>
              <a:rPr lang="zh-TW" altLang="zh-TW" sz="1800" b="1" dirty="0" smtClean="0"/>
              <a:t>只要</a:t>
            </a:r>
            <a:r>
              <a:rPr lang="zh-TW" altLang="zh-TW" sz="1800" b="1" dirty="0"/>
              <a:t>網際網路的觸角到那，募款的範 圍就到那，加上英文網頁的配合，可以讓國外的捐款者透過網路捐款。</a:t>
            </a:r>
            <a:r>
              <a:rPr lang="en-US" altLang="zh-TW" sz="1800" b="1" dirty="0"/>
              <a:t> </a:t>
            </a:r>
            <a:endParaRPr lang="zh-TW" altLang="zh-TW" sz="1800" b="1" dirty="0"/>
          </a:p>
          <a:p>
            <a:pPr lvl="1"/>
            <a:r>
              <a:rPr lang="zh-TW" altLang="zh-TW" sz="1800" b="1" dirty="0" smtClean="0"/>
              <a:t>不</a:t>
            </a:r>
            <a:r>
              <a:rPr lang="zh-TW" altLang="zh-TW" sz="1800" b="1" dirty="0"/>
              <a:t>受時空</a:t>
            </a:r>
            <a:r>
              <a:rPr lang="zh-TW" altLang="zh-TW" sz="1800" b="1" dirty="0" smtClean="0"/>
              <a:t>限制</a:t>
            </a:r>
            <a:r>
              <a:rPr lang="zh-TW" altLang="en-US" sz="1800" b="1" dirty="0" smtClean="0">
                <a:latin typeface="新細明體"/>
                <a:ea typeface="新細明體"/>
              </a:rPr>
              <a:t>：</a:t>
            </a:r>
            <a:r>
              <a:rPr lang="zh-TW" altLang="zh-TW" sz="1800" b="1" dirty="0" smtClean="0"/>
              <a:t>提供</a:t>
            </a:r>
            <a:r>
              <a:rPr lang="en-US" altLang="zh-TW" sz="1800" b="1" dirty="0" smtClean="0"/>
              <a:t> </a:t>
            </a:r>
            <a:r>
              <a:rPr lang="en-US" altLang="zh-TW" sz="1800" b="1" dirty="0"/>
              <a:t>24 </a:t>
            </a:r>
            <a:r>
              <a:rPr lang="zh-TW" altLang="zh-TW" sz="1800" b="1" dirty="0"/>
              <a:t>小時全天候捐款的便利，只 要連線到募款系統的位址，隨時提供民眾 各類詳細資訊與募款管道。</a:t>
            </a:r>
            <a:r>
              <a:rPr lang="en-US" altLang="zh-TW" sz="1800" b="1" dirty="0"/>
              <a:t> </a:t>
            </a:r>
            <a:endParaRPr lang="zh-TW" altLang="zh-TW" sz="1800" b="1" dirty="0"/>
          </a:p>
          <a:p>
            <a:pPr lvl="1"/>
            <a:r>
              <a:rPr lang="zh-TW" altLang="zh-TW" sz="1800" b="1" dirty="0" smtClean="0"/>
              <a:t>提高</a:t>
            </a:r>
            <a:r>
              <a:rPr lang="zh-TW" altLang="zh-TW" sz="1800" b="1" dirty="0"/>
              <a:t>捐款</a:t>
            </a:r>
            <a:r>
              <a:rPr lang="zh-TW" altLang="zh-TW" sz="1800" b="1" dirty="0" smtClean="0"/>
              <a:t>意願</a:t>
            </a:r>
            <a:r>
              <a:rPr lang="zh-TW" altLang="en-US" sz="1800" b="1" dirty="0" smtClean="0">
                <a:latin typeface="新細明體"/>
                <a:ea typeface="新細明體"/>
              </a:rPr>
              <a:t>：</a:t>
            </a:r>
            <a:r>
              <a:rPr lang="zh-TW" altLang="zh-TW" sz="1800" b="1" dirty="0" smtClean="0"/>
              <a:t>捐款</a:t>
            </a:r>
            <a:r>
              <a:rPr lang="zh-TW" altLang="zh-TW" sz="1800" b="1" dirty="0"/>
              <a:t>人不用到銀行或郵局劃撥，透過 網路便可利用信用卡或電子貨幣捐款，大大的增加捐款的便利性，對於募款的成效 有大幅度的助益。</a:t>
            </a:r>
            <a:r>
              <a:rPr lang="en-US" altLang="zh-TW" sz="1800" b="1" dirty="0"/>
              <a:t> </a:t>
            </a:r>
            <a:endParaRPr lang="zh-TW" altLang="zh-TW" sz="1800" b="1" dirty="0"/>
          </a:p>
          <a:p>
            <a:pPr lvl="1"/>
            <a:r>
              <a:rPr lang="zh-TW" altLang="zh-TW" sz="1800" b="1" dirty="0" smtClean="0"/>
              <a:t>縮短</a:t>
            </a:r>
            <a:r>
              <a:rPr lang="zh-TW" altLang="zh-TW" sz="1800" b="1" dirty="0"/>
              <a:t>作業</a:t>
            </a:r>
            <a:r>
              <a:rPr lang="zh-TW" altLang="zh-TW" sz="1800" b="1" dirty="0" smtClean="0"/>
              <a:t>流程</a:t>
            </a:r>
            <a:r>
              <a:rPr lang="zh-TW" altLang="en-US" sz="1800" b="1" dirty="0" smtClean="0">
                <a:latin typeface="新細明體"/>
                <a:ea typeface="新細明體"/>
              </a:rPr>
              <a:t>：</a:t>
            </a:r>
            <a:r>
              <a:rPr lang="zh-TW" altLang="zh-TW" sz="1800" b="1" dirty="0" smtClean="0"/>
              <a:t>由</a:t>
            </a:r>
            <a:r>
              <a:rPr lang="zh-TW" altLang="zh-TW" sz="1800" b="1" dirty="0"/>
              <a:t>捐款人捐款至非營利組織收到款 項，這當中的種種手續皆由網路傳輸完成，大幅縮短行政作業流程的時間。</a:t>
            </a:r>
            <a:r>
              <a:rPr lang="en-US" altLang="zh-TW" sz="1800" b="1" dirty="0"/>
              <a:t> </a:t>
            </a:r>
            <a:endParaRPr lang="zh-TW" altLang="zh-TW" sz="1800" b="1" dirty="0"/>
          </a:p>
          <a:p>
            <a:pPr lvl="1"/>
            <a:r>
              <a:rPr lang="zh-TW" altLang="zh-TW" sz="1800" b="1" dirty="0" smtClean="0"/>
              <a:t>節省</a:t>
            </a:r>
            <a:r>
              <a:rPr lang="zh-TW" altLang="zh-TW" sz="1800" b="1" dirty="0"/>
              <a:t>募款</a:t>
            </a:r>
            <a:r>
              <a:rPr lang="zh-TW" altLang="zh-TW" sz="1800" b="1" dirty="0" smtClean="0"/>
              <a:t>人力</a:t>
            </a:r>
            <a:r>
              <a:rPr lang="zh-TW" altLang="en-US" sz="1800" b="1" dirty="0" smtClean="0">
                <a:latin typeface="新細明體"/>
                <a:ea typeface="新細明體"/>
              </a:rPr>
              <a:t>：</a:t>
            </a:r>
            <a:r>
              <a:rPr lang="zh-TW" altLang="zh-TW" sz="1800" b="1" dirty="0" smtClean="0"/>
              <a:t>舉辦</a:t>
            </a:r>
            <a:r>
              <a:rPr lang="zh-TW" altLang="zh-TW" sz="1800" b="1" dirty="0"/>
              <a:t>義賣園遊會或街頭勸募等勸募活 動，往往要耗費許多的人力與時間，同時 要考量天候的影響。而網路募款系統隨時 可舉辦虛擬的募款義賣會，場地、天候與 舉辦時間都不受限制。</a:t>
            </a:r>
            <a:r>
              <a:rPr lang="en-US" altLang="zh-TW" sz="1800" b="1" dirty="0"/>
              <a:t> </a:t>
            </a:r>
            <a:endParaRPr lang="zh-TW" altLang="zh-TW" sz="1800" b="1" dirty="0"/>
          </a:p>
          <a:p>
            <a:pPr lvl="1"/>
            <a:r>
              <a:rPr lang="zh-TW" altLang="zh-TW" sz="1800" b="1" dirty="0" smtClean="0"/>
              <a:t>降低</a:t>
            </a:r>
            <a:r>
              <a:rPr lang="zh-TW" altLang="zh-TW" sz="1800" b="1" dirty="0"/>
              <a:t>作業</a:t>
            </a:r>
            <a:r>
              <a:rPr lang="zh-TW" altLang="zh-TW" sz="1800" b="1" dirty="0" smtClean="0"/>
              <a:t>成本</a:t>
            </a:r>
            <a:r>
              <a:rPr lang="zh-TW" altLang="en-US" sz="1800" b="1" dirty="0" smtClean="0">
                <a:latin typeface="新細明體"/>
                <a:ea typeface="新細明體"/>
              </a:rPr>
              <a:t>：</a:t>
            </a:r>
            <a:r>
              <a:rPr lang="zh-TW" altLang="zh-TW" sz="1800" b="1" dirty="0" smtClean="0"/>
              <a:t>當</a:t>
            </a:r>
            <a:r>
              <a:rPr lang="zh-TW" altLang="zh-TW" sz="1800" b="1" dirty="0"/>
              <a:t>捐款者選擇網路捐款的方式，會留 下基本資料於該機構的捐款資料庫，非營 利組織避免資料重複輸入與整理的耗費時間，同時有助於顧客關係管理系統的建立</a:t>
            </a:r>
            <a:r>
              <a:rPr lang="zh-TW" altLang="zh-TW" sz="1800" b="1" dirty="0" smtClean="0"/>
              <a:t>。</a:t>
            </a:r>
            <a:endParaRPr lang="zh-TW" altLang="en-US" b="1" dirty="0"/>
          </a:p>
        </p:txBody>
      </p:sp>
    </p:spTree>
    <p:extLst>
      <p:ext uri="{BB962C8B-B14F-4D97-AF65-F5344CB8AC3E}">
        <p14:creationId xmlns:p14="http://schemas.microsoft.com/office/powerpoint/2010/main" xmlns="" val="10886728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92925" y="271943"/>
            <a:ext cx="8911687" cy="698063"/>
          </a:xfrm>
        </p:spPr>
        <p:txBody>
          <a:bodyPr/>
          <a:lstStyle/>
          <a:p>
            <a:r>
              <a:rPr lang="zh-TW" altLang="en-US" b="1" dirty="0"/>
              <a:t>補充</a:t>
            </a:r>
            <a:r>
              <a:rPr lang="en-US" altLang="zh-TW" b="1" dirty="0"/>
              <a:t>_</a:t>
            </a:r>
            <a:r>
              <a:rPr lang="zh-TW" altLang="en-US" b="1" dirty="0"/>
              <a:t>網際網路</a:t>
            </a:r>
            <a:r>
              <a:rPr lang="en-US" altLang="zh-TW" b="1" dirty="0" smtClean="0"/>
              <a:t>(</a:t>
            </a:r>
            <a:r>
              <a:rPr lang="zh-TW" altLang="en-US" b="1" dirty="0" smtClean="0"/>
              <a:t>五</a:t>
            </a:r>
            <a:r>
              <a:rPr lang="en-US" altLang="zh-TW" b="1" dirty="0" smtClean="0"/>
              <a:t>)</a:t>
            </a:r>
            <a:endParaRPr lang="zh-TW" altLang="en-US" dirty="0"/>
          </a:p>
        </p:txBody>
      </p:sp>
      <p:sp>
        <p:nvSpPr>
          <p:cNvPr id="3" name="內容版面配置區 2"/>
          <p:cNvSpPr>
            <a:spLocks noGrp="1"/>
          </p:cNvSpPr>
          <p:nvPr>
            <p:ph idx="1"/>
          </p:nvPr>
        </p:nvSpPr>
        <p:spPr>
          <a:xfrm>
            <a:off x="2521250" y="1204784"/>
            <a:ext cx="8915400" cy="5807675"/>
          </a:xfrm>
        </p:spPr>
        <p:txBody>
          <a:bodyPr>
            <a:normAutofit/>
          </a:bodyPr>
          <a:lstStyle/>
          <a:p>
            <a:r>
              <a:rPr lang="zh-TW" altLang="zh-TW" sz="2800" b="1" dirty="0"/>
              <a:t>但網路上的募款要能夠成功，有</a:t>
            </a:r>
            <a:r>
              <a:rPr lang="zh-TW" altLang="zh-TW" sz="2800" b="1" dirty="0" smtClean="0"/>
              <a:t>一些要素</a:t>
            </a:r>
            <a:r>
              <a:rPr lang="zh-TW" altLang="zh-TW" sz="2800" b="1" dirty="0"/>
              <a:t>必須</a:t>
            </a:r>
            <a:r>
              <a:rPr lang="zh-TW" altLang="zh-TW" sz="2800" b="1" dirty="0" smtClean="0"/>
              <a:t>注意</a:t>
            </a:r>
            <a:endParaRPr lang="zh-TW" altLang="zh-TW" sz="2800" b="1" dirty="0"/>
          </a:p>
          <a:p>
            <a:pPr lvl="1"/>
            <a:r>
              <a:rPr lang="zh-TW" altLang="zh-TW" sz="1800" b="1" dirty="0" smtClean="0"/>
              <a:t>要</a:t>
            </a:r>
            <a:r>
              <a:rPr lang="zh-TW" altLang="zh-TW" sz="1800" b="1" dirty="0"/>
              <a:t>先確定組織的使命（</a:t>
            </a:r>
            <a:r>
              <a:rPr lang="en-US" altLang="zh-TW" sz="1800" b="1" dirty="0"/>
              <a:t>mission</a:t>
            </a:r>
            <a:r>
              <a:rPr lang="zh-TW" altLang="zh-TW" sz="1800" b="1" dirty="0"/>
              <a:t>） 與願景（</a:t>
            </a:r>
            <a:r>
              <a:rPr lang="en-US" altLang="zh-TW" sz="1800" b="1" dirty="0"/>
              <a:t>vision</a:t>
            </a:r>
            <a:r>
              <a:rPr lang="zh-TW" altLang="zh-TW" sz="1800" b="1" dirty="0"/>
              <a:t>），網站必須能顯示出捐款 對促進組織使命的重要性，網站內容也必 須與組織的使命相符合，才能導引網站的 參訪者在線上捐款。</a:t>
            </a:r>
          </a:p>
          <a:p>
            <a:pPr lvl="1"/>
            <a:r>
              <a:rPr lang="zh-TW" altLang="zh-TW" sz="1800" b="1" dirty="0" smtClean="0"/>
              <a:t>做好</a:t>
            </a:r>
            <a:r>
              <a:rPr lang="zh-TW" altLang="zh-TW" sz="1800" b="1" dirty="0"/>
              <a:t>市場區隔，評估誰最有可能瀏 覽我們的網站，也就是要清楚瞭解自己的 群眾何在，才能選擇最適合的服務輸送流 程與管道，以提供讓捐贈者覺得方便使 用，且願意使用的捐款方式。所以，針對 目標市場人口在線上提供有用的內容，以 及設計簡單明瞭的網站導覽，是吸引準備 捐款者的瀏覽的先決條件。</a:t>
            </a:r>
            <a:r>
              <a:rPr lang="en-US" altLang="zh-TW" sz="1800" b="1" dirty="0"/>
              <a:t> </a:t>
            </a:r>
            <a:endParaRPr lang="zh-TW" altLang="zh-TW" sz="1800" b="1" dirty="0"/>
          </a:p>
          <a:p>
            <a:pPr lvl="1"/>
            <a:r>
              <a:rPr lang="zh-TW" altLang="zh-TW" sz="1800" b="1" dirty="0" smtClean="0"/>
              <a:t>充分</a:t>
            </a:r>
            <a:r>
              <a:rPr lang="zh-TW" altLang="zh-TW" sz="1800" b="1" dirty="0"/>
              <a:t>滿足瀏覽者個別化的需求，在 互動的流程中，要讓捐贈者覺得這是一次 非常個別化的服務，具有不可替代性，瀏 覽者才會在參訪之後，對我們組織產生深 刻的印象，進而願意支持我們。當然，網 站中也必須為已經捐款者提供表彰，這是 一種徵信的方式，也是讓新到的瀏覽者瞭 解他不是第一個捐贈者，已有許多相似的 人表達了對組織的支持，形成一種激勵行 為改變的力量。</a:t>
            </a:r>
            <a:r>
              <a:rPr lang="en-US" altLang="zh-TW" sz="1800" b="1" dirty="0"/>
              <a:t> </a:t>
            </a:r>
            <a:endParaRPr lang="zh-TW" altLang="zh-TW" sz="1800" b="1" dirty="0"/>
          </a:p>
          <a:p>
            <a:pPr lvl="1"/>
            <a:r>
              <a:rPr lang="zh-TW" altLang="zh-TW" sz="1800" b="1" dirty="0" smtClean="0"/>
              <a:t>進行</a:t>
            </a:r>
            <a:r>
              <a:rPr lang="zh-TW" altLang="zh-TW" sz="1800" b="1" dirty="0"/>
              <a:t>顧客關係管理，對瀏覽者與捐 贈者的貢獻度與需求分級評等，並建立一 個機制讓瀏覽者轉化成捐款者的持續性關 係。此外，要將捐贈者的資料視為組織的 資產，加以有效地運用和分享，以作為提 供差異化、個別化服務的</a:t>
            </a:r>
            <a:r>
              <a:rPr lang="zh-TW" altLang="zh-TW" sz="1800" b="1" dirty="0" smtClean="0"/>
              <a:t>依據</a:t>
            </a:r>
            <a:endParaRPr lang="zh-TW" altLang="en-US" b="1" dirty="0"/>
          </a:p>
        </p:txBody>
      </p:sp>
    </p:spTree>
    <p:extLst>
      <p:ext uri="{BB962C8B-B14F-4D97-AF65-F5344CB8AC3E}">
        <p14:creationId xmlns:p14="http://schemas.microsoft.com/office/powerpoint/2010/main" xmlns="" val="39172415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92925" y="624110"/>
            <a:ext cx="8911687" cy="759847"/>
          </a:xfrm>
        </p:spPr>
        <p:txBody>
          <a:bodyPr/>
          <a:lstStyle/>
          <a:p>
            <a:r>
              <a:rPr lang="zh-TW" altLang="en-US" b="1" dirty="0"/>
              <a:t>補充</a:t>
            </a:r>
            <a:r>
              <a:rPr lang="en-US" altLang="zh-TW" b="1" dirty="0"/>
              <a:t>_</a:t>
            </a:r>
            <a:r>
              <a:rPr lang="zh-TW" altLang="en-US" b="1" dirty="0"/>
              <a:t>網際網路</a:t>
            </a:r>
            <a:r>
              <a:rPr lang="en-US" altLang="zh-TW" b="1" dirty="0" smtClean="0"/>
              <a:t>(</a:t>
            </a:r>
            <a:r>
              <a:rPr lang="zh-TW" altLang="en-US" b="1" dirty="0" smtClean="0"/>
              <a:t>六</a:t>
            </a:r>
            <a:r>
              <a:rPr lang="en-US" altLang="zh-TW" b="1" dirty="0" smtClean="0"/>
              <a:t>)</a:t>
            </a:r>
            <a:endParaRPr lang="zh-TW" altLang="en-US" b="1" dirty="0"/>
          </a:p>
        </p:txBody>
      </p:sp>
      <p:sp>
        <p:nvSpPr>
          <p:cNvPr id="3" name="內容版面配置區 2"/>
          <p:cNvSpPr>
            <a:spLocks noGrp="1"/>
          </p:cNvSpPr>
          <p:nvPr>
            <p:ph idx="1"/>
          </p:nvPr>
        </p:nvSpPr>
        <p:spPr>
          <a:xfrm>
            <a:off x="2589212" y="1223319"/>
            <a:ext cx="8915400" cy="5443151"/>
          </a:xfrm>
        </p:spPr>
        <p:txBody>
          <a:bodyPr>
            <a:normAutofit lnSpcReduction="10000"/>
          </a:bodyPr>
          <a:lstStyle/>
          <a:p>
            <a:r>
              <a:rPr lang="zh-TW" altLang="zh-TW" sz="2800" b="1" dirty="0"/>
              <a:t>但網路上的募款要能夠成功，有一些要素必須</a:t>
            </a:r>
            <a:r>
              <a:rPr lang="zh-TW" altLang="zh-TW" sz="2800" b="1" dirty="0" smtClean="0"/>
              <a:t>注意</a:t>
            </a:r>
            <a:endParaRPr lang="en-US" altLang="zh-TW" sz="2800" b="1" dirty="0" smtClean="0"/>
          </a:p>
          <a:p>
            <a:pPr lvl="1"/>
            <a:r>
              <a:rPr lang="zh-TW" altLang="zh-TW" sz="1800" b="1" dirty="0" smtClean="0"/>
              <a:t>要</a:t>
            </a:r>
            <a:r>
              <a:rPr lang="zh-TW" altLang="zh-TW" sz="1800" b="1" dirty="0"/>
              <a:t>不斷地保證線上的安全性，以及個人隱密性資料的保護。目前網路募款的 優點是減少到郵局劃撥或銀行轉帳的不便 利性，但網路上看不見任何實體，使得一 切的活動充滿不確定性和投機性，在安全 性沒有得到信任以前，捐贈者感覺到的風 險是高於便利性的，所以只是上網瀏覽者 可能會多於實際採取行動者，因為捐款人 於網際網路捐款最大的擔心就是個人隱密 性資料的保護。</a:t>
            </a:r>
            <a:r>
              <a:rPr lang="en-US" altLang="zh-TW" sz="1800" b="1" dirty="0"/>
              <a:t> </a:t>
            </a:r>
            <a:endParaRPr lang="zh-TW" altLang="zh-TW" sz="1800" b="1" dirty="0"/>
          </a:p>
          <a:p>
            <a:pPr lvl="1"/>
            <a:r>
              <a:rPr lang="zh-TW" altLang="zh-TW" sz="1800" b="1" dirty="0"/>
              <a:t>必須有效率的呈現網頁，如果等待 連接的時間過長，使用者通常是沒有耐心 等候的，相對地會使得與這些瀏覽者互動 的機會也失去了。網路的特色就在於互動 性，藉由互動可以滿足潛在捐贈者的需 求，增加彼此的情感連結，促進了組織與 捐贈者間的溝通與協調，不僅強化了彼此 的關係，更能創造新契機。而且多媒體的 運用，擁有聲音、影像、圖形與文字，呈 現的資訊是比</a:t>
            </a:r>
            <a:r>
              <a:rPr lang="en-US" altLang="zh-TW" sz="1800" b="1" dirty="0"/>
              <a:t> DM </a:t>
            </a:r>
            <a:r>
              <a:rPr lang="zh-TW" altLang="zh-TW" sz="1800" b="1" dirty="0"/>
              <a:t>等書面資料更深入、 更豐富。</a:t>
            </a:r>
            <a:r>
              <a:rPr lang="en-US" altLang="zh-TW" sz="1800" b="1" dirty="0"/>
              <a:t> </a:t>
            </a:r>
            <a:endParaRPr lang="zh-TW" altLang="zh-TW" sz="1800" b="1" dirty="0"/>
          </a:p>
          <a:p>
            <a:pPr lvl="1"/>
            <a:r>
              <a:rPr lang="zh-TW" altLang="zh-TW" sz="1800" b="1" dirty="0"/>
              <a:t>網站必須持續經營與維護，網路經 營之道必須是創新、隨時更新以及提供附 加價值，才能使瀏覽者不斷地回流。在內 容上要了解上網者是為何而來，他們想要 什麼，如何與他們互動，要提供對他們有 意義的內容及創新的內容。我們還要注意 捐贈行為能為捐贈者帶來什麼價值，捐贈 後在此所獲得的附加價值是否大過其他組 織，更重要的是這整個接觸的過程，組織 是否能做到一對一的顧客化。尤其能在網 站上創造「社群」的感覺，服務對象將會 不斷地重回網站</a:t>
            </a:r>
            <a:r>
              <a:rPr lang="zh-TW" altLang="zh-TW" sz="1800" b="1" dirty="0" smtClean="0"/>
              <a:t>。</a:t>
            </a:r>
            <a:endParaRPr lang="zh-TW" altLang="zh-TW" sz="1800" b="1" dirty="0"/>
          </a:p>
        </p:txBody>
      </p:sp>
    </p:spTree>
    <p:extLst>
      <p:ext uri="{BB962C8B-B14F-4D97-AF65-F5344CB8AC3E}">
        <p14:creationId xmlns:p14="http://schemas.microsoft.com/office/powerpoint/2010/main" xmlns="" val="19526097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內容版面配置區 5"/>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7084423" y="422175"/>
            <a:ext cx="4574177" cy="4890363"/>
          </a:xfrm>
        </p:spPr>
      </p:pic>
      <p:sp>
        <p:nvSpPr>
          <p:cNvPr id="2" name="標題 1"/>
          <p:cNvSpPr>
            <a:spLocks noGrp="1"/>
          </p:cNvSpPr>
          <p:nvPr>
            <p:ph type="title"/>
          </p:nvPr>
        </p:nvSpPr>
        <p:spPr>
          <a:xfrm>
            <a:off x="1101627" y="4787050"/>
            <a:ext cx="8911687" cy="1766005"/>
          </a:xfrm>
        </p:spPr>
        <p:txBody>
          <a:bodyPr>
            <a:noAutofit/>
          </a:bodyPr>
          <a:lstStyle/>
          <a:p>
            <a:r>
              <a:rPr lang="zh-TW" altLang="en-US" sz="13800" dirty="0"/>
              <a:t>謝謝</a:t>
            </a:r>
            <a:r>
              <a:rPr lang="zh-TW" altLang="en-US" sz="13800" dirty="0" smtClean="0"/>
              <a:t>指教</a:t>
            </a:r>
            <a:endParaRPr lang="zh-TW" altLang="en-US" sz="13800" dirty="0"/>
          </a:p>
        </p:txBody>
      </p:sp>
    </p:spTree>
    <p:extLst>
      <p:ext uri="{BB962C8B-B14F-4D97-AF65-F5344CB8AC3E}">
        <p14:creationId xmlns:p14="http://schemas.microsoft.com/office/powerpoint/2010/main" xmlns="" val="850564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92925" y="624110"/>
            <a:ext cx="8911687" cy="945198"/>
          </a:xfrm>
        </p:spPr>
        <p:txBody>
          <a:bodyPr>
            <a:normAutofit/>
          </a:bodyPr>
          <a:lstStyle/>
          <a:p>
            <a:r>
              <a:rPr lang="zh-TW" altLang="en-US" sz="4800" b="1" dirty="0"/>
              <a:t>從機構的使命開始</a:t>
            </a:r>
          </a:p>
        </p:txBody>
      </p:sp>
      <p:sp>
        <p:nvSpPr>
          <p:cNvPr id="3" name="內容版面配置區 2"/>
          <p:cNvSpPr>
            <a:spLocks noGrp="1"/>
          </p:cNvSpPr>
          <p:nvPr>
            <p:ph idx="1"/>
          </p:nvPr>
        </p:nvSpPr>
        <p:spPr>
          <a:xfrm>
            <a:off x="2589212" y="1569308"/>
            <a:ext cx="8915400" cy="5084806"/>
          </a:xfrm>
        </p:spPr>
        <p:txBody>
          <a:bodyPr>
            <a:noAutofit/>
          </a:bodyPr>
          <a:lstStyle/>
          <a:p>
            <a:r>
              <a:rPr lang="zh-TW" altLang="en-US" sz="2800" b="1" dirty="0"/>
              <a:t>員工及義工對機構的使命有熱情，所以從偉大的使命開始談論，再討論怎樣的計畫能夠達成使命，然後討論什麼樣的東西或設備（人力、辦公室、電腦）得以讓該計畫進行，然後就會提到所需支出，以及募款的必要</a:t>
            </a:r>
          </a:p>
          <a:p>
            <a:r>
              <a:rPr lang="zh-TW" altLang="en-US" sz="2800" b="1" dirty="0"/>
              <a:t>讓員工或義工瞭解</a:t>
            </a:r>
            <a:r>
              <a:rPr lang="zh-TW" altLang="en-US" sz="2800" b="1" dirty="0" smtClean="0"/>
              <a:t>：</a:t>
            </a:r>
          </a:p>
          <a:p>
            <a:pPr marL="514350" indent="-514350">
              <a:buAutoNum type="arabicPeriod"/>
            </a:pPr>
            <a:r>
              <a:rPr lang="zh-TW" altLang="en-US" sz="2800" b="1" dirty="0" smtClean="0"/>
              <a:t>募款</a:t>
            </a:r>
            <a:r>
              <a:rPr lang="zh-TW" altLang="en-US" sz="2800" b="1" dirty="0"/>
              <a:t>不是達到成果的一個方法，更是讓所有計畫得以</a:t>
            </a:r>
            <a:r>
              <a:rPr lang="zh-TW" altLang="en-US" sz="2800" b="1" dirty="0" smtClean="0"/>
              <a:t>實現的基礎</a:t>
            </a:r>
            <a:endParaRPr lang="en-US" altLang="zh-TW" sz="2800" b="1" dirty="0" smtClean="0"/>
          </a:p>
          <a:p>
            <a:pPr marL="514350" indent="-514350">
              <a:buAutoNum type="arabicPeriod"/>
            </a:pPr>
            <a:r>
              <a:rPr lang="zh-TW" altLang="en-US" sz="2800" b="1" dirty="0" smtClean="0"/>
              <a:t>募款</a:t>
            </a:r>
            <a:r>
              <a:rPr lang="zh-TW" altLang="en-US" sz="2800" b="1" dirty="0"/>
              <a:t>和尋求政治資源的最好辦法就是向認識的人尋求</a:t>
            </a:r>
            <a:r>
              <a:rPr lang="zh-TW" altLang="en-US" sz="2800" b="1" dirty="0" smtClean="0"/>
              <a:t>贊助</a:t>
            </a:r>
            <a:endParaRPr lang="zh-TW" altLang="en-US" sz="2800" b="1" dirty="0"/>
          </a:p>
        </p:txBody>
      </p:sp>
    </p:spTree>
    <p:extLst>
      <p:ext uri="{BB962C8B-B14F-4D97-AF65-F5344CB8AC3E}">
        <p14:creationId xmlns:p14="http://schemas.microsoft.com/office/powerpoint/2010/main" xmlns="" val="1805449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zh-TW" altLang="en-US" sz="4800" b="1" dirty="0"/>
              <a:t>如何找尋最佳</a:t>
            </a:r>
            <a:r>
              <a:rPr lang="zh-TW" altLang="en-US" sz="4800" b="1" dirty="0" smtClean="0"/>
              <a:t>機會</a:t>
            </a:r>
            <a:r>
              <a:rPr lang="en-US" altLang="zh-TW" sz="4800" b="1" dirty="0" smtClean="0"/>
              <a:t/>
            </a:r>
            <a:br>
              <a:rPr lang="en-US" altLang="zh-TW" sz="4800" b="1" dirty="0" smtClean="0"/>
            </a:br>
            <a:r>
              <a:rPr lang="zh-TW" altLang="en-US" sz="4800" b="1" dirty="0" smtClean="0"/>
              <a:t>（</a:t>
            </a:r>
            <a:r>
              <a:rPr lang="zh-TW" altLang="en-US" sz="4800" b="1" dirty="0"/>
              <a:t>如何</a:t>
            </a:r>
            <a:r>
              <a:rPr lang="zh-TW" altLang="en-US" sz="4800" b="1" dirty="0" smtClean="0"/>
              <a:t>尋找最佳的募款</a:t>
            </a:r>
            <a:r>
              <a:rPr lang="zh-TW" altLang="en-US" sz="4800" b="1" dirty="0"/>
              <a:t>對象）</a:t>
            </a:r>
          </a:p>
        </p:txBody>
      </p:sp>
      <p:sp>
        <p:nvSpPr>
          <p:cNvPr id="3" name="內容版面配置區 2"/>
          <p:cNvSpPr>
            <a:spLocks noGrp="1"/>
          </p:cNvSpPr>
          <p:nvPr>
            <p:ph idx="1"/>
          </p:nvPr>
        </p:nvSpPr>
        <p:spPr>
          <a:xfrm>
            <a:off x="2592925" y="2590799"/>
            <a:ext cx="8915400" cy="4143633"/>
          </a:xfrm>
        </p:spPr>
        <p:txBody>
          <a:bodyPr>
            <a:normAutofit/>
          </a:bodyPr>
          <a:lstStyle/>
          <a:p>
            <a:r>
              <a:rPr lang="zh-TW" altLang="en-US" sz="2800" b="1" dirty="0"/>
              <a:t>從自己開始：你沒有辦法賣自己都不會買的</a:t>
            </a:r>
            <a:r>
              <a:rPr lang="zh-TW" altLang="en-US" sz="2800" b="1" dirty="0" smtClean="0"/>
              <a:t>東西</a:t>
            </a:r>
            <a:endParaRPr lang="en-US" altLang="zh-TW" sz="2800" b="1" dirty="0" smtClean="0"/>
          </a:p>
          <a:p>
            <a:pPr marL="0" indent="0">
              <a:buNone/>
            </a:pPr>
            <a:r>
              <a:rPr lang="zh-TW" altLang="en-US" sz="2800" b="1" dirty="0"/>
              <a:t> </a:t>
            </a:r>
            <a:r>
              <a:rPr lang="zh-TW" altLang="en-US" sz="2800" b="1" dirty="0" smtClean="0"/>
              <a:t>  </a:t>
            </a:r>
            <a:r>
              <a:rPr lang="en-US" altLang="zh-TW" sz="2800" b="1" dirty="0" smtClean="0"/>
              <a:t>(EX</a:t>
            </a:r>
            <a:r>
              <a:rPr lang="zh-TW" altLang="en-US" sz="2800" b="1" dirty="0"/>
              <a:t>：購物台銷售天后</a:t>
            </a:r>
            <a:r>
              <a:rPr lang="en-US" altLang="zh-TW" sz="2800" b="1" dirty="0"/>
              <a:t>-</a:t>
            </a:r>
            <a:r>
              <a:rPr lang="zh-TW" altLang="en-US" sz="2800" b="1" dirty="0"/>
              <a:t>利</a:t>
            </a:r>
            <a:r>
              <a:rPr lang="zh-TW" altLang="en-US" sz="2800" b="1" dirty="0" smtClean="0"/>
              <a:t>菁</a:t>
            </a:r>
            <a:r>
              <a:rPr lang="en-US" altLang="zh-TW" sz="2800" b="1" dirty="0" smtClean="0"/>
              <a:t>)</a:t>
            </a:r>
            <a:endParaRPr lang="zh-TW" altLang="en-US" sz="2800" b="1" dirty="0"/>
          </a:p>
          <a:p>
            <a:r>
              <a:rPr lang="zh-TW" altLang="en-US" sz="2800" b="1" dirty="0"/>
              <a:t>家人和朋友：最容易下手，但如果難以開口可以互換</a:t>
            </a:r>
            <a:r>
              <a:rPr lang="zh-TW" altLang="en-US" sz="2800" b="1" dirty="0" smtClean="0"/>
              <a:t>、</a:t>
            </a:r>
            <a:r>
              <a:rPr lang="en-US" altLang="zh-TW" sz="2800" b="1" dirty="0" smtClean="0"/>
              <a:t>(</a:t>
            </a:r>
            <a:r>
              <a:rPr lang="zh-TW" altLang="en-US" sz="2800" b="1" dirty="0" smtClean="0"/>
              <a:t>家庭</a:t>
            </a:r>
            <a:r>
              <a:rPr lang="zh-TW" altLang="en-US" sz="2800" b="1" dirty="0"/>
              <a:t>式</a:t>
            </a:r>
            <a:r>
              <a:rPr lang="zh-TW" altLang="en-US" sz="2800" b="1" dirty="0" smtClean="0"/>
              <a:t>的</a:t>
            </a:r>
            <a:r>
              <a:rPr lang="en-US" altLang="zh-TW" sz="2800" b="1" dirty="0" smtClean="0"/>
              <a:t>)</a:t>
            </a:r>
            <a:r>
              <a:rPr lang="zh-TW" altLang="en-US" sz="2800" b="1" dirty="0" smtClean="0"/>
              <a:t>團體會員</a:t>
            </a:r>
            <a:endParaRPr lang="en-US" altLang="zh-TW" sz="2800" b="1" dirty="0" smtClean="0"/>
          </a:p>
          <a:p>
            <a:pPr marL="0" indent="0">
              <a:buNone/>
            </a:pPr>
            <a:r>
              <a:rPr lang="zh-TW" altLang="en-US" sz="2800" b="1" dirty="0" smtClean="0"/>
              <a:t>   </a:t>
            </a:r>
            <a:r>
              <a:rPr lang="en-US" altLang="zh-TW" sz="2800" b="1" dirty="0"/>
              <a:t>(</a:t>
            </a:r>
            <a:r>
              <a:rPr lang="en-US" altLang="zh-TW" sz="2800" b="1" dirty="0" smtClean="0"/>
              <a:t>EX</a:t>
            </a:r>
            <a:r>
              <a:rPr lang="zh-TW" altLang="en-US" sz="2800" b="1" dirty="0" smtClean="0"/>
              <a:t> ：</a:t>
            </a:r>
            <a:r>
              <a:rPr lang="en-US" altLang="zh-TW" sz="2800" b="1" dirty="0" smtClean="0"/>
              <a:t>A</a:t>
            </a:r>
            <a:r>
              <a:rPr lang="zh-TW" altLang="en-US" sz="2800" b="1" dirty="0" smtClean="0"/>
              <a:t>問</a:t>
            </a:r>
            <a:r>
              <a:rPr lang="en-US" altLang="zh-TW" sz="2800" b="1" dirty="0" smtClean="0"/>
              <a:t>B</a:t>
            </a:r>
            <a:r>
              <a:rPr lang="zh-TW" altLang="en-US" sz="2800" b="1" dirty="0" smtClean="0"/>
              <a:t>的家人朋友、</a:t>
            </a:r>
            <a:r>
              <a:rPr lang="en-US" altLang="zh-TW" sz="2800" b="1" dirty="0" smtClean="0"/>
              <a:t>B</a:t>
            </a:r>
            <a:r>
              <a:rPr lang="zh-TW" altLang="en-US" sz="2800" b="1" dirty="0" smtClean="0"/>
              <a:t>問</a:t>
            </a:r>
            <a:r>
              <a:rPr lang="en-US" altLang="zh-TW" sz="2800" b="1" dirty="0" smtClean="0"/>
              <a:t>A</a:t>
            </a:r>
            <a:r>
              <a:rPr lang="zh-TW" altLang="en-US" sz="2800" b="1" dirty="0" smtClean="0"/>
              <a:t>的家人朋友</a:t>
            </a:r>
            <a:r>
              <a:rPr lang="en-US" altLang="zh-TW" sz="2800" b="1" dirty="0" smtClean="0"/>
              <a:t>)</a:t>
            </a:r>
            <a:endParaRPr lang="zh-TW" altLang="en-US" sz="2800" b="1" dirty="0"/>
          </a:p>
          <a:p>
            <a:r>
              <a:rPr lang="zh-TW" altLang="en-US" sz="2800" b="1" dirty="0"/>
              <a:t>左鄰右舍：選舉名冊找起或社區內的</a:t>
            </a:r>
            <a:r>
              <a:rPr lang="zh-TW" altLang="en-US" sz="2800" b="1" dirty="0" smtClean="0"/>
              <a:t>團體</a:t>
            </a:r>
            <a:endParaRPr lang="en-US" altLang="zh-TW" sz="2800" b="1" dirty="0" smtClean="0"/>
          </a:p>
          <a:p>
            <a:pPr marL="0" indent="0">
              <a:buNone/>
            </a:pPr>
            <a:r>
              <a:rPr lang="zh-TW" altLang="en-US" sz="2800" b="1" dirty="0"/>
              <a:t> </a:t>
            </a:r>
            <a:r>
              <a:rPr lang="zh-TW" altLang="en-US" sz="2800" b="1" dirty="0" smtClean="0"/>
              <a:t>  </a:t>
            </a:r>
            <a:r>
              <a:rPr lang="en-US" altLang="zh-TW" sz="2800" b="1" dirty="0" smtClean="0"/>
              <a:t>(EX</a:t>
            </a:r>
            <a:r>
              <a:rPr lang="zh-TW" altLang="en-US" sz="2800" b="1" dirty="0"/>
              <a:t>：詢問鄰里</a:t>
            </a:r>
            <a:r>
              <a:rPr lang="zh-TW" altLang="en-US" sz="2800" b="1" dirty="0" smtClean="0"/>
              <a:t>長或里民聯絡簿、桃米社區發展協會</a:t>
            </a:r>
            <a:r>
              <a:rPr lang="en-US" altLang="zh-TW" sz="2800" b="1" dirty="0" smtClean="0"/>
              <a:t>)</a:t>
            </a:r>
          </a:p>
          <a:p>
            <a:endParaRPr lang="zh-TW" altLang="en-US" sz="2800" dirty="0"/>
          </a:p>
        </p:txBody>
      </p:sp>
    </p:spTree>
    <p:extLst>
      <p:ext uri="{BB962C8B-B14F-4D97-AF65-F5344CB8AC3E}">
        <p14:creationId xmlns:p14="http://schemas.microsoft.com/office/powerpoint/2010/main" xmlns="" val="3629322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589212" y="2133600"/>
            <a:ext cx="8915400" cy="4662616"/>
          </a:xfrm>
        </p:spPr>
        <p:txBody>
          <a:bodyPr>
            <a:normAutofit/>
          </a:bodyPr>
          <a:lstStyle/>
          <a:p>
            <a:r>
              <a:rPr lang="zh-TW" altLang="en-US" sz="2800" b="1" dirty="0"/>
              <a:t>工作夥伴：義工工作場合中的夥伴、同事以及有穩定收入的人</a:t>
            </a:r>
            <a:endParaRPr lang="en-US" altLang="zh-TW" sz="2800" b="1" dirty="0"/>
          </a:p>
          <a:p>
            <a:pPr marL="0" indent="0">
              <a:buNone/>
            </a:pPr>
            <a:r>
              <a:rPr lang="zh-TW" altLang="en-US" sz="2800" b="1" dirty="0"/>
              <a:t>   </a:t>
            </a:r>
            <a:r>
              <a:rPr lang="en-US" altLang="zh-TW" sz="2800" b="1" dirty="0"/>
              <a:t>(EX</a:t>
            </a:r>
            <a:r>
              <a:rPr lang="zh-TW" altLang="en-US" sz="2800" b="1" dirty="0"/>
              <a:t>：位子坐在你旁邊的同事</a:t>
            </a:r>
            <a:r>
              <a:rPr lang="en-US" altLang="zh-TW" sz="2800" b="1" dirty="0"/>
              <a:t>)</a:t>
            </a:r>
          </a:p>
          <a:p>
            <a:r>
              <a:rPr lang="zh-TW" altLang="en-US" sz="2800" b="1" dirty="0" smtClean="0"/>
              <a:t>學生</a:t>
            </a:r>
            <a:r>
              <a:rPr lang="zh-TW" altLang="en-US" sz="2800" b="1" dirty="0"/>
              <a:t>和老師：在學校裡，學生社團活動中，往往也會專門的學生去募款跑贊助，該人員往往是可以成為最佳的</a:t>
            </a:r>
            <a:r>
              <a:rPr lang="zh-TW" altLang="en-US" sz="2800" b="1" dirty="0" smtClean="0"/>
              <a:t>義工</a:t>
            </a:r>
            <a:endParaRPr lang="en-US" altLang="zh-TW" sz="2800" b="1" dirty="0" smtClean="0"/>
          </a:p>
          <a:p>
            <a:pPr marL="0" indent="0">
              <a:buNone/>
            </a:pPr>
            <a:r>
              <a:rPr lang="zh-TW" altLang="en-US" sz="2800" b="1" dirty="0"/>
              <a:t> </a:t>
            </a:r>
            <a:r>
              <a:rPr lang="zh-TW" altLang="en-US" sz="2800" b="1" dirty="0" smtClean="0"/>
              <a:t>   </a:t>
            </a:r>
            <a:r>
              <a:rPr lang="en-US" altLang="zh-TW" sz="2800" b="1" dirty="0" smtClean="0"/>
              <a:t>(</a:t>
            </a:r>
            <a:r>
              <a:rPr lang="en-US" altLang="zh-TW" sz="2800" b="1" dirty="0"/>
              <a:t>EX</a:t>
            </a:r>
            <a:r>
              <a:rPr lang="zh-TW" altLang="en-US" sz="2800" b="1" dirty="0" smtClean="0"/>
              <a:t>：</a:t>
            </a:r>
            <a:r>
              <a:rPr lang="zh-TW" altLang="en-US" sz="2800" b="1" dirty="0"/>
              <a:t>學生</a:t>
            </a:r>
            <a:r>
              <a:rPr lang="zh-TW" altLang="en-US" sz="2800" b="1" dirty="0" smtClean="0"/>
              <a:t>社團中的公關組人員</a:t>
            </a:r>
            <a:r>
              <a:rPr lang="en-US" altLang="zh-TW" sz="2800" b="1" dirty="0" smtClean="0"/>
              <a:t>)</a:t>
            </a:r>
            <a:endParaRPr lang="zh-TW" altLang="en-US" sz="2800" b="1" dirty="0" smtClean="0"/>
          </a:p>
          <a:p>
            <a:r>
              <a:rPr lang="zh-TW" altLang="en-US" sz="2800" b="1" dirty="0" smtClean="0"/>
              <a:t>企業人士：有買賣交易往來的售貨廠商</a:t>
            </a:r>
            <a:endParaRPr lang="en-US" altLang="zh-TW" sz="2800" b="1" dirty="0" smtClean="0"/>
          </a:p>
          <a:p>
            <a:pPr marL="0" indent="0">
              <a:buNone/>
            </a:pPr>
            <a:r>
              <a:rPr lang="zh-TW" altLang="en-US" sz="2800" b="1" dirty="0" smtClean="0"/>
              <a:t>   </a:t>
            </a:r>
            <a:r>
              <a:rPr lang="en-US" altLang="zh-TW" sz="2800" b="1" dirty="0" smtClean="0"/>
              <a:t>(</a:t>
            </a:r>
            <a:r>
              <a:rPr lang="en-US" altLang="zh-TW" sz="2800" b="1" dirty="0"/>
              <a:t>EX</a:t>
            </a:r>
            <a:r>
              <a:rPr lang="zh-TW" altLang="en-US" sz="2800" b="1" dirty="0"/>
              <a:t>：維修辦公室印表機的廠商</a:t>
            </a:r>
            <a:r>
              <a:rPr lang="en-US" altLang="zh-TW" sz="2800" b="1" dirty="0"/>
              <a:t>)</a:t>
            </a:r>
          </a:p>
          <a:p>
            <a:endParaRPr lang="zh-TW" altLang="en-US" b="1" dirty="0"/>
          </a:p>
        </p:txBody>
      </p:sp>
      <p:sp>
        <p:nvSpPr>
          <p:cNvPr id="4" name="標題 1"/>
          <p:cNvSpPr>
            <a:spLocks noGrp="1"/>
          </p:cNvSpPr>
          <p:nvPr>
            <p:ph type="title"/>
          </p:nvPr>
        </p:nvSpPr>
        <p:spPr/>
        <p:txBody>
          <a:bodyPr>
            <a:noAutofit/>
          </a:bodyPr>
          <a:lstStyle/>
          <a:p>
            <a:r>
              <a:rPr lang="zh-TW" altLang="en-US" sz="4800" b="1" dirty="0"/>
              <a:t>如何找尋最佳</a:t>
            </a:r>
            <a:r>
              <a:rPr lang="zh-TW" altLang="en-US" sz="4800" b="1" dirty="0" smtClean="0"/>
              <a:t>機會</a:t>
            </a:r>
            <a:r>
              <a:rPr lang="en-US" altLang="zh-TW" sz="4800" b="1" dirty="0" smtClean="0"/>
              <a:t/>
            </a:r>
            <a:br>
              <a:rPr lang="en-US" altLang="zh-TW" sz="4800" b="1" dirty="0" smtClean="0"/>
            </a:br>
            <a:r>
              <a:rPr lang="zh-TW" altLang="en-US" sz="4800" b="1" dirty="0" smtClean="0"/>
              <a:t>（</a:t>
            </a:r>
            <a:r>
              <a:rPr lang="zh-TW" altLang="en-US" sz="4800" b="1" dirty="0"/>
              <a:t>如何</a:t>
            </a:r>
            <a:r>
              <a:rPr lang="zh-TW" altLang="en-US" sz="4800" b="1" dirty="0" smtClean="0"/>
              <a:t>尋找最佳的募款</a:t>
            </a:r>
            <a:r>
              <a:rPr lang="zh-TW" altLang="en-US" sz="4800" b="1" dirty="0"/>
              <a:t>對象）</a:t>
            </a:r>
          </a:p>
        </p:txBody>
      </p:sp>
    </p:spTree>
    <p:extLst>
      <p:ext uri="{BB962C8B-B14F-4D97-AF65-F5344CB8AC3E}">
        <p14:creationId xmlns:p14="http://schemas.microsoft.com/office/powerpoint/2010/main" xmlns="" val="3788616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t>如何找尋最佳機會</a:t>
            </a:r>
            <a:r>
              <a:rPr lang="en-US" altLang="zh-TW" b="1" dirty="0"/>
              <a:t/>
            </a:r>
            <a:br>
              <a:rPr lang="en-US" altLang="zh-TW" b="1" dirty="0"/>
            </a:br>
            <a:r>
              <a:rPr lang="zh-TW" altLang="en-US" b="1" dirty="0"/>
              <a:t>（如何尋找最佳的募款對象）</a:t>
            </a:r>
          </a:p>
        </p:txBody>
      </p:sp>
      <p:sp>
        <p:nvSpPr>
          <p:cNvPr id="3" name="內容版面配置區 2"/>
          <p:cNvSpPr>
            <a:spLocks noGrp="1"/>
          </p:cNvSpPr>
          <p:nvPr>
            <p:ph idx="1"/>
          </p:nvPr>
        </p:nvSpPr>
        <p:spPr>
          <a:xfrm>
            <a:off x="2589212" y="2133599"/>
            <a:ext cx="8915400" cy="4582298"/>
          </a:xfrm>
        </p:spPr>
        <p:txBody>
          <a:bodyPr>
            <a:normAutofit lnSpcReduction="10000"/>
          </a:bodyPr>
          <a:lstStyle/>
          <a:p>
            <a:r>
              <a:rPr lang="zh-TW" altLang="en-US" sz="2800" b="1" dirty="0"/>
              <a:t>專業人士：與之接觸具有專業技能的人，因為這個族群有高</a:t>
            </a:r>
            <a:r>
              <a:rPr lang="zh-TW" altLang="en-US" sz="2800" b="1" dirty="0" smtClean="0"/>
              <a:t>收入</a:t>
            </a:r>
            <a:endParaRPr lang="en-US" altLang="zh-TW" sz="2800" b="1" dirty="0" smtClean="0"/>
          </a:p>
          <a:p>
            <a:pPr marL="0" indent="0">
              <a:buNone/>
            </a:pPr>
            <a:r>
              <a:rPr lang="zh-TW" altLang="en-US" sz="2800" b="1" dirty="0" smtClean="0"/>
              <a:t>   </a:t>
            </a:r>
            <a:r>
              <a:rPr lang="en-US" altLang="zh-TW" sz="2800" b="1" dirty="0" smtClean="0"/>
              <a:t>(EX</a:t>
            </a:r>
            <a:r>
              <a:rPr lang="zh-TW" altLang="en-US" sz="2800" b="1" dirty="0"/>
              <a:t>：你的牙醫、你的保險</a:t>
            </a:r>
            <a:r>
              <a:rPr lang="zh-TW" altLang="en-US" sz="2800" b="1" dirty="0" smtClean="0"/>
              <a:t>業務員</a:t>
            </a:r>
            <a:r>
              <a:rPr lang="en-US" altLang="zh-TW" sz="2800" b="1" dirty="0" smtClean="0"/>
              <a:t>)</a:t>
            </a:r>
            <a:endParaRPr lang="zh-TW" altLang="en-US" sz="2800" b="1" dirty="0"/>
          </a:p>
          <a:p>
            <a:r>
              <a:rPr lang="zh-TW" altLang="en-US" sz="2800" b="1" dirty="0"/>
              <a:t>其他的機構：生活中與之接觸的各種機構團體或</a:t>
            </a:r>
            <a:r>
              <a:rPr lang="zh-TW" altLang="en-US" sz="2800" b="1" dirty="0" smtClean="0"/>
              <a:t>商家</a:t>
            </a:r>
            <a:endParaRPr lang="en-US" altLang="zh-TW" sz="2800" b="1" dirty="0" smtClean="0"/>
          </a:p>
          <a:p>
            <a:pPr marL="0" indent="0">
              <a:buNone/>
            </a:pPr>
            <a:r>
              <a:rPr lang="zh-TW" altLang="en-US" sz="2800" b="1" dirty="0" smtClean="0"/>
              <a:t>   </a:t>
            </a:r>
            <a:r>
              <a:rPr lang="en-US" altLang="zh-TW" sz="2800" b="1" dirty="0" smtClean="0"/>
              <a:t>(EX</a:t>
            </a:r>
            <a:r>
              <a:rPr lang="zh-TW" altLang="en-US" sz="2800" b="1" dirty="0"/>
              <a:t>：賣蔥油餅的攤商、你所存錢的銀行、郵局</a:t>
            </a:r>
            <a:r>
              <a:rPr lang="zh-TW" altLang="en-US" sz="2800" b="1" dirty="0" smtClean="0"/>
              <a:t>等</a:t>
            </a:r>
            <a:r>
              <a:rPr lang="en-US" altLang="zh-TW" sz="2800" b="1" dirty="0" smtClean="0"/>
              <a:t>)</a:t>
            </a:r>
            <a:endParaRPr lang="zh-TW" altLang="en-US" sz="2800" b="1" dirty="0"/>
          </a:p>
          <a:p>
            <a:r>
              <a:rPr lang="zh-TW" altLang="en-US" sz="2800" b="1" dirty="0"/>
              <a:t>宗教團體：寺廟、團契</a:t>
            </a:r>
          </a:p>
          <a:p>
            <a:r>
              <a:rPr lang="zh-TW" altLang="en-US" sz="2800" b="1" dirty="0"/>
              <a:t>你機構裡的人：工作場所中所碰到的</a:t>
            </a:r>
            <a:r>
              <a:rPr lang="zh-TW" altLang="en-US" sz="2800" b="1" dirty="0" smtClean="0"/>
              <a:t>人</a:t>
            </a:r>
            <a:endParaRPr lang="en-US" altLang="zh-TW" sz="2800" b="1" dirty="0"/>
          </a:p>
          <a:p>
            <a:pPr marL="0" indent="0">
              <a:buNone/>
            </a:pPr>
            <a:r>
              <a:rPr lang="zh-TW" altLang="en-US" sz="2800" b="1" dirty="0" smtClean="0"/>
              <a:t>   </a:t>
            </a:r>
            <a:r>
              <a:rPr lang="en-US" altLang="zh-TW" sz="2800" b="1" dirty="0" smtClean="0"/>
              <a:t>(EX</a:t>
            </a:r>
            <a:r>
              <a:rPr lang="zh-TW" altLang="en-US" sz="2800" b="1" dirty="0" smtClean="0"/>
              <a:t>：以我自己為例，埔里</a:t>
            </a:r>
            <a:r>
              <a:rPr lang="zh-TW" altLang="en-US" sz="2800" b="1" dirty="0"/>
              <a:t>郵局的郵務士與郵務櫃</a:t>
            </a:r>
            <a:r>
              <a:rPr lang="zh-TW" altLang="en-US" sz="2800" b="1" dirty="0" smtClean="0"/>
              <a:t>臺</a:t>
            </a:r>
            <a:endParaRPr lang="en-US" altLang="zh-TW" sz="2800" b="1" dirty="0" smtClean="0"/>
          </a:p>
          <a:p>
            <a:pPr marL="0" indent="0">
              <a:buNone/>
            </a:pPr>
            <a:r>
              <a:rPr lang="zh-TW" altLang="en-US" sz="2800" b="1" dirty="0"/>
              <a:t> </a:t>
            </a:r>
            <a:r>
              <a:rPr lang="zh-TW" altLang="en-US" sz="2800" b="1" dirty="0" smtClean="0"/>
              <a:t>            的人員</a:t>
            </a:r>
            <a:r>
              <a:rPr lang="zh-TW" altLang="en-US" sz="2800" b="1" dirty="0"/>
              <a:t>以及每天接觸到的</a:t>
            </a:r>
            <a:r>
              <a:rPr lang="zh-TW" altLang="en-US" sz="2800" b="1" dirty="0" smtClean="0"/>
              <a:t>工讀生</a:t>
            </a:r>
            <a:r>
              <a:rPr lang="en-US" altLang="zh-TW" sz="2800" b="1" dirty="0" smtClean="0"/>
              <a:t>)</a:t>
            </a:r>
            <a:endParaRPr lang="zh-TW" altLang="en-US" sz="2800" b="1" dirty="0"/>
          </a:p>
          <a:p>
            <a:endParaRPr lang="zh-TW" altLang="en-US" dirty="0"/>
          </a:p>
        </p:txBody>
      </p:sp>
    </p:spTree>
    <p:extLst>
      <p:ext uri="{BB962C8B-B14F-4D97-AF65-F5344CB8AC3E}">
        <p14:creationId xmlns:p14="http://schemas.microsoft.com/office/powerpoint/2010/main" xmlns="" val="230158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92925" y="333725"/>
            <a:ext cx="8911687" cy="1361209"/>
          </a:xfrm>
        </p:spPr>
        <p:txBody>
          <a:bodyPr>
            <a:normAutofit fontScale="90000"/>
          </a:bodyPr>
          <a:lstStyle/>
          <a:p>
            <a:r>
              <a:rPr lang="zh-TW" altLang="zh-TW" sz="4800" b="1" dirty="0"/>
              <a:t>開口請求</a:t>
            </a:r>
            <a:r>
              <a:rPr lang="zh-TW" altLang="zh-TW" sz="4800" b="1" dirty="0" smtClean="0"/>
              <a:t>以前</a:t>
            </a:r>
            <a:r>
              <a:rPr lang="en-US" altLang="zh-TW" sz="4800" b="1" dirty="0" smtClean="0"/>
              <a:t/>
            </a:r>
            <a:br>
              <a:rPr lang="en-US" altLang="zh-TW" sz="4800" b="1" dirty="0" smtClean="0"/>
            </a:br>
            <a:r>
              <a:rPr lang="zh-TW" altLang="zh-TW" sz="4800" b="1" dirty="0" smtClean="0"/>
              <a:t>請求</a:t>
            </a:r>
            <a:r>
              <a:rPr lang="zh-TW" altLang="zh-TW" sz="4800" b="1" dirty="0"/>
              <a:t>募款前必須做好三項</a:t>
            </a:r>
            <a:r>
              <a:rPr lang="zh-TW" altLang="zh-TW" sz="4800" b="1" dirty="0" smtClean="0"/>
              <a:t>功課</a:t>
            </a:r>
            <a:r>
              <a:rPr lang="en-US" altLang="zh-TW" sz="4800" b="1" dirty="0" smtClean="0"/>
              <a:t>(</a:t>
            </a:r>
            <a:r>
              <a:rPr lang="zh-TW" altLang="en-US" sz="4800" b="1" dirty="0" smtClean="0"/>
              <a:t>一</a:t>
            </a:r>
            <a:r>
              <a:rPr lang="en-US" altLang="zh-TW" sz="4800" b="1" dirty="0" smtClean="0"/>
              <a:t>)</a:t>
            </a:r>
            <a:r>
              <a:rPr lang="zh-TW" altLang="zh-TW" sz="4800" b="1" dirty="0" smtClean="0"/>
              <a:t>：</a:t>
            </a:r>
            <a:r>
              <a:rPr lang="zh-TW" altLang="zh-TW" sz="4800" b="1" dirty="0"/>
              <a:t/>
            </a:r>
            <a:br>
              <a:rPr lang="zh-TW" altLang="zh-TW" sz="4800" b="1" dirty="0"/>
            </a:br>
            <a:endParaRPr lang="zh-TW" altLang="zh-TW" sz="4800" dirty="0"/>
          </a:p>
        </p:txBody>
      </p:sp>
      <p:sp>
        <p:nvSpPr>
          <p:cNvPr id="3" name="內容版面配置區 2"/>
          <p:cNvSpPr>
            <a:spLocks noGrp="1"/>
          </p:cNvSpPr>
          <p:nvPr>
            <p:ph idx="1"/>
          </p:nvPr>
        </p:nvSpPr>
        <p:spPr>
          <a:xfrm>
            <a:off x="2592925" y="1694935"/>
            <a:ext cx="9106458" cy="5088923"/>
          </a:xfrm>
        </p:spPr>
        <p:txBody>
          <a:bodyPr>
            <a:normAutofit lnSpcReduction="10000"/>
          </a:bodyPr>
          <a:lstStyle/>
          <a:p>
            <a:pPr lvl="0"/>
            <a:r>
              <a:rPr lang="zh-TW" altLang="zh-TW" sz="2800" b="1" dirty="0" smtClean="0"/>
              <a:t>以身作則</a:t>
            </a:r>
            <a:r>
              <a:rPr lang="zh-TW" altLang="zh-TW" sz="2800" b="1" dirty="0"/>
              <a:t>，由自己為表率，率先捐款。</a:t>
            </a:r>
            <a:endParaRPr lang="zh-TW" altLang="zh-TW" sz="2800" dirty="0"/>
          </a:p>
          <a:p>
            <a:pPr lvl="1"/>
            <a:r>
              <a:rPr lang="zh-TW" altLang="zh-TW" sz="2400" b="1" dirty="0"/>
              <a:t>做而言不如起而行，必須要讓大家知道你是認真的。</a:t>
            </a:r>
            <a:endParaRPr lang="zh-TW" altLang="zh-TW" sz="2400" dirty="0"/>
          </a:p>
          <a:p>
            <a:pPr lvl="1"/>
            <a:r>
              <a:rPr lang="zh-TW" altLang="zh-TW" sz="2400" b="1" dirty="0"/>
              <a:t>預計募款的數目越大，相對的自己的捐款金額也要很大</a:t>
            </a:r>
            <a:endParaRPr lang="zh-TW" altLang="zh-TW" sz="2400" dirty="0"/>
          </a:p>
          <a:p>
            <a:pPr lvl="1"/>
            <a:r>
              <a:rPr lang="zh-TW" altLang="zh-TW" sz="2400" b="1" dirty="0"/>
              <a:t>如果希望別人可以對於機構做出長期的募款，那麼自己應該以信託、預立遺囑進行遺贈、以機構為你保險的受益人等方式率先做出貢獻。</a:t>
            </a:r>
            <a:endParaRPr lang="zh-TW" altLang="zh-TW" sz="2400" dirty="0"/>
          </a:p>
          <a:p>
            <a:pPr lvl="1"/>
            <a:r>
              <a:rPr lang="zh-TW" altLang="zh-TW" sz="2400" b="1" dirty="0"/>
              <a:t>最好的募款人就是捐款人自己，而募款人自己又會變成最好的捐款者。</a:t>
            </a:r>
            <a:endParaRPr lang="zh-TW" altLang="zh-TW" sz="2400" dirty="0"/>
          </a:p>
          <a:p>
            <a:pPr lvl="1"/>
            <a:r>
              <a:rPr lang="zh-TW" altLang="zh-TW" sz="2400" b="1" dirty="0"/>
              <a:t>領導人需要自己率先捐款，機構中的員工、義工及募款工作的行政人員才會歡喜甘願的跟進，只要有大部分的員工、義工及募款工作的行政人員捐款那麼就可以懷著信心對外開始募款</a:t>
            </a:r>
            <a:r>
              <a:rPr lang="zh-TW" altLang="zh-TW" b="1" dirty="0" smtClean="0"/>
              <a:t>。</a:t>
            </a:r>
            <a:endParaRPr lang="zh-TW" altLang="zh-TW" dirty="0"/>
          </a:p>
        </p:txBody>
      </p:sp>
    </p:spTree>
    <p:extLst>
      <p:ext uri="{BB962C8B-B14F-4D97-AF65-F5344CB8AC3E}">
        <p14:creationId xmlns:p14="http://schemas.microsoft.com/office/powerpoint/2010/main" xmlns="" val="3400834349"/>
      </p:ext>
    </p:extLst>
  </p:cSld>
  <p:clrMapOvr>
    <a:masterClrMapping/>
  </p:clrMapOvr>
</p:sld>
</file>

<file path=ppt/theme/theme1.xml><?xml version="1.0" encoding="utf-8"?>
<a:theme xmlns:a="http://schemas.openxmlformats.org/drawingml/2006/main" name="絲縷">
  <a:themeElements>
    <a:clrScheme name="氣流">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絲縷">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絲縷">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Couture</Template>
  <TotalTime>289</TotalTime>
  <Words>5595</Words>
  <Application>Microsoft Office PowerPoint</Application>
  <PresentationFormat>自訂</PresentationFormat>
  <Paragraphs>307</Paragraphs>
  <Slides>45</Slides>
  <Notes>45</Notes>
  <HiddenSlides>0</HiddenSlides>
  <MMClips>0</MMClips>
  <ScaleCrop>false</ScaleCrop>
  <HeadingPairs>
    <vt:vector size="4" baseType="variant">
      <vt:variant>
        <vt:lpstr>佈景主題</vt:lpstr>
      </vt:variant>
      <vt:variant>
        <vt:i4>1</vt:i4>
      </vt:variant>
      <vt:variant>
        <vt:lpstr>投影片標題</vt:lpstr>
      </vt:variant>
      <vt:variant>
        <vt:i4>45</vt:i4>
      </vt:variant>
    </vt:vector>
  </HeadingPairs>
  <TitlesOfParts>
    <vt:vector size="46" baseType="lpstr">
      <vt:lpstr>絲縷</vt:lpstr>
      <vt:lpstr>募款成功                         ～義工與專家必讀</vt:lpstr>
      <vt:lpstr>第五章</vt:lpstr>
      <vt:lpstr>投影片 3</vt:lpstr>
      <vt:lpstr>為何要募款?</vt:lpstr>
      <vt:lpstr>從機構的使命開始</vt:lpstr>
      <vt:lpstr>如何找尋最佳機會 （如何尋找最佳的募款對象）</vt:lpstr>
      <vt:lpstr>如何找尋最佳機會 （如何尋找最佳的募款對象）</vt:lpstr>
      <vt:lpstr>如何找尋最佳機會 （如何尋找最佳的募款對象）</vt:lpstr>
      <vt:lpstr>開口請求以前 請求募款前必須做好三項功課(一)： </vt:lpstr>
      <vt:lpstr>開口請求以前 請求募款前必須做好三項功課(二)：</vt:lpstr>
      <vt:lpstr>開口請求以前 請求募款前必須做好三項功課(三)：</vt:lpstr>
      <vt:lpstr>如何開口請人捐款</vt:lpstr>
      <vt:lpstr>如何開口請人捐款</vt:lpstr>
      <vt:lpstr>進入請求募款的關鍵時刻的技巧(重點原則)：</vt:lpstr>
      <vt:lpstr>謝卡的重要</vt:lpstr>
      <vt:lpstr>障礙排除</vt:lpstr>
      <vt:lpstr>萬事起頭難，坐而言不如起而行</vt:lpstr>
      <vt:lpstr>第六章</vt:lpstr>
      <vt:lpstr>投影片 19</vt:lpstr>
      <vt:lpstr>募款的基礎</vt:lpstr>
      <vt:lpstr>會員招募活動</vt:lpstr>
      <vt:lpstr>年度會員募款運動</vt:lpstr>
      <vt:lpstr>會員的種類</vt:lpstr>
      <vt:lpstr>投影片 24</vt:lpstr>
      <vt:lpstr>追蹤團體裡會員的汰換率</vt:lpstr>
      <vt:lpstr>會員續約及續約回饋</vt:lpstr>
      <vt:lpstr>投影片 27</vt:lpstr>
      <vt:lpstr>藉由信件、電子郵件、 電話行銷或登門親訪</vt:lpstr>
      <vt:lpstr>藉由信件、電子郵件、 電話行銷或登門親訪</vt:lpstr>
      <vt:lpstr>藉由信件、電子郵件、 電話行銷或登門親訪</vt:lpstr>
      <vt:lpstr>藉由信件、電子郵件、 電話行銷或登門親訪</vt:lpstr>
      <vt:lpstr>藉由信件、電子郵件、 電話行銷或登門親訪</vt:lpstr>
      <vt:lpstr>擔保承諾</vt:lpstr>
      <vt:lpstr>投影片 34</vt:lpstr>
      <vt:lpstr>投影片 35</vt:lpstr>
      <vt:lpstr>列名感謝</vt:lpstr>
      <vt:lpstr>薪資抵扣：職場的擔保</vt:lpstr>
      <vt:lpstr>投影片 38</vt:lpstr>
      <vt:lpstr>補充_網際網路(一)</vt:lpstr>
      <vt:lpstr>補充_網際網路(二)</vt:lpstr>
      <vt:lpstr>補充_網際網路(三)</vt:lpstr>
      <vt:lpstr>補充_網際網路(四)</vt:lpstr>
      <vt:lpstr>補充_網際網路(五)</vt:lpstr>
      <vt:lpstr>補充_網際網路(六)</vt:lpstr>
      <vt:lpstr>謝謝指教</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募款成功                         ～義工與專家必讀</dc:title>
  <dc:creator>廖珮瑜</dc:creator>
  <cp:lastModifiedBy>Owner</cp:lastModifiedBy>
  <cp:revision>42</cp:revision>
  <cp:lastPrinted>2015-04-16T08:19:53Z</cp:lastPrinted>
  <dcterms:created xsi:type="dcterms:W3CDTF">2015-04-13T12:43:34Z</dcterms:created>
  <dcterms:modified xsi:type="dcterms:W3CDTF">2015-04-26T12:55:56Z</dcterms:modified>
</cp:coreProperties>
</file>