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4" r:id="rId18"/>
    <p:sldId id="273" r:id="rId19"/>
    <p:sldId id="27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15/3/21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15/3/21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15/3/21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15/3/21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15/3/21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15/3/21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15/3/21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15/3/21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15/3/21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earch.books.com.tw/exep/prod_search.php?key=Philip+Kotler%E3%80%81Ned+Roberto%E3%80%81Nancy+Lee&amp;f=author" TargetMode="Externa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子標題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zh-TW" altLang="en-US" b="1" dirty="0">
                <a:solidFill>
                  <a:schemeClr val="tx1"/>
                </a:solidFill>
                <a:latin typeface="ArialMT"/>
              </a:rPr>
              <a:t>作者：</a:t>
            </a:r>
            <a:r>
              <a:rPr lang="en-US" altLang="zh-TW" b="1" u="sng" dirty="0" smtClean="0">
                <a:solidFill>
                  <a:srgbClr val="000000"/>
                </a:solidFill>
                <a:latin typeface="ArialMT"/>
                <a:hlinkClick r:id="rId2"/>
              </a:rPr>
              <a:t>Philip </a:t>
            </a:r>
            <a:r>
              <a:rPr lang="en-US" altLang="zh-TW" b="1" u="sng" dirty="0">
                <a:solidFill>
                  <a:srgbClr val="000000"/>
                </a:solidFill>
                <a:latin typeface="ArialMT"/>
                <a:hlinkClick r:id="rId2"/>
              </a:rPr>
              <a:t>Kotler</a:t>
            </a:r>
            <a:r>
              <a:rPr lang="zh-TW" altLang="en-US" b="1" u="sng" dirty="0">
                <a:solidFill>
                  <a:srgbClr val="000000"/>
                </a:solidFill>
                <a:latin typeface="ArialMT"/>
                <a:hlinkClick r:id="rId2"/>
              </a:rPr>
              <a:t>、</a:t>
            </a:r>
            <a:r>
              <a:rPr lang="en-US" altLang="zh-TW" b="1" u="sng" dirty="0">
                <a:solidFill>
                  <a:srgbClr val="000000"/>
                </a:solidFill>
                <a:latin typeface="ArialMT"/>
                <a:hlinkClick r:id="rId2"/>
              </a:rPr>
              <a:t>Ned Roberto</a:t>
            </a:r>
            <a:r>
              <a:rPr lang="zh-TW" altLang="en-US" b="1" u="sng" dirty="0">
                <a:solidFill>
                  <a:srgbClr val="000000"/>
                </a:solidFill>
                <a:latin typeface="ArialMT"/>
                <a:hlinkClick r:id="rId2"/>
              </a:rPr>
              <a:t>、</a:t>
            </a:r>
            <a:r>
              <a:rPr lang="en-US" altLang="zh-TW" b="1" u="sng" dirty="0">
                <a:solidFill>
                  <a:srgbClr val="000000"/>
                </a:solidFill>
                <a:latin typeface="ArialMT"/>
                <a:hlinkClick r:id="rId2"/>
              </a:rPr>
              <a:t>Nancy </a:t>
            </a:r>
            <a:r>
              <a:rPr lang="en-US" altLang="zh-TW" b="1" u="sng" dirty="0" smtClean="0">
                <a:solidFill>
                  <a:srgbClr val="000000"/>
                </a:solidFill>
                <a:latin typeface="ArialMT"/>
                <a:hlinkClick r:id="rId2"/>
              </a:rPr>
              <a:t>Lee</a:t>
            </a:r>
            <a:endParaRPr lang="en-US" altLang="zh-TW" b="1" u="sng" dirty="0" smtClean="0">
              <a:solidFill>
                <a:srgbClr val="000000"/>
              </a:solidFill>
              <a:latin typeface="ArialMT"/>
            </a:endParaRPr>
          </a:p>
          <a:p>
            <a:pPr algn="l"/>
            <a:r>
              <a:rPr lang="zh-TW" altLang="en-US" b="1" dirty="0" smtClean="0">
                <a:solidFill>
                  <a:schemeClr val="tx1"/>
                </a:solidFill>
                <a:latin typeface="ArialMT"/>
              </a:rPr>
              <a:t>譯者：</a:t>
            </a:r>
            <a:r>
              <a:rPr lang="zh-TW" altLang="en-US" b="1" u="sng" dirty="0" smtClean="0">
                <a:solidFill>
                  <a:schemeClr val="tx1"/>
                </a:solidFill>
                <a:latin typeface="ArialMT"/>
              </a:rPr>
              <a:t>蕭崑杉</a:t>
            </a:r>
            <a:r>
              <a:rPr lang="en-US" altLang="zh-TW" b="1" u="sng" dirty="0" smtClean="0">
                <a:solidFill>
                  <a:schemeClr val="tx1"/>
                </a:solidFill>
                <a:latin typeface="ArialMT"/>
              </a:rPr>
              <a:t>/</a:t>
            </a:r>
            <a:r>
              <a:rPr lang="zh-TW" altLang="en-US" b="1" u="sng" dirty="0" smtClean="0">
                <a:solidFill>
                  <a:schemeClr val="tx1"/>
                </a:solidFill>
                <a:latin typeface="ArialMT"/>
              </a:rPr>
              <a:t>審譯、俞玫妏</a:t>
            </a:r>
            <a:r>
              <a:rPr lang="en-US" altLang="zh-TW" b="1" u="sng" dirty="0" smtClean="0">
                <a:solidFill>
                  <a:schemeClr val="tx1"/>
                </a:solidFill>
                <a:latin typeface="ArialMT"/>
              </a:rPr>
              <a:t>/</a:t>
            </a:r>
            <a:r>
              <a:rPr lang="zh-TW" altLang="en-US" b="1" u="sng" dirty="0" smtClean="0">
                <a:solidFill>
                  <a:schemeClr val="tx1"/>
                </a:solidFill>
                <a:latin typeface="ArialMT"/>
              </a:rPr>
              <a:t>譯</a:t>
            </a:r>
            <a:endParaRPr kumimoji="1"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kumimoji="1" lang="zh-TW" altLang="en-US" b="1" dirty="0" smtClean="0">
                <a:solidFill>
                  <a:srgbClr val="000000"/>
                </a:solidFill>
              </a:rPr>
              <a:t>社會行銷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lang="en-US" altLang="zh-TW" u="sng" dirty="0" smtClean="0">
                <a:solidFill>
                  <a:srgbClr val="262626"/>
                </a:solidFill>
                <a:latin typeface="ArialMT"/>
              </a:rPr>
              <a:t>Social Marketing</a:t>
            </a:r>
            <a:endParaRPr kumimoji="1" lang="zh-TW" altLang="en-US" dirty="0"/>
          </a:p>
        </p:txBody>
      </p:sp>
      <p:pic>
        <p:nvPicPr>
          <p:cNvPr id="4" name="圖片 3" descr="getIm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59" y="126165"/>
            <a:ext cx="2803466" cy="2803466"/>
          </a:xfrm>
          <a:prstGeom prst="rect">
            <a:avLst/>
          </a:prstGeom>
        </p:spPr>
      </p:pic>
      <p:sp>
        <p:nvSpPr>
          <p:cNvPr id="6" name="子標題 1"/>
          <p:cNvSpPr txBox="1">
            <a:spLocks/>
          </p:cNvSpPr>
          <p:nvPr/>
        </p:nvSpPr>
        <p:spPr>
          <a:xfrm>
            <a:off x="2262055" y="981250"/>
            <a:ext cx="3474112" cy="1198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  <a:latin typeface="ArialMT"/>
              </a:rPr>
              <a:t>授課老師：林木筆</a:t>
            </a:r>
            <a:endParaRPr lang="en-US" altLang="zh-TW" sz="2800" b="1" u="sng" dirty="0" smtClean="0">
              <a:solidFill>
                <a:srgbClr val="000000"/>
              </a:solidFill>
              <a:latin typeface="ArialMT"/>
            </a:endParaRPr>
          </a:p>
          <a:p>
            <a:pPr algn="l"/>
            <a:r>
              <a:rPr lang="en-US" altLang="zh-TW" sz="2800" b="1" dirty="0" smtClean="0">
                <a:solidFill>
                  <a:schemeClr val="tx1"/>
                </a:solidFill>
                <a:latin typeface="ArialMT"/>
              </a:rPr>
              <a:t>  </a:t>
            </a:r>
            <a:r>
              <a:rPr lang="zh-TW" altLang="en-US" sz="2800" b="1" dirty="0" smtClean="0">
                <a:solidFill>
                  <a:schemeClr val="tx1"/>
                </a:solidFill>
                <a:latin typeface="ArialMT"/>
              </a:rPr>
              <a:t>學</a:t>
            </a:r>
            <a:r>
              <a:rPr lang="en-US" altLang="zh-TW" sz="2800" b="1" dirty="0" smtClean="0">
                <a:solidFill>
                  <a:schemeClr val="tx1"/>
                </a:solidFill>
                <a:latin typeface="ArialMT"/>
              </a:rPr>
              <a:t>   </a:t>
            </a:r>
            <a:r>
              <a:rPr lang="zh-TW" altLang="en-US" sz="2800" b="1" dirty="0" smtClean="0">
                <a:solidFill>
                  <a:schemeClr val="tx1"/>
                </a:solidFill>
                <a:latin typeface="ArialMT"/>
              </a:rPr>
              <a:t>生 ：林麗蟬</a:t>
            </a:r>
            <a:endParaRPr kumimoji="1"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0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09" y="5314590"/>
            <a:ext cx="3461968" cy="1039427"/>
          </a:xfrm>
        </p:spPr>
        <p:txBody>
          <a:bodyPr>
            <a:normAutofit/>
          </a:bodyPr>
          <a:lstStyle/>
          <a:p>
            <a:r>
              <a:rPr kumimoji="1" lang="zh-TW" altLang="en-US" sz="2400" dirty="0" smtClean="0"/>
              <a:t>技術所區分的研究型態</a:t>
            </a:r>
            <a:endParaRPr kumimoji="1" lang="zh-TW" altLang="en-US" sz="2400" dirty="0"/>
          </a:p>
        </p:txBody>
      </p:sp>
      <p:pic>
        <p:nvPicPr>
          <p:cNvPr id="4" name="圖片 3" descr="11051215_822926477800247_12703710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3" y="400462"/>
            <a:ext cx="2700337" cy="4800599"/>
          </a:xfrm>
          <a:prstGeom prst="rect">
            <a:avLst/>
          </a:prstGeom>
        </p:spPr>
      </p:pic>
      <p:pic>
        <p:nvPicPr>
          <p:cNvPr id="5" name="圖片 4" descr="11065335_822926451133583_942628340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77" y="798990"/>
            <a:ext cx="5068623" cy="3796517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692402" y="5254581"/>
            <a:ext cx="3994397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2400" dirty="0" smtClean="0"/>
              <a:t>設計研究專案的主題步驟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22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章節摘要</a:t>
            </a:r>
            <a:endParaRPr kumimoji="1" lang="zh-TW" altLang="en-US" sz="4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kumimoji="1" lang="zh-TW" altLang="en-US" dirty="0" smtClean="0"/>
              <a:t>一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研究的目的是為了幫助決策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以使研究結果所支援的決策可應用於每個社會行銷的步驟中</a:t>
            </a:r>
            <a:r>
              <a:rPr kumimoji="1" lang="zh-TW" altLang="zh-TW" dirty="0" smtClean="0"/>
              <a:t>.</a:t>
            </a:r>
            <a:endParaRPr kumimoji="1" lang="en-US" altLang="zh-TW" dirty="0" smtClean="0"/>
          </a:p>
          <a:p>
            <a:pPr marL="114300" indent="0">
              <a:buNone/>
            </a:pPr>
            <a:endParaRPr kumimoji="1" lang="en-US" altLang="zh-TW" dirty="0" smtClean="0"/>
          </a:p>
          <a:p>
            <a:pPr marL="114300" indent="0">
              <a:buNone/>
            </a:pPr>
            <a:r>
              <a:rPr kumimoji="1" lang="zh-TW" altLang="en-US" dirty="0" smtClean="0"/>
              <a:t>二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研究通常有三種分類型態：</a:t>
            </a:r>
            <a:endParaRPr kumimoji="1" lang="en-US" altLang="zh-TW" dirty="0" smtClean="0"/>
          </a:p>
          <a:p>
            <a:pPr marL="571500" indent="-457200">
              <a:buFont typeface="+mj-lt"/>
              <a:buAutoNum type="arabicPeriod"/>
            </a:pPr>
            <a:r>
              <a:rPr kumimoji="1" lang="zh-TW" altLang="en-US" sz="1800" dirty="0" smtClean="0"/>
              <a:t>根據活動分類</a:t>
            </a:r>
            <a:endParaRPr kumimoji="1" lang="en-US" altLang="zh-TW" sz="1800" dirty="0" smtClean="0"/>
          </a:p>
          <a:p>
            <a:pPr marL="571500" indent="-457200">
              <a:buFont typeface="+mj-lt"/>
              <a:buAutoNum type="arabicPeriod"/>
            </a:pPr>
            <a:r>
              <a:rPr kumimoji="1" lang="zh-TW" altLang="en-US" sz="1800" dirty="0" smtClean="0"/>
              <a:t>根據研究資料來源分類</a:t>
            </a:r>
            <a:endParaRPr kumimoji="1" lang="en-US" altLang="zh-TW" sz="1800" dirty="0" smtClean="0"/>
          </a:p>
          <a:p>
            <a:pPr marL="571500" indent="-457200">
              <a:buFont typeface="+mj-lt"/>
              <a:buAutoNum type="arabicPeriod"/>
            </a:pPr>
            <a:r>
              <a:rPr kumimoji="1" lang="zh-TW" altLang="en-US" sz="1800" dirty="0" smtClean="0"/>
              <a:t>根據研究技術分類</a:t>
            </a:r>
            <a:endParaRPr kumimoji="1" lang="en-US" altLang="zh-TW" sz="1800" dirty="0" smtClean="0"/>
          </a:p>
          <a:p>
            <a:pPr marL="114300" indent="0">
              <a:buNone/>
            </a:pPr>
            <a:endParaRPr kumimoji="1" lang="en-US" altLang="zh-TW" dirty="0" smtClean="0"/>
          </a:p>
          <a:p>
            <a:pPr marL="11430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133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章節摘要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kumimoji="1" lang="zh-TW" altLang="en-US" dirty="0"/>
              <a:t>三</a:t>
            </a:r>
            <a:r>
              <a:rPr kumimoji="1" lang="en-US" altLang="zh-TW" dirty="0"/>
              <a:t>,</a:t>
            </a:r>
            <a:r>
              <a:rPr kumimoji="1" lang="zh-TW" altLang="en-US" dirty="0"/>
              <a:t>根據研究階段分類的研究特質包括：形成性研究（用來發展活動策略）</a:t>
            </a:r>
            <a:r>
              <a:rPr kumimoji="1" lang="en-US" altLang="zh-TW" dirty="0"/>
              <a:t>,</a:t>
            </a:r>
            <a:r>
              <a:rPr kumimoji="1" lang="zh-TW" altLang="en-US" dirty="0"/>
              <a:t>前測（用來檢驗初期策略）</a:t>
            </a:r>
            <a:r>
              <a:rPr kumimoji="1" lang="en-US" altLang="zh-TW" dirty="0"/>
              <a:t>,</a:t>
            </a:r>
            <a:r>
              <a:rPr kumimoji="1" lang="zh-TW" altLang="en-US" dirty="0"/>
              <a:t>監測及評估研究（檢視我們做過那些事</a:t>
            </a:r>
            <a:r>
              <a:rPr kumimoji="1" lang="zh-TW" altLang="en-US" dirty="0" smtClean="0"/>
              <a:t>）</a:t>
            </a:r>
            <a:endParaRPr kumimoji="1" lang="en-US" altLang="zh-TW" dirty="0" smtClean="0"/>
          </a:p>
          <a:p>
            <a:pPr marL="114300" indent="0">
              <a:buNone/>
            </a:pPr>
            <a:endParaRPr kumimoji="1" lang="en-US" altLang="zh-TW" dirty="0"/>
          </a:p>
          <a:p>
            <a:pPr marL="114300" indent="0">
              <a:buNone/>
            </a:pPr>
            <a:r>
              <a:rPr kumimoji="1" lang="zh-TW" altLang="en-US" dirty="0"/>
              <a:t>四</a:t>
            </a:r>
            <a:r>
              <a:rPr kumimoji="1" lang="en-US" altLang="zh-TW" dirty="0"/>
              <a:t>,</a:t>
            </a:r>
            <a:r>
              <a:rPr kumimoji="1" lang="zh-TW" altLang="en-US" dirty="0"/>
              <a:t>研究用來蒐集從未蒐集過的資料</a:t>
            </a:r>
            <a:r>
              <a:rPr kumimoji="1" lang="en-US" altLang="zh-TW" dirty="0"/>
              <a:t>,</a:t>
            </a:r>
            <a:r>
              <a:rPr kumimoji="1" lang="zh-TW" altLang="en-US" dirty="0"/>
              <a:t>稱為探索行研究</a:t>
            </a:r>
            <a:r>
              <a:rPr kumimoji="1" lang="en-US" altLang="zh-TW" dirty="0"/>
              <a:t>;</a:t>
            </a:r>
            <a:r>
              <a:rPr kumimoji="1" lang="zh-TW" altLang="en-US" dirty="0"/>
              <a:t>用來蒐集既存的資料</a:t>
            </a:r>
            <a:r>
              <a:rPr kumimoji="1" lang="en-US" altLang="zh-TW" dirty="0"/>
              <a:t>,</a:t>
            </a:r>
            <a:r>
              <a:rPr kumimoji="1" lang="zh-TW" altLang="en-US" dirty="0"/>
              <a:t>則稱為次級性研究</a:t>
            </a:r>
            <a:r>
              <a:rPr kumimoji="1" lang="en-US" altLang="zh-TW" dirty="0" smtClean="0"/>
              <a:t>.</a:t>
            </a:r>
          </a:p>
          <a:p>
            <a:pPr marL="114300" indent="0">
              <a:buNone/>
            </a:pPr>
            <a:endParaRPr kumimoji="1" lang="en-US" altLang="zh-TW" dirty="0"/>
          </a:p>
          <a:p>
            <a:pPr marL="114300" indent="0">
              <a:buNone/>
            </a:pPr>
            <a:r>
              <a:rPr kumimoji="1" lang="zh-TW" altLang="en-US" dirty="0"/>
              <a:t>五</a:t>
            </a:r>
            <a:r>
              <a:rPr kumimoji="1" lang="en-US" altLang="zh-TW" dirty="0"/>
              <a:t>,</a:t>
            </a:r>
            <a:r>
              <a:rPr kumimoji="1" lang="zh-TW" altLang="en-US" dirty="0"/>
              <a:t>琳琅滿目的研究技術可歸納為兩大類：質性研究與量化研究</a:t>
            </a:r>
            <a:r>
              <a:rPr kumimoji="1" lang="en-US" altLang="zh-TW" dirty="0" smtClean="0"/>
              <a:t>.</a:t>
            </a:r>
            <a:r>
              <a:rPr kumimoji="1" lang="zh-TW" altLang="en-US" dirty="0" smtClean="0"/>
              <a:t>質性研究傭來探索本質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尋求議題的橙清與界定</a:t>
            </a:r>
            <a:r>
              <a:rPr kumimoji="1" lang="en-US" altLang="zh-TW" dirty="0" smtClean="0"/>
              <a:t>;</a:t>
            </a:r>
            <a:r>
              <a:rPr kumimoji="1" lang="zh-TW" altLang="en-US" dirty="0" smtClean="0"/>
              <a:t>量化研究則是用來描繪市場的輪廓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預測原因及計畫可能影響結果</a:t>
            </a:r>
            <a:r>
              <a:rPr kumimoji="1" lang="zh-TW" altLang="zh-TW" dirty="0"/>
              <a:t>.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6016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研究焦點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kumimoji="1" lang="zh-TW" altLang="en-US" b="1" dirty="0" smtClean="0"/>
              <a:t>乳房檢查的質化與量化研究：</a:t>
            </a:r>
            <a:endParaRPr kumimoji="1" lang="en-US" altLang="zh-TW" b="1" dirty="0" smtClean="0"/>
          </a:p>
          <a:p>
            <a:pPr marL="114300" indent="0">
              <a:buNone/>
            </a:pPr>
            <a:r>
              <a:rPr kumimoji="1" lang="zh-TW" altLang="en-US" sz="1600" b="1" dirty="0" smtClean="0"/>
              <a:t>佛羅里達州的關懷婦女計畫使用質化與量化研究</a:t>
            </a:r>
            <a:r>
              <a:rPr kumimoji="1" lang="en-US" altLang="zh-TW" sz="1600" b="1" dirty="0" smtClean="0"/>
              <a:t>,</a:t>
            </a:r>
            <a:r>
              <a:rPr kumimoji="1" lang="zh-TW" altLang="en-US" sz="1600" b="1" dirty="0" smtClean="0"/>
              <a:t>來協助社會行銷計畫的策劃</a:t>
            </a:r>
            <a:r>
              <a:rPr kumimoji="1" lang="en-US" altLang="zh-TW" sz="1600" b="1" dirty="0" smtClean="0"/>
              <a:t>.</a:t>
            </a:r>
          </a:p>
          <a:p>
            <a:pPr marL="114300" indent="0">
              <a:buNone/>
            </a:pPr>
            <a:endParaRPr kumimoji="1" lang="en-US" altLang="zh-TW" sz="1600" b="1" dirty="0" smtClean="0"/>
          </a:p>
          <a:p>
            <a:pPr marL="114300" indent="0">
              <a:buNone/>
            </a:pPr>
            <a:r>
              <a:rPr kumimoji="1" lang="en-US" altLang="zh-TW" sz="2000" dirty="0" smtClean="0"/>
              <a:t>1,</a:t>
            </a:r>
            <a:r>
              <a:rPr kumimoji="1" lang="zh-TW" altLang="en-US" sz="2000" dirty="0" smtClean="0"/>
              <a:t>支持計畫人員確認目標對象的選擇</a:t>
            </a:r>
            <a:endParaRPr kumimoji="1" lang="en-US" altLang="zh-TW" sz="2000" dirty="0" smtClean="0"/>
          </a:p>
          <a:p>
            <a:pPr marL="114300" indent="0">
              <a:buNone/>
            </a:pPr>
            <a:endParaRPr kumimoji="1" lang="en-US" altLang="zh-TW" sz="2000" dirty="0" smtClean="0"/>
          </a:p>
          <a:p>
            <a:pPr marL="114300" indent="0">
              <a:buNone/>
            </a:pPr>
            <a:r>
              <a:rPr kumimoji="1" lang="zh-TW" altLang="zh-TW" sz="2000" dirty="0" smtClean="0"/>
              <a:t>2</a:t>
            </a:r>
            <a:r>
              <a:rPr kumimoji="1" lang="en-US" altLang="zh-TW" sz="2000" dirty="0" smtClean="0"/>
              <a:t>,</a:t>
            </a:r>
            <a:r>
              <a:rPr kumimoji="1" lang="zh-TW" altLang="en-US" sz="2000" dirty="0" smtClean="0"/>
              <a:t>鼓勵乳房檢查的有效激勵訊息及可能產生阻礙的資訊</a:t>
            </a:r>
            <a:endParaRPr kumimoji="1" lang="en-US" altLang="zh-TW" sz="2000" dirty="0" smtClean="0"/>
          </a:p>
          <a:p>
            <a:pPr marL="114300" indent="0">
              <a:buNone/>
            </a:pPr>
            <a:endParaRPr kumimoji="1" lang="en-US" altLang="zh-TW" sz="2000" dirty="0" smtClean="0"/>
          </a:p>
          <a:p>
            <a:pPr marL="114300" indent="0">
              <a:buNone/>
            </a:pPr>
            <a:r>
              <a:rPr kumimoji="1" lang="zh-TW" altLang="zh-TW" sz="2000" dirty="0" smtClean="0"/>
              <a:t>3</a:t>
            </a:r>
            <a:r>
              <a:rPr kumimoji="1" lang="en-US" altLang="zh-TW" sz="2000" dirty="0" smtClean="0"/>
              <a:t>,</a:t>
            </a:r>
            <a:r>
              <a:rPr kumimoji="1" lang="zh-TW" altLang="en-US" sz="2000" dirty="0" smtClean="0"/>
              <a:t>確定許多可用的媒體管道</a:t>
            </a:r>
            <a:r>
              <a:rPr kumimoji="1" lang="en-US" altLang="zh-TW" sz="2000" dirty="0" smtClean="0"/>
              <a:t>,</a:t>
            </a:r>
          </a:p>
          <a:p>
            <a:pPr marL="114300" indent="0">
              <a:buNone/>
            </a:pPr>
            <a:endParaRPr kumimoji="1" lang="en-US" altLang="zh-TW" sz="2000" dirty="0" smtClean="0"/>
          </a:p>
          <a:p>
            <a:pPr marL="114300" indent="0">
              <a:buNone/>
            </a:pPr>
            <a:r>
              <a:rPr kumimoji="1" lang="zh-TW" altLang="zh-TW" sz="2000" dirty="0" smtClean="0"/>
              <a:t>4</a:t>
            </a:r>
            <a:r>
              <a:rPr kumimoji="1" lang="en-US" altLang="zh-TW" sz="2000" dirty="0" smtClean="0"/>
              <a:t>,</a:t>
            </a:r>
            <a:r>
              <a:rPr kumimoji="1" lang="zh-TW" altLang="en-US" sz="2000" dirty="0" smtClean="0"/>
              <a:t>代言人</a:t>
            </a:r>
            <a:endParaRPr kumimoji="1" lang="en-US" altLang="zh-TW" sz="2000" dirty="0" smtClean="0"/>
          </a:p>
          <a:p>
            <a:pPr marL="114300" indent="0">
              <a:buNone/>
            </a:pPr>
            <a:endParaRPr kumimoji="1" lang="en-US" altLang="zh-TW" sz="2000" dirty="0" smtClean="0"/>
          </a:p>
          <a:p>
            <a:pPr marL="114300" indent="0">
              <a:buNone/>
            </a:pPr>
            <a:r>
              <a:rPr kumimoji="1" lang="zh-TW" altLang="zh-TW" sz="2000" dirty="0" smtClean="0"/>
              <a:t>5</a:t>
            </a:r>
            <a:r>
              <a:rPr kumimoji="1" lang="en-US" altLang="zh-TW" sz="2000" dirty="0" smtClean="0"/>
              <a:t>,</a:t>
            </a:r>
            <a:r>
              <a:rPr kumimoji="1" lang="zh-TW" altLang="en-US" sz="2000" dirty="0" smtClean="0"/>
              <a:t>可提供乳房檢查服務的婦女</a:t>
            </a:r>
            <a:r>
              <a:rPr kumimoji="1" lang="en-US" altLang="zh-TW" sz="2000" dirty="0" smtClean="0"/>
              <a:t>.</a:t>
            </a:r>
          </a:p>
          <a:p>
            <a:pPr marL="11430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828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TW" altLang="en-US" dirty="0" smtClean="0"/>
              <a:t>研究結果隨後被使用發展</a:t>
            </a:r>
            <a:r>
              <a:rPr kumimoji="1" lang="zh-TW" altLang="en-US" dirty="0" smtClean="0"/>
              <a:t>出一個多面向的社會行銷計畫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4583" y="1752600"/>
            <a:ext cx="8422217" cy="4373563"/>
          </a:xfrm>
        </p:spPr>
        <p:txBody>
          <a:bodyPr>
            <a:normAutofit fontScale="85000" lnSpcReduction="20000"/>
          </a:bodyPr>
          <a:lstStyle/>
          <a:p>
            <a:r>
              <a:rPr kumimoji="1" lang="zh-TW" altLang="en-US" dirty="0" smtClean="0"/>
              <a:t>重點：</a:t>
            </a:r>
            <a:endParaRPr kumimoji="1" lang="en-US" altLang="zh-TW" dirty="0" smtClean="0"/>
          </a:p>
          <a:p>
            <a:pPr marL="114300" indent="0">
              <a:buNone/>
            </a:pPr>
            <a:endParaRPr kumimoji="1" lang="en-US" altLang="zh-TW" dirty="0"/>
          </a:p>
          <a:p>
            <a:pPr marL="114300" indent="0">
              <a:buNone/>
            </a:pPr>
            <a:r>
              <a:rPr kumimoji="1" lang="en-US" altLang="zh-TW" dirty="0" smtClean="0"/>
              <a:t>1</a:t>
            </a:r>
            <a:r>
              <a:rPr kumimoji="1" lang="zh-TW" altLang="zh-TW" dirty="0"/>
              <a:t>.</a:t>
            </a:r>
            <a:r>
              <a:rPr kumimoji="1" lang="zh-TW" altLang="en-US" dirty="0" smtClean="0"/>
              <a:t>加強優點的認知</a:t>
            </a:r>
            <a:r>
              <a:rPr kumimoji="1" lang="en-US" altLang="zh-TW" dirty="0" smtClean="0"/>
              <a:t>   </a:t>
            </a:r>
            <a:r>
              <a:rPr kumimoji="1" lang="zh-TW" altLang="en-US" dirty="0" smtClean="0"/>
              <a:t>：婦女可以對身體健康狀況更安心</a:t>
            </a:r>
            <a:endParaRPr kumimoji="1" lang="en-US" altLang="zh-TW" dirty="0" smtClean="0"/>
          </a:p>
          <a:p>
            <a:pPr marL="114300" indent="0">
              <a:buNone/>
            </a:pPr>
            <a:r>
              <a:rPr kumimoji="1" lang="en-US" altLang="zh-TW" dirty="0" smtClean="0"/>
              <a:t>2.</a:t>
            </a:r>
            <a:r>
              <a:rPr kumimoji="1" lang="zh-TW" altLang="en-US" dirty="0" smtClean="0"/>
              <a:t>降低障礙與成本</a:t>
            </a:r>
            <a:r>
              <a:rPr kumimoji="1" lang="en-US" altLang="zh-TW" dirty="0" smtClean="0"/>
              <a:t>   </a:t>
            </a:r>
            <a:r>
              <a:rPr kumimoji="1" lang="zh-TW" altLang="en-US" dirty="0" smtClean="0"/>
              <a:t>：使用優惠卷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並利用大眾媒體宣傳符合</a:t>
            </a:r>
            <a:r>
              <a:rPr kumimoji="1" lang="en-US" altLang="zh-TW" dirty="0" smtClean="0"/>
              <a:t> </a:t>
            </a:r>
          </a:p>
          <a:p>
            <a:pPr marL="114300" indent="0">
              <a:buNone/>
            </a:pPr>
            <a:r>
              <a:rPr kumimoji="1" lang="en-US" altLang="zh-TW" dirty="0"/>
              <a:t> </a:t>
            </a:r>
            <a:r>
              <a:rPr kumimoji="1" lang="en-US" altLang="zh-TW" dirty="0" smtClean="0"/>
              <a:t>                                  </a:t>
            </a:r>
            <a:r>
              <a:rPr kumimoji="1" lang="zh-TW" altLang="en-US" dirty="0" smtClean="0"/>
              <a:t>補助資格的婦女可以免費接受檢查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並</a:t>
            </a:r>
            <a:r>
              <a:rPr kumimoji="1" lang="en-US" altLang="zh-TW" dirty="0" smtClean="0"/>
              <a:t>          </a:t>
            </a:r>
          </a:p>
          <a:p>
            <a:pPr marL="114300" indent="0">
              <a:buNone/>
            </a:pPr>
            <a:r>
              <a:rPr kumimoji="1" lang="en-US" altLang="zh-TW" dirty="0"/>
              <a:t> </a:t>
            </a:r>
            <a:r>
              <a:rPr kumimoji="1" lang="en-US" altLang="zh-TW" dirty="0" smtClean="0"/>
              <a:t>                                  </a:t>
            </a:r>
            <a:r>
              <a:rPr kumimoji="1" lang="zh-TW" altLang="en-US" dirty="0" smtClean="0"/>
              <a:t>強調每年定期檢查的重要性</a:t>
            </a:r>
            <a:r>
              <a:rPr kumimoji="1" lang="en-US" altLang="zh-TW" dirty="0" smtClean="0"/>
              <a:t>.</a:t>
            </a:r>
          </a:p>
          <a:p>
            <a:pPr marL="114300" indent="0">
              <a:buNone/>
            </a:pPr>
            <a:endParaRPr kumimoji="1" lang="en-US" altLang="zh-TW" dirty="0" smtClean="0"/>
          </a:p>
          <a:p>
            <a:pPr marL="114300" indent="0">
              <a:buNone/>
            </a:pPr>
            <a:r>
              <a:rPr kumimoji="1" lang="en-US" altLang="zh-TW" dirty="0" smtClean="0"/>
              <a:t>3.</a:t>
            </a:r>
            <a:r>
              <a:rPr kumimoji="1" lang="zh-TW" altLang="en-US" dirty="0" smtClean="0"/>
              <a:t>使服務過程更便利：延長服務時間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婦女可以直接打電話預</a:t>
            </a:r>
            <a:endParaRPr kumimoji="1" lang="en-US" altLang="zh-TW" dirty="0" smtClean="0"/>
          </a:p>
          <a:p>
            <a:pPr marL="114300" indent="0">
              <a:buNone/>
            </a:pPr>
            <a:r>
              <a:rPr kumimoji="1" lang="en-US" altLang="zh-TW" dirty="0"/>
              <a:t> </a:t>
            </a:r>
            <a:r>
              <a:rPr kumimoji="1" lang="en-US" altLang="zh-TW" dirty="0" smtClean="0"/>
              <a:t>                                   </a:t>
            </a:r>
            <a:r>
              <a:rPr kumimoji="1" lang="zh-TW" altLang="en-US" dirty="0" smtClean="0"/>
              <a:t>約服務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提供免費的接送專車</a:t>
            </a:r>
            <a:r>
              <a:rPr kumimoji="1" lang="en-US" altLang="zh-TW" dirty="0" smtClean="0"/>
              <a:t>.</a:t>
            </a:r>
          </a:p>
          <a:p>
            <a:pPr marL="114300" indent="0">
              <a:buNone/>
            </a:pPr>
            <a:endParaRPr kumimoji="1" lang="en-US" altLang="zh-TW" dirty="0" smtClean="0"/>
          </a:p>
          <a:p>
            <a:pPr marL="114300" indent="0">
              <a:buNone/>
            </a:pPr>
            <a:r>
              <a:rPr kumimoji="1" lang="zh-TW" altLang="zh-TW" dirty="0" smtClean="0"/>
              <a:t>4</a:t>
            </a:r>
            <a:r>
              <a:rPr kumimoji="1" lang="en-US" altLang="zh-TW" dirty="0" smtClean="0"/>
              <a:t>.</a:t>
            </a:r>
            <a:r>
              <a:rPr kumimoji="1" lang="zh-TW" altLang="en-US" dirty="0" smtClean="0"/>
              <a:t>推廣戰術與適當組合：結合公共資源與消費者教育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專業訓</a:t>
            </a:r>
            <a:endParaRPr kumimoji="1" lang="en-US" altLang="zh-TW" dirty="0" smtClean="0"/>
          </a:p>
          <a:p>
            <a:pPr marL="114300" indent="0">
              <a:buNone/>
            </a:pPr>
            <a:r>
              <a:rPr kumimoji="1" lang="en-US" altLang="zh-TW" dirty="0"/>
              <a:t> </a:t>
            </a:r>
            <a:r>
              <a:rPr kumimoji="1" lang="en-US" altLang="zh-TW" dirty="0" smtClean="0"/>
              <a:t>                                      </a:t>
            </a:r>
            <a:r>
              <a:rPr kumimoji="1" lang="zh-TW" altLang="en-US" dirty="0" smtClean="0"/>
              <a:t>練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政策發展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深入社區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地方服務的改</a:t>
            </a:r>
            <a:r>
              <a:rPr kumimoji="1" lang="en-US" altLang="zh-TW" dirty="0" smtClean="0"/>
              <a:t> </a:t>
            </a:r>
          </a:p>
          <a:p>
            <a:pPr marL="114300" indent="0">
              <a:buNone/>
            </a:pPr>
            <a:r>
              <a:rPr kumimoji="1" lang="en-US" altLang="zh-TW" dirty="0"/>
              <a:t> </a:t>
            </a:r>
            <a:r>
              <a:rPr kumimoji="1" lang="en-US" altLang="zh-TW" dirty="0" smtClean="0"/>
              <a:t>                                      </a:t>
            </a:r>
            <a:r>
              <a:rPr kumimoji="1" lang="zh-TW" altLang="en-US" dirty="0" smtClean="0"/>
              <a:t>善</a:t>
            </a:r>
            <a:r>
              <a:rPr kumimoji="1" lang="en-US" altLang="zh-TW" dirty="0" smtClean="0"/>
              <a:t>.</a:t>
            </a:r>
            <a:r>
              <a:rPr kumimoji="1" lang="zh-TW" altLang="en-US" dirty="0" smtClean="0"/>
              <a:t>選擇最有效的傳播管道</a:t>
            </a:r>
            <a:r>
              <a:rPr kumimoji="1" lang="zh-TW" altLang="zh-TW" dirty="0" smtClean="0"/>
              <a:t>,</a:t>
            </a:r>
            <a:r>
              <a:rPr kumimoji="1" lang="zh-TW" altLang="en-US" dirty="0" smtClean="0"/>
              <a:t>代言人與</a:t>
            </a:r>
            <a:endParaRPr kumimoji="1" lang="en-US" altLang="zh-TW" dirty="0" smtClean="0"/>
          </a:p>
          <a:p>
            <a:pPr marL="114300" indent="0">
              <a:buNone/>
            </a:pPr>
            <a:r>
              <a:rPr kumimoji="1" lang="en-US" altLang="zh-TW" dirty="0"/>
              <a:t> </a:t>
            </a:r>
            <a:r>
              <a:rPr kumimoji="1" lang="en-US" altLang="zh-TW" dirty="0" smtClean="0"/>
              <a:t>                                      </a:t>
            </a:r>
            <a:r>
              <a:rPr kumimoji="1" lang="zh-TW" altLang="en-US" dirty="0" smtClean="0"/>
              <a:t>訊息設計元素</a:t>
            </a:r>
            <a:r>
              <a:rPr kumimoji="1" lang="en-US" altLang="zh-TW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563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案例分享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圖片 3" descr="10502173_792991464127082_528450755807203264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1" y="1752600"/>
            <a:ext cx="2779595" cy="4941503"/>
          </a:xfrm>
          <a:prstGeom prst="rect">
            <a:avLst/>
          </a:prstGeom>
        </p:spPr>
      </p:pic>
      <p:pic>
        <p:nvPicPr>
          <p:cNvPr id="6" name="圖片 5" descr="10505345_794884233937805_7435932506495118581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80" y="1752600"/>
            <a:ext cx="5574720" cy="3135780"/>
          </a:xfrm>
          <a:prstGeom prst="rect">
            <a:avLst/>
          </a:prstGeom>
        </p:spPr>
      </p:pic>
      <p:pic>
        <p:nvPicPr>
          <p:cNvPr id="7" name="圖片 6" descr="11063329_823421387750756_987314206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7118" y="2916999"/>
            <a:ext cx="2124621" cy="377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8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600" b="1" dirty="0" smtClean="0">
                <a:solidFill>
                  <a:srgbClr val="6B7D72"/>
                </a:solidFill>
              </a:rPr>
              <a:t>（五）</a:t>
            </a:r>
            <a:r>
              <a:rPr kumimoji="1" lang="zh-TW" altLang="en-US" sz="3600" b="1" dirty="0" smtClean="0">
                <a:solidFill>
                  <a:srgbClr val="6B7D72"/>
                </a:solidFill>
              </a:rPr>
              <a:t>描繪內部與</a:t>
            </a:r>
            <a:r>
              <a:rPr kumimoji="1" lang="zh-TW" altLang="en-US" sz="3600" b="1" dirty="0">
                <a:solidFill>
                  <a:srgbClr val="6B7D72"/>
                </a:solidFill>
              </a:rPr>
              <a:t>外部環境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tx1"/>
                </a:solidFill>
              </a:rPr>
              <a:t>行銷焦點：菸</a:t>
            </a:r>
            <a:r>
              <a:rPr kumimoji="1" lang="zh-TW" altLang="en-US" dirty="0" smtClean="0">
                <a:solidFill>
                  <a:schemeClr val="tx1"/>
                </a:solidFill>
              </a:rPr>
              <a:t>商的反彈</a:t>
            </a:r>
            <a:endParaRPr kumimoji="1" lang="en-US" altLang="zh-TW" dirty="0" smtClean="0">
              <a:solidFill>
                <a:schemeClr val="tx1"/>
              </a:solidFill>
            </a:endParaRPr>
          </a:p>
          <a:p>
            <a:r>
              <a:rPr kumimoji="1" lang="zh-TW" altLang="en-US" sz="2800" b="1" dirty="0" smtClean="0">
                <a:solidFill>
                  <a:srgbClr val="000000"/>
                </a:solidFill>
              </a:rPr>
              <a:t>活動應該如何回應菸商的訴求</a:t>
            </a:r>
            <a:r>
              <a:rPr kumimoji="1" lang="en-US" altLang="zh-TW" sz="2800" b="1" dirty="0" smtClean="0">
                <a:solidFill>
                  <a:srgbClr val="000000"/>
                </a:solidFill>
              </a:rPr>
              <a:t>,</a:t>
            </a:r>
            <a:r>
              <a:rPr kumimoji="1" lang="zh-TW" altLang="en-US" sz="2800" b="1" dirty="0" smtClean="0">
                <a:solidFill>
                  <a:srgbClr val="000000"/>
                </a:solidFill>
              </a:rPr>
              <a:t>以降低他們對活動所產生的阻力？</a:t>
            </a:r>
            <a:endParaRPr kumimoji="1" lang="en-US" altLang="zh-TW" sz="2800" b="1" dirty="0" smtClean="0">
              <a:solidFill>
                <a:srgbClr val="000000"/>
              </a:solidFill>
            </a:endParaRPr>
          </a:p>
          <a:p>
            <a:endParaRPr kumimoji="1" lang="en-US" altLang="zh-TW" sz="2800" b="1" dirty="0" smtClean="0">
              <a:solidFill>
                <a:srgbClr val="000000"/>
              </a:solidFill>
            </a:endParaRPr>
          </a:p>
          <a:p>
            <a:r>
              <a:rPr kumimoji="1" lang="zh-TW" altLang="en-US" sz="2800" b="1" dirty="0" smtClean="0">
                <a:solidFill>
                  <a:srgbClr val="3366FF"/>
                </a:solidFill>
              </a:rPr>
              <a:t>建立焦點與宗旨會為描繪環境提供一個架構</a:t>
            </a:r>
            <a:r>
              <a:rPr kumimoji="1" lang="en-US" altLang="zh-TW" sz="2800" b="1" dirty="0" smtClean="0">
                <a:solidFill>
                  <a:srgbClr val="3366FF"/>
                </a:solidFill>
              </a:rPr>
              <a:t>,SWOT</a:t>
            </a:r>
            <a:r>
              <a:rPr kumimoji="1" lang="zh-TW" altLang="en-US" sz="2800" b="1" dirty="0" smtClean="0">
                <a:solidFill>
                  <a:srgbClr val="3366FF"/>
                </a:solidFill>
              </a:rPr>
              <a:t>分析</a:t>
            </a:r>
            <a:r>
              <a:rPr kumimoji="1" lang="en-US" altLang="zh-TW" sz="2800" b="1" dirty="0" smtClean="0">
                <a:solidFill>
                  <a:srgbClr val="3366FF"/>
                </a:solidFill>
              </a:rPr>
              <a:t>,</a:t>
            </a:r>
            <a:r>
              <a:rPr kumimoji="1" lang="zh-TW" altLang="en-US" sz="2800" b="1" dirty="0" smtClean="0">
                <a:solidFill>
                  <a:srgbClr val="3366FF"/>
                </a:solidFill>
              </a:rPr>
              <a:t>檢視計畫的外部（鉅觀）與內部（微觀）環境</a:t>
            </a:r>
            <a:r>
              <a:rPr kumimoji="1" lang="en-US" altLang="zh-TW" sz="2800" b="1" dirty="0" smtClean="0">
                <a:solidFill>
                  <a:srgbClr val="3366FF"/>
                </a:solidFill>
              </a:rPr>
              <a:t>,</a:t>
            </a:r>
            <a:r>
              <a:rPr kumimoji="1" lang="zh-TW" altLang="en-US" sz="2800" b="1" dirty="0" smtClean="0">
                <a:solidFill>
                  <a:srgbClr val="3366FF"/>
                </a:solidFill>
              </a:rPr>
              <a:t>以找出強化優點</a:t>
            </a:r>
            <a:r>
              <a:rPr kumimoji="1" lang="en-US" altLang="zh-TW" sz="2800" b="1" dirty="0" smtClean="0">
                <a:solidFill>
                  <a:srgbClr val="3366FF"/>
                </a:solidFill>
              </a:rPr>
              <a:t>,</a:t>
            </a:r>
            <a:r>
              <a:rPr kumimoji="1" lang="zh-TW" altLang="en-US" sz="2800" b="1" dirty="0" smtClean="0">
                <a:solidFill>
                  <a:srgbClr val="3366FF"/>
                </a:solidFill>
              </a:rPr>
              <a:t>可以削弱的缺點</a:t>
            </a:r>
            <a:r>
              <a:rPr kumimoji="1" lang="zh-TW" altLang="zh-TW" sz="2800" b="1" dirty="0">
                <a:solidFill>
                  <a:srgbClr val="3366FF"/>
                </a:solidFill>
              </a:rPr>
              <a:t>,</a:t>
            </a:r>
            <a:r>
              <a:rPr kumimoji="1" lang="zh-TW" altLang="en-US" sz="2800" b="1" dirty="0" smtClean="0">
                <a:solidFill>
                  <a:srgbClr val="3366FF"/>
                </a:solidFill>
              </a:rPr>
              <a:t>可以捕捉機會</a:t>
            </a:r>
            <a:r>
              <a:rPr kumimoji="1" lang="en-US" altLang="zh-TW" sz="2800" b="1" dirty="0" smtClean="0">
                <a:solidFill>
                  <a:srgbClr val="3366FF"/>
                </a:solidFill>
              </a:rPr>
              <a:t>,</a:t>
            </a:r>
            <a:r>
              <a:rPr kumimoji="1" lang="zh-TW" altLang="en-US" sz="2800" b="1" dirty="0" smtClean="0">
                <a:solidFill>
                  <a:srgbClr val="3366FF"/>
                </a:solidFill>
              </a:rPr>
              <a:t>可以預防的威脅</a:t>
            </a:r>
            <a:r>
              <a:rPr kumimoji="1" lang="en-US" altLang="zh-TW" sz="2800" b="1" dirty="0" smtClean="0">
                <a:solidFill>
                  <a:srgbClr val="3366FF"/>
                </a:solidFill>
              </a:rPr>
              <a:t>.</a:t>
            </a:r>
          </a:p>
          <a:p>
            <a:endParaRPr kumimoji="1" lang="en-US" altLang="zh-TW" sz="2800" b="1" dirty="0" smtClean="0">
              <a:solidFill>
                <a:srgbClr val="660066"/>
              </a:solidFill>
            </a:endParaRPr>
          </a:p>
          <a:p>
            <a:endParaRPr kumimoji="1" lang="en-US" altLang="zh-TW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2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vivi 102\產攜團\義剪\DSC01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394472" cy="4525963"/>
          </a:xfrm>
          <a:prstGeom prst="rect">
            <a:avLst/>
          </a:prstGeom>
          <a:noFill/>
        </p:spPr>
      </p:pic>
      <p:pic>
        <p:nvPicPr>
          <p:cNvPr id="5" name="圖片 4" descr="250110_649068651776285_1861823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501008"/>
            <a:ext cx="2301720" cy="3068960"/>
          </a:xfrm>
          <a:prstGeom prst="rect">
            <a:avLst/>
          </a:prstGeom>
        </p:spPr>
      </p:pic>
      <p:pic>
        <p:nvPicPr>
          <p:cNvPr id="6" name="內容版面配置區 3" descr="固定時間在特教班義剪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49488"/>
            <a:ext cx="3412221" cy="4608512"/>
          </a:xfrm>
          <a:prstGeom prst="rect">
            <a:avLst/>
          </a:prstGeom>
        </p:spPr>
      </p:pic>
      <p:pic>
        <p:nvPicPr>
          <p:cNvPr id="7" name="圖片 6" descr="1000306_604675242887324_124582893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188640"/>
            <a:ext cx="2483768" cy="33116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32240" y="54868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2800" b="1" dirty="0" smtClean="0"/>
              <a:t>義剪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6199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美髮業者反彈</a:t>
            </a:r>
            <a:endParaRPr kumimoji="1" lang="zh-TW" altLang="en-US" dirty="0"/>
          </a:p>
        </p:txBody>
      </p:sp>
      <p:pic>
        <p:nvPicPr>
          <p:cNvPr id="4" name="圖片 3" descr="1147566_313533125450763_1849970024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1447799"/>
            <a:ext cx="4714201" cy="2822075"/>
          </a:xfrm>
          <a:prstGeom prst="rect">
            <a:avLst/>
          </a:prstGeom>
        </p:spPr>
      </p:pic>
      <p:pic>
        <p:nvPicPr>
          <p:cNvPr id="5" name="圖片 4" descr="10482065_1000621946619290_2531381095865282065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490">
            <a:off x="2239144" y="3763192"/>
            <a:ext cx="2822075" cy="2822075"/>
          </a:xfrm>
          <a:prstGeom prst="rect">
            <a:avLst/>
          </a:prstGeom>
        </p:spPr>
      </p:pic>
      <p:pic>
        <p:nvPicPr>
          <p:cNvPr id="6" name="圖片 5" descr="10689620_731756356894262_349174666097176909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374">
            <a:off x="5603828" y="1944124"/>
            <a:ext cx="3050920" cy="40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0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zh-TW" altLang="en-US" sz="3200" dirty="0" smtClean="0">
                <a:solidFill>
                  <a:schemeClr val="tx1"/>
                </a:solidFill>
              </a:rPr>
              <a:t>運用個人訪談法發展</a:t>
            </a:r>
            <a:r>
              <a:rPr kumimoji="1" lang="zh-TW" altLang="en-US" sz="3200" dirty="0">
                <a:solidFill>
                  <a:schemeClr val="tx1"/>
                </a:solidFill>
              </a:rPr>
              <a:t>活動</a:t>
            </a:r>
            <a:r>
              <a:rPr kumimoji="1" lang="en-US" altLang="zh-TW" sz="3200" dirty="0">
                <a:solidFill>
                  <a:schemeClr val="tx1"/>
                </a:solidFill>
              </a:rPr>
              <a:t>,</a:t>
            </a:r>
            <a:r>
              <a:rPr kumimoji="1" lang="zh-TW" altLang="en-US" sz="3200" dirty="0">
                <a:solidFill>
                  <a:schemeClr val="tx1"/>
                </a:solidFill>
              </a:rPr>
              <a:t>為兒童建立非父母成人</a:t>
            </a:r>
            <a:r>
              <a:rPr kumimoji="1" lang="zh-TW" altLang="en-US" sz="3200" dirty="0" smtClean="0">
                <a:solidFill>
                  <a:schemeClr val="tx1"/>
                </a:solidFill>
              </a:rPr>
              <a:t>友誼</a:t>
            </a:r>
            <a:endParaRPr kumimoji="1"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kumimoji="1" lang="zh-TW" altLang="en-US" sz="5400" dirty="0" smtClean="0"/>
              <a:t>？？？？？</a:t>
            </a:r>
            <a:endParaRPr kumimoji="1" lang="en-US" altLang="zh-TW" sz="5400" dirty="0" smtClean="0"/>
          </a:p>
          <a:p>
            <a:pPr marL="11430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399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TW" sz="4800" b="1" dirty="0" smtClean="0">
                <a:solidFill>
                  <a:schemeClr val="tx1"/>
                </a:solidFill>
              </a:rPr>
              <a:t>   </a:t>
            </a:r>
            <a:r>
              <a:rPr kumimoji="1" lang="zh-TW" altLang="en-US" sz="4800" b="1" dirty="0" smtClean="0">
                <a:solidFill>
                  <a:schemeClr val="tx1"/>
                </a:solidFill>
              </a:rPr>
              <a:t>大綱</a:t>
            </a:r>
            <a:endParaRPr kumimoji="1" lang="zh-TW" alt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sz="3200" b="1" dirty="0" smtClean="0">
                <a:solidFill>
                  <a:schemeClr val="tx1"/>
                </a:solidFill>
              </a:rPr>
              <a:t>分析社會行為環境</a:t>
            </a:r>
            <a:endParaRPr kumimoji="1" lang="en-US" altLang="zh-TW" sz="3200" b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kumimoji="1" lang="en-US" altLang="zh-TW" sz="3200" b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kumimoji="1"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四</a:t>
            </a:r>
            <a:r>
              <a:rPr kumimoji="1"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kumimoji="1"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決定研究的需求與資源</a:t>
            </a:r>
            <a:endParaRPr kumimoji="1" lang="en-US" altLang="zh-TW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zh-TW" altLang="en-US" sz="1800" dirty="0" smtClean="0">
                <a:solidFill>
                  <a:srgbClr val="800000"/>
                </a:solidFill>
              </a:rPr>
              <a:t>行銷焦點：捐血</a:t>
            </a:r>
            <a:endParaRPr kumimoji="1" lang="en-US" altLang="zh-TW" sz="1800" dirty="0" smtClean="0">
              <a:solidFill>
                <a:srgbClr val="800000"/>
              </a:solidFill>
            </a:endParaRPr>
          </a:p>
          <a:p>
            <a:r>
              <a:rPr kumimoji="1" lang="zh-TW" altLang="en-US" sz="1800" dirty="0" smtClean="0">
                <a:solidFill>
                  <a:srgbClr val="800000"/>
                </a:solidFill>
              </a:rPr>
              <a:t>研究焦點：乳房檢查的質化與量化研究</a:t>
            </a:r>
            <a:endParaRPr kumimoji="1" lang="en-US" altLang="zh-TW" sz="1800" dirty="0" smtClean="0">
              <a:solidFill>
                <a:srgbClr val="800000"/>
              </a:solidFill>
            </a:endParaRPr>
          </a:p>
          <a:p>
            <a:pPr marL="114300" indent="0">
              <a:buNone/>
            </a:pPr>
            <a:endParaRPr kumimoji="1" lang="en-US" altLang="zh-TW" sz="1800" dirty="0" smtClean="0">
              <a:solidFill>
                <a:srgbClr val="800000"/>
              </a:solidFill>
            </a:endParaRPr>
          </a:p>
          <a:p>
            <a:pPr marL="114300" indent="0">
              <a:buNone/>
            </a:pPr>
            <a:r>
              <a:rPr kumimoji="1" lang="zh-TW" altLang="en-US" sz="2800" b="1" dirty="0" smtClean="0">
                <a:solidFill>
                  <a:srgbClr val="6B7D72"/>
                </a:solidFill>
              </a:rPr>
              <a:t>五</a:t>
            </a:r>
            <a:r>
              <a:rPr kumimoji="1" lang="en-US" altLang="zh-TW" sz="2800" b="1" dirty="0" smtClean="0">
                <a:solidFill>
                  <a:srgbClr val="6B7D72"/>
                </a:solidFill>
              </a:rPr>
              <a:t>,</a:t>
            </a:r>
            <a:r>
              <a:rPr kumimoji="1" lang="zh-TW" altLang="en-US" sz="2800" b="1" dirty="0" smtClean="0">
                <a:solidFill>
                  <a:srgbClr val="6B7D72"/>
                </a:solidFill>
              </a:rPr>
              <a:t>描繪內部與外部環境</a:t>
            </a:r>
            <a:endParaRPr kumimoji="1" lang="en-US" altLang="zh-TW" sz="2800" b="1" dirty="0" smtClean="0">
              <a:solidFill>
                <a:srgbClr val="6B7D72"/>
              </a:solidFill>
            </a:endParaRPr>
          </a:p>
          <a:p>
            <a:r>
              <a:rPr kumimoji="1" lang="zh-TW" altLang="en-US" sz="1800" dirty="0">
                <a:solidFill>
                  <a:srgbClr val="660066"/>
                </a:solidFill>
              </a:rPr>
              <a:t>行銷焦點</a:t>
            </a:r>
            <a:r>
              <a:rPr kumimoji="1" lang="zh-TW" altLang="en-US" sz="1800" dirty="0" smtClean="0">
                <a:solidFill>
                  <a:srgbClr val="660066"/>
                </a:solidFill>
              </a:rPr>
              <a:t>：菸商的反彈</a:t>
            </a:r>
            <a:endParaRPr kumimoji="1" lang="en-US" altLang="zh-TW" sz="1800" dirty="0" smtClean="0">
              <a:solidFill>
                <a:srgbClr val="660066"/>
              </a:solidFill>
            </a:endParaRPr>
          </a:p>
          <a:p>
            <a:r>
              <a:rPr kumimoji="1" lang="zh-TW" altLang="en-US" sz="1800" dirty="0">
                <a:solidFill>
                  <a:srgbClr val="660066"/>
                </a:solidFill>
              </a:rPr>
              <a:t>研究焦點</a:t>
            </a:r>
            <a:r>
              <a:rPr kumimoji="1" lang="zh-TW" altLang="en-US" sz="1800" dirty="0" smtClean="0">
                <a:solidFill>
                  <a:srgbClr val="660066"/>
                </a:solidFill>
              </a:rPr>
              <a:t>：運用個人訪談法發展活動</a:t>
            </a:r>
            <a:r>
              <a:rPr kumimoji="1" lang="en-US" altLang="zh-TW" sz="1800" dirty="0" smtClean="0">
                <a:solidFill>
                  <a:srgbClr val="660066"/>
                </a:solidFill>
              </a:rPr>
              <a:t>,</a:t>
            </a:r>
            <a:r>
              <a:rPr kumimoji="1" lang="zh-TW" altLang="en-US" sz="1800" dirty="0" smtClean="0">
                <a:solidFill>
                  <a:srgbClr val="660066"/>
                </a:solidFill>
              </a:rPr>
              <a:t>為兒童建立非父母成人友誼</a:t>
            </a:r>
            <a:endParaRPr kumimoji="1" lang="zh-TW" altLang="en-US" sz="1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2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 indent="0"/>
            <a:r>
              <a:rPr kumimoji="1" lang="zh-TW" altLang="en-US" sz="3600" dirty="0" smtClean="0"/>
              <a:t>四</a:t>
            </a:r>
            <a:r>
              <a:rPr kumimoji="1" lang="en-US" altLang="zh-TW" sz="3600" dirty="0" smtClean="0"/>
              <a:t>,</a:t>
            </a:r>
            <a:r>
              <a:rPr kumimoji="1" lang="zh-TW" altLang="en-US" sz="3600" dirty="0"/>
              <a:t>決定研究的需求與</a:t>
            </a:r>
            <a:r>
              <a:rPr kumimoji="1" lang="zh-TW" altLang="en-US" sz="3600" dirty="0" smtClean="0"/>
              <a:t>資源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sz="2800" b="1" dirty="0">
                <a:solidFill>
                  <a:srgbClr val="000000"/>
                </a:solidFill>
              </a:rPr>
              <a:t>行銷焦點：捐</a:t>
            </a:r>
            <a:r>
              <a:rPr kumimoji="1" lang="zh-TW" altLang="en-US" sz="2800" b="1" dirty="0" smtClean="0">
                <a:solidFill>
                  <a:srgbClr val="000000"/>
                </a:solidFill>
              </a:rPr>
              <a:t>血</a:t>
            </a:r>
            <a:endParaRPr kumimoji="1" lang="en-US" altLang="zh-TW" sz="2800" b="1" dirty="0" smtClean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kumimoji="1" lang="en-US" altLang="zh-TW" sz="2800" b="1" dirty="0" smtClean="0">
              <a:solidFill>
                <a:srgbClr val="000000"/>
              </a:solidFill>
            </a:endParaRPr>
          </a:p>
          <a:p>
            <a:r>
              <a:rPr kumimoji="1" lang="zh-TW" altLang="en-US" sz="1800" b="1" dirty="0" smtClean="0">
                <a:solidFill>
                  <a:srgbClr val="000000"/>
                </a:solidFill>
              </a:rPr>
              <a:t>美國在</a:t>
            </a:r>
            <a:r>
              <a:rPr kumimoji="1" lang="en-US" altLang="zh-TW" sz="1800" b="1" dirty="0" smtClean="0">
                <a:solidFill>
                  <a:srgbClr val="000000"/>
                </a:solidFill>
              </a:rPr>
              <a:t>1962</a:t>
            </a:r>
            <a:r>
              <a:rPr kumimoji="1" lang="zh-TW" altLang="en-US" sz="1800" b="1" dirty="0" smtClean="0">
                <a:solidFill>
                  <a:srgbClr val="000000"/>
                </a:solidFill>
              </a:rPr>
              <a:t>年成立的美國血液中心</a:t>
            </a:r>
            <a:r>
              <a:rPr kumimoji="1" lang="zh-TW" altLang="en-US" sz="1800" dirty="0" smtClean="0">
                <a:solidFill>
                  <a:srgbClr val="000000"/>
                </a:solidFill>
              </a:rPr>
              <a:t>（</a:t>
            </a:r>
            <a:r>
              <a:rPr kumimoji="1" lang="en-US" altLang="zh-TW" sz="1800" dirty="0" smtClean="0">
                <a:solidFill>
                  <a:srgbClr val="000000"/>
                </a:solidFill>
              </a:rPr>
              <a:t>America’s Blood </a:t>
            </a:r>
            <a:r>
              <a:rPr kumimoji="1" lang="en-US" altLang="zh-TW" sz="1800" dirty="0" err="1" smtClean="0">
                <a:solidFill>
                  <a:srgbClr val="000000"/>
                </a:solidFill>
              </a:rPr>
              <a:t>Centera;ABC</a:t>
            </a:r>
            <a:r>
              <a:rPr kumimoji="1" lang="en-US" altLang="zh-TW" sz="1800" dirty="0" smtClean="0">
                <a:solidFill>
                  <a:srgbClr val="000000"/>
                </a:solidFill>
              </a:rPr>
              <a:t>)</a:t>
            </a:r>
          </a:p>
          <a:p>
            <a:r>
              <a:rPr kumimoji="1" lang="zh-TW" altLang="en-US" sz="1800" dirty="0" smtClean="0">
                <a:solidFill>
                  <a:srgbClr val="000000"/>
                </a:solidFill>
              </a:rPr>
              <a:t>全美擁有超過</a:t>
            </a:r>
            <a:r>
              <a:rPr kumimoji="1" lang="en-US" altLang="zh-TW" sz="1800" dirty="0" smtClean="0">
                <a:solidFill>
                  <a:srgbClr val="000000"/>
                </a:solidFill>
              </a:rPr>
              <a:t>450</a:t>
            </a:r>
            <a:r>
              <a:rPr kumimoji="1" lang="zh-TW" altLang="en-US" sz="1800" dirty="0" smtClean="0">
                <a:solidFill>
                  <a:srgbClr val="000000"/>
                </a:solidFill>
              </a:rPr>
              <a:t>個服務站</a:t>
            </a:r>
            <a:r>
              <a:rPr kumimoji="1" lang="en-US" altLang="zh-TW" sz="1800" dirty="0" smtClean="0">
                <a:solidFill>
                  <a:srgbClr val="000000"/>
                </a:solidFill>
              </a:rPr>
              <a:t>,</a:t>
            </a:r>
            <a:r>
              <a:rPr kumimoji="1" lang="zh-TW" altLang="en-US" sz="1800" dirty="0" smtClean="0">
                <a:solidFill>
                  <a:srgbClr val="000000"/>
                </a:solidFill>
              </a:rPr>
              <a:t>所服務的人數超過一億兩千萬人</a:t>
            </a:r>
            <a:r>
              <a:rPr kumimoji="1" lang="en-US" altLang="zh-TW" sz="1800" dirty="0" smtClean="0">
                <a:solidFill>
                  <a:srgbClr val="000000"/>
                </a:solidFill>
              </a:rPr>
              <a:t>,</a:t>
            </a:r>
            <a:r>
              <a:rPr kumimoji="1" lang="zh-TW" altLang="en-US" sz="1800" dirty="0" smtClean="0">
                <a:solidFill>
                  <a:srgbClr val="000000"/>
                </a:solidFill>
              </a:rPr>
              <a:t>合作醫院高達</a:t>
            </a:r>
            <a:r>
              <a:rPr kumimoji="1" lang="en-US" altLang="zh-TW" sz="1800" dirty="0" smtClean="0">
                <a:solidFill>
                  <a:srgbClr val="000000"/>
                </a:solidFill>
              </a:rPr>
              <a:t>3100</a:t>
            </a:r>
            <a:r>
              <a:rPr kumimoji="1" lang="zh-TW" altLang="en-US" sz="1800" dirty="0" smtClean="0">
                <a:solidFill>
                  <a:srgbClr val="000000"/>
                </a:solidFill>
              </a:rPr>
              <a:t>多家</a:t>
            </a:r>
            <a:r>
              <a:rPr kumimoji="1" lang="zh-TW" altLang="zh-TW" sz="1800" dirty="0" smtClean="0">
                <a:solidFill>
                  <a:srgbClr val="000000"/>
                </a:solidFill>
              </a:rPr>
              <a:t>.</a:t>
            </a:r>
            <a:endParaRPr kumimoji="1" lang="en-US" altLang="zh-TW" sz="1800" dirty="0" smtClean="0">
              <a:solidFill>
                <a:srgbClr val="000000"/>
              </a:solidFill>
            </a:endParaRPr>
          </a:p>
          <a:p>
            <a:r>
              <a:rPr kumimoji="1" lang="zh-TW" altLang="en-US" sz="1800" dirty="0" smtClean="0">
                <a:solidFill>
                  <a:srgbClr val="000000"/>
                </a:solidFill>
              </a:rPr>
              <a:t>在</a:t>
            </a:r>
            <a:r>
              <a:rPr kumimoji="1" lang="en-US" altLang="zh-TW" sz="1800" dirty="0" smtClean="0">
                <a:solidFill>
                  <a:srgbClr val="000000"/>
                </a:solidFill>
              </a:rPr>
              <a:t>2001</a:t>
            </a:r>
            <a:r>
              <a:rPr kumimoji="1" lang="zh-TW" altLang="en-US" sz="1800" dirty="0" smtClean="0">
                <a:solidFill>
                  <a:srgbClr val="000000"/>
                </a:solidFill>
              </a:rPr>
              <a:t>年</a:t>
            </a:r>
            <a:r>
              <a:rPr kumimoji="1" lang="en-US" altLang="zh-TW" sz="1800" dirty="0" smtClean="0">
                <a:solidFill>
                  <a:srgbClr val="000000"/>
                </a:solidFill>
              </a:rPr>
              <a:t>5</a:t>
            </a:r>
            <a:r>
              <a:rPr kumimoji="1" lang="zh-TW" altLang="en-US" sz="1800" dirty="0" smtClean="0">
                <a:solidFill>
                  <a:srgbClr val="000000"/>
                </a:solidFill>
              </a:rPr>
              <a:t>月血液中心主導一個全國民眾對捐血態度的調查研究</a:t>
            </a:r>
            <a:endParaRPr kumimoji="1" lang="en-US" altLang="zh-TW" sz="1800" dirty="0" smtClean="0">
              <a:solidFill>
                <a:srgbClr val="000000"/>
              </a:solidFill>
            </a:endParaRPr>
          </a:p>
          <a:p>
            <a:endParaRPr kumimoji="1" lang="en-US" altLang="zh-TW" sz="1800" dirty="0" smtClean="0">
              <a:solidFill>
                <a:srgbClr val="000000"/>
              </a:solidFill>
            </a:endParaRPr>
          </a:p>
          <a:p>
            <a:r>
              <a:rPr kumimoji="1" lang="zh-TW" altLang="en-US" sz="1800" dirty="0" smtClean="0">
                <a:solidFill>
                  <a:srgbClr val="000000"/>
                </a:solidFill>
              </a:rPr>
              <a:t>調查結果要找出</a:t>
            </a:r>
            <a:r>
              <a:rPr kumimoji="1" lang="en-US" altLang="zh-TW" sz="1800" dirty="0" smtClean="0">
                <a:solidFill>
                  <a:srgbClr val="000000"/>
                </a:solidFill>
              </a:rPr>
              <a:t> </a:t>
            </a:r>
            <a:r>
              <a:rPr kumimoji="1" lang="zh-TW" altLang="en-US" sz="2000" i="1" dirty="0" smtClean="0">
                <a:solidFill>
                  <a:srgbClr val="000000"/>
                </a:solidFill>
              </a:rPr>
              <a:t>最能影響公眾捐血的關鍵訊息</a:t>
            </a:r>
            <a:endParaRPr kumimoji="1" lang="en-US" altLang="zh-TW" sz="20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1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600" dirty="0" smtClean="0">
                <a:solidFill>
                  <a:srgbClr val="000000"/>
                </a:solidFill>
              </a:rPr>
              <a:t>全國民眾對捐</a:t>
            </a:r>
            <a:r>
              <a:rPr kumimoji="1" lang="zh-TW" altLang="en-US" sz="3600" dirty="0">
                <a:solidFill>
                  <a:srgbClr val="000000"/>
                </a:solidFill>
              </a:rPr>
              <a:t>血態度的調查研究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654066"/>
              </p:ext>
            </p:extLst>
          </p:nvPr>
        </p:nvGraphicFramePr>
        <p:xfrm>
          <a:off x="1367392" y="1947334"/>
          <a:ext cx="6496026" cy="4447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767"/>
                <a:gridCol w="1068259"/>
              </a:tblGrid>
              <a:tr h="6321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500" b="0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93A29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 Antiqua"/>
                          <a:ea typeface="新細明體"/>
                          <a:cs typeface="+mj-cs"/>
                        </a:rPr>
                        <a:t>捐血的理由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3588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想幫助別人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3</a:t>
                      </a:r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63588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回應捐血站的邀請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</a:tr>
              <a:tr h="63588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幫助社區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13</a:t>
                      </a:r>
                      <a:endParaRPr lang="zh-TW" altLang="en-US" dirty="0"/>
                    </a:p>
                  </a:txBody>
                  <a:tcPr/>
                </a:tc>
              </a:tr>
              <a:tr h="63588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聽到血荒的消息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</a:tr>
              <a:tr h="63588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想到自己有一天也會有需要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63588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幫助當地的兒童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89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200" dirty="0">
                <a:solidFill>
                  <a:srgbClr val="000000"/>
                </a:solidFill>
              </a:rPr>
              <a:t>全國民眾對捐血態度的調查研究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006974"/>
              </p:ext>
            </p:extLst>
          </p:nvPr>
        </p:nvGraphicFramePr>
        <p:xfrm>
          <a:off x="944017" y="2133589"/>
          <a:ext cx="7480301" cy="360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506"/>
                <a:gridCol w="2142795"/>
              </a:tblGrid>
              <a:tr h="74400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zh-TW" altLang="en-US" sz="3200" dirty="0" smtClean="0"/>
                        <a:t>不捐血的理由</a:t>
                      </a:r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7642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從未想過要捐血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1</a:t>
                      </a:r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</a:tr>
              <a:tr h="47642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太忙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沒時間捐血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/>
                </a:tc>
              </a:tr>
              <a:tr h="47642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害怕捐血的過程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</a:tr>
              <a:tr h="47642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害怕被傳染其他疾病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47642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不知道在那裡或如何捐血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47642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不知道誰有血液的需求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03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200" dirty="0">
                <a:solidFill>
                  <a:srgbClr val="000000"/>
                </a:solidFill>
              </a:rPr>
              <a:t>全國民眾對捐血態度的調查研究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501659"/>
              </p:ext>
            </p:extLst>
          </p:nvPr>
        </p:nvGraphicFramePr>
        <p:xfrm>
          <a:off x="1215146" y="2141853"/>
          <a:ext cx="6570134" cy="200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800"/>
                <a:gridCol w="143933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最能說服改變行為的訊息</a:t>
                      </a:r>
                      <a:endParaRPr lang="zh-TW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陳述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迴歸係數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每年有四百萬人死於無血可輸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.148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捐血站就在家附近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.148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你捐的血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你的社區用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.082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40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800" b="1" dirty="0" smtClean="0">
                <a:solidFill>
                  <a:schemeClr val="tx1"/>
                </a:solidFill>
              </a:rPr>
              <a:t>重要的研究成果</a:t>
            </a:r>
            <a:endParaRPr kumimoji="1" lang="zh-TW" alt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標題 1"/>
          <p:cNvSpPr txBox="1">
            <a:spLocks noGrp="1"/>
          </p:cNvSpPr>
          <p:nvPr>
            <p:ph idx="1"/>
          </p:nvPr>
        </p:nvSpPr>
        <p:spPr>
          <a:xfrm>
            <a:off x="457200" y="2294536"/>
            <a:ext cx="8229600" cy="2909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TW" altLang="en-US" b="1" dirty="0" smtClean="0">
                <a:latin typeface="+mn-ea"/>
                <a:ea typeface="+mn-ea"/>
              </a:rPr>
              <a:t>人道理由“想要幫助他人”</a:t>
            </a:r>
            <a:endParaRPr kumimoji="1" lang="en-US" altLang="zh-TW" b="1" dirty="0" smtClean="0">
              <a:latin typeface="+mn-ea"/>
              <a:ea typeface="+mn-ea"/>
            </a:endParaRPr>
          </a:p>
          <a:p>
            <a:pPr algn="l"/>
            <a:r>
              <a:rPr kumimoji="1" lang="zh-TW" altLang="en-US" b="1" dirty="0" smtClean="0">
                <a:latin typeface="+mn-ea"/>
                <a:ea typeface="+mn-ea"/>
              </a:rPr>
              <a:t>是捐血樂意捐血的最重要的理由</a:t>
            </a:r>
            <a:r>
              <a:rPr kumimoji="1" lang="en-US" altLang="zh-TW" dirty="0" smtClean="0"/>
              <a:t>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862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>
                <a:solidFill>
                  <a:srgbClr val="000000"/>
                </a:solidFill>
              </a:rPr>
              <a:t>決策與問題種類</a:t>
            </a:r>
            <a:endParaRPr kumimoji="1" lang="zh-TW" altLang="en-US" b="1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97004" y="1752600"/>
            <a:ext cx="4589796" cy="4373563"/>
          </a:xfrm>
        </p:spPr>
        <p:txBody>
          <a:bodyPr/>
          <a:lstStyle/>
          <a:p>
            <a:r>
              <a:rPr kumimoji="1" lang="zh-TW" altLang="en-US" dirty="0" smtClean="0"/>
              <a:t>八個步驟</a:t>
            </a:r>
            <a:endParaRPr kumimoji="1" lang="en-US" altLang="zh-TW" dirty="0" smtClean="0"/>
          </a:p>
          <a:p>
            <a:pPr marL="571500" indent="-457200">
              <a:buFont typeface="+mj-lt"/>
              <a:buAutoNum type="arabicPeriod"/>
            </a:pPr>
            <a:r>
              <a:rPr kumimoji="1" lang="zh-TW" altLang="en-US" dirty="0" smtClean="0"/>
              <a:t>分析環境</a:t>
            </a:r>
            <a:endParaRPr kumimoji="1" lang="en-US" altLang="zh-TW" dirty="0" smtClean="0"/>
          </a:p>
          <a:p>
            <a:pPr marL="571500" indent="-457200">
              <a:buFont typeface="+mj-lt"/>
              <a:buAutoNum type="arabicPeriod"/>
            </a:pPr>
            <a:r>
              <a:rPr kumimoji="1" lang="zh-TW" altLang="en-US" dirty="0" smtClean="0"/>
              <a:t>選擇目標對象</a:t>
            </a:r>
            <a:endParaRPr kumimoji="1" lang="en-US" altLang="zh-TW" dirty="0" smtClean="0"/>
          </a:p>
          <a:p>
            <a:pPr marL="571500" indent="-457200">
              <a:buFont typeface="+mj-lt"/>
              <a:buAutoNum type="arabicPeriod"/>
            </a:pPr>
            <a:r>
              <a:rPr kumimoji="1" lang="zh-TW" altLang="en-US" dirty="0" smtClean="0"/>
              <a:t>設定目標及目的</a:t>
            </a:r>
            <a:endParaRPr kumimoji="1" lang="en-US" altLang="zh-TW" dirty="0" smtClean="0"/>
          </a:p>
          <a:p>
            <a:pPr marL="571500" indent="-457200">
              <a:buFont typeface="+mj-lt"/>
              <a:buAutoNum type="arabicPeriod"/>
            </a:pPr>
            <a:r>
              <a:rPr kumimoji="1" lang="zh-TW" altLang="en-US" dirty="0" smtClean="0"/>
              <a:t>深度了解目標對象及市場競爭者</a:t>
            </a:r>
            <a:endParaRPr kumimoji="1" lang="en-US" altLang="zh-TW" dirty="0" smtClean="0"/>
          </a:p>
          <a:p>
            <a:pPr marL="571500" indent="-457200">
              <a:buFont typeface="+mj-lt"/>
              <a:buAutoNum type="arabicPeriod"/>
            </a:pPr>
            <a:r>
              <a:rPr kumimoji="1" lang="zh-TW" altLang="en-US" dirty="0" smtClean="0"/>
              <a:t>發展策略</a:t>
            </a:r>
            <a:endParaRPr kumimoji="1" lang="en-US" altLang="zh-TW" dirty="0" smtClean="0"/>
          </a:p>
          <a:p>
            <a:pPr marL="571500" indent="-457200">
              <a:buFont typeface="+mj-lt"/>
              <a:buAutoNum type="arabicPeriod"/>
            </a:pPr>
            <a:r>
              <a:rPr kumimoji="1" lang="zh-TW" altLang="en-US" dirty="0" smtClean="0"/>
              <a:t>發攢評估及監督計劃</a:t>
            </a:r>
            <a:endParaRPr kumimoji="1" lang="en-US" altLang="zh-TW" dirty="0" smtClean="0"/>
          </a:p>
          <a:p>
            <a:pPr marL="571500" indent="-457200">
              <a:buFont typeface="+mj-lt"/>
              <a:buAutoNum type="arabicPeriod"/>
            </a:pPr>
            <a:r>
              <a:rPr kumimoji="1" lang="zh-TW" altLang="en-US" dirty="0" smtClean="0"/>
              <a:t>建立預算並找到資金</a:t>
            </a:r>
            <a:endParaRPr kumimoji="1" lang="en-US" altLang="zh-TW" dirty="0" smtClean="0"/>
          </a:p>
          <a:p>
            <a:pPr marL="571500" indent="-457200">
              <a:buFont typeface="+mj-lt"/>
              <a:buAutoNum type="arabicPeriod"/>
            </a:pPr>
            <a:r>
              <a:rPr kumimoji="1" lang="zh-TW" altLang="en-US" dirty="0" smtClean="0"/>
              <a:t>完成計畫並維持策變行為</a:t>
            </a:r>
            <a:endParaRPr kumimoji="1" lang="zh-TW" altLang="en-US" dirty="0"/>
          </a:p>
        </p:txBody>
      </p:sp>
      <p:pic>
        <p:nvPicPr>
          <p:cNvPr id="4" name="圖片 3" descr="10887701_822926507800244_1908219672_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1752600"/>
            <a:ext cx="287178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研究型態特質</a:t>
            </a:r>
            <a:endParaRPr kumimoji="1"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933809"/>
              </p:ext>
            </p:extLst>
          </p:nvPr>
        </p:nvGraphicFramePr>
        <p:xfrm>
          <a:off x="3338513" y="1752598"/>
          <a:ext cx="5348288" cy="4885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737"/>
                <a:gridCol w="3130551"/>
              </a:tblGrid>
              <a:tr h="44410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計畫階段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採用研究</a:t>
                      </a:r>
                      <a:endParaRPr lang="zh-TW" altLang="en-US" dirty="0"/>
                    </a:p>
                  </a:txBody>
                  <a:tcPr/>
                </a:tc>
              </a:tr>
              <a:tr h="44410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活動前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策略規劃研究</a:t>
                      </a:r>
                      <a:endParaRPr lang="zh-TW" altLang="en-US" dirty="0"/>
                    </a:p>
                  </a:txBody>
                  <a:tcPr/>
                </a:tc>
              </a:tr>
              <a:tr h="44410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需求評估</a:t>
                      </a:r>
                      <a:endParaRPr lang="zh-TW" altLang="en-US" dirty="0"/>
                    </a:p>
                  </a:txBody>
                  <a:tcPr/>
                </a:tc>
              </a:tr>
              <a:tr h="44410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活動中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訊息發展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目標對象分析</a:t>
                      </a:r>
                      <a:endParaRPr lang="zh-TW" altLang="en-US" dirty="0"/>
                    </a:p>
                  </a:txBody>
                  <a:tcPr/>
                </a:tc>
              </a:tr>
              <a:tr h="44410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形成性評估</a:t>
                      </a:r>
                      <a:endParaRPr lang="zh-TW" altLang="en-US" dirty="0"/>
                    </a:p>
                  </a:txBody>
                  <a:tcPr/>
                </a:tc>
              </a:tr>
              <a:tr h="44410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有效訊息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回應研究</a:t>
                      </a:r>
                    </a:p>
                  </a:txBody>
                  <a:tcPr/>
                </a:tc>
              </a:tr>
              <a:tr h="44410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活動後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過程評估</a:t>
                      </a:r>
                      <a:endParaRPr lang="zh-TW" altLang="en-US" dirty="0"/>
                    </a:p>
                  </a:txBody>
                  <a:tcPr/>
                </a:tc>
              </a:tr>
              <a:tr h="44410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有效訊息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回應研究</a:t>
                      </a:r>
                      <a:endParaRPr lang="zh-TW" altLang="en-US" dirty="0"/>
                    </a:p>
                  </a:txBody>
                  <a:tcPr/>
                </a:tc>
              </a:tr>
              <a:tr h="44410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活動後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過程評估</a:t>
                      </a:r>
                      <a:endParaRPr lang="zh-TW" altLang="en-US" dirty="0"/>
                    </a:p>
                  </a:txBody>
                  <a:tcPr/>
                </a:tc>
              </a:tr>
              <a:tr h="44410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結果成效評估</a:t>
                      </a:r>
                      <a:endParaRPr lang="zh-TW" altLang="en-US" dirty="0"/>
                    </a:p>
                  </a:txBody>
                  <a:tcPr/>
                </a:tc>
              </a:tr>
              <a:tr h="44410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後續研究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探索性研究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圖片 3" descr="11084545_822926491133579_1774479762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0" y="1691139"/>
            <a:ext cx="2871788" cy="49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86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藥劑師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藥劑師.thmx</Template>
  <TotalTime>721</TotalTime>
  <Words>623</Words>
  <Application>Microsoft Macintosh PowerPoint</Application>
  <PresentationFormat>如螢幕大小 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藥劑師</vt:lpstr>
      <vt:lpstr>社會行銷 Social Marketing</vt:lpstr>
      <vt:lpstr>   大綱</vt:lpstr>
      <vt:lpstr>四,決定研究的需求與資源</vt:lpstr>
      <vt:lpstr>全國民眾對捐血態度的調查研究</vt:lpstr>
      <vt:lpstr>全國民眾對捐血態度的調查研究</vt:lpstr>
      <vt:lpstr>全國民眾對捐血態度的調查研究</vt:lpstr>
      <vt:lpstr>重要的研究成果</vt:lpstr>
      <vt:lpstr>決策與問題種類</vt:lpstr>
      <vt:lpstr>研究型態特質</vt:lpstr>
      <vt:lpstr>技術所區分的研究型態</vt:lpstr>
      <vt:lpstr>章節摘要</vt:lpstr>
      <vt:lpstr>章節摘要</vt:lpstr>
      <vt:lpstr>研究焦點</vt:lpstr>
      <vt:lpstr>研究結果隨後被使用發展出一個多面向的社會行銷計畫</vt:lpstr>
      <vt:lpstr>案例分享</vt:lpstr>
      <vt:lpstr>（五）描繪內部與外部環境</vt:lpstr>
      <vt:lpstr>PowerPoint 簡報</vt:lpstr>
      <vt:lpstr>美髮業者反彈</vt:lpstr>
      <vt:lpstr>運用個人訪談法發展活動,為兒童建立非父母成人友誼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社會行銷 Social Marketing</dc:title>
  <dc:creator>麗蟬 林</dc:creator>
  <cp:lastModifiedBy>麗蟬 林</cp:lastModifiedBy>
  <cp:revision>33</cp:revision>
  <dcterms:created xsi:type="dcterms:W3CDTF">2015-03-19T12:50:43Z</dcterms:created>
  <dcterms:modified xsi:type="dcterms:W3CDTF">2015-03-21T05:13:05Z</dcterms:modified>
</cp:coreProperties>
</file>