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4" autoAdjust="0"/>
    <p:restoredTop sz="86327" autoAdjust="0"/>
  </p:normalViewPr>
  <p:slideViewPr>
    <p:cSldViewPr>
      <p:cViewPr>
        <p:scale>
          <a:sx n="51" d="100"/>
          <a:sy n="51" d="100"/>
        </p:scale>
        <p:origin x="-8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9CACBB3-82E1-4C04-8B38-500AA7E13410}" type="datetimeFigureOut">
              <a:rPr lang="zh-TW" altLang="en-US" smtClean="0"/>
              <a:pPr/>
              <a:t>2015/3/21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B3CC32-F05B-43FD-A81B-D21F2B6C49D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行銷策略規劃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林木筆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73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453650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執行摘要</a:t>
            </a:r>
            <a:endParaRPr lang="en-US" altLang="zh-TW" dirty="0" smtClean="0"/>
          </a:p>
          <a:p>
            <a:r>
              <a:rPr lang="zh-TW" altLang="en-US" dirty="0" smtClean="0"/>
              <a:t>內容目錄</a:t>
            </a:r>
            <a:endParaRPr lang="en-US" altLang="zh-TW" dirty="0" smtClean="0"/>
          </a:p>
          <a:p>
            <a:r>
              <a:rPr lang="zh-TW" altLang="en-US" dirty="0" smtClean="0"/>
              <a:t>組織概況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使命</a:t>
            </a:r>
            <a:r>
              <a:rPr lang="en-US" altLang="zh-TW" dirty="0" smtClean="0"/>
              <a:t>,</a:t>
            </a:r>
            <a:r>
              <a:rPr lang="zh-TW" altLang="en-US" baseline="0" dirty="0" smtClean="0"/>
              <a:t> 業務等</a:t>
            </a:r>
            <a:r>
              <a:rPr lang="en-US" altLang="zh-TW" baseline="0" dirty="0" smtClean="0"/>
              <a:t>)</a:t>
            </a:r>
          </a:p>
          <a:p>
            <a:r>
              <a:rPr lang="en-US" altLang="zh-TW" dirty="0" smtClean="0"/>
              <a:t>SWOT </a:t>
            </a:r>
            <a:r>
              <a:rPr lang="en-US" altLang="zh-TW" dirty="0" err="1" smtClean="0"/>
              <a:t>分析</a:t>
            </a:r>
            <a:endParaRPr lang="en-US" altLang="zh-TW" dirty="0" smtClean="0"/>
          </a:p>
          <a:p>
            <a:r>
              <a:rPr lang="zh-TW" altLang="en-US" dirty="0" smtClean="0"/>
              <a:t>組織發展主要策略</a:t>
            </a:r>
            <a:endParaRPr lang="en-US" altLang="zh-TW" dirty="0" smtClean="0"/>
          </a:p>
          <a:p>
            <a:r>
              <a:rPr lang="zh-TW" altLang="en-US" dirty="0" smtClean="0"/>
              <a:t>行銷目標及與發展策略的關聯性</a:t>
            </a:r>
            <a:endParaRPr lang="en-US" altLang="zh-TW" dirty="0" smtClean="0"/>
          </a:p>
          <a:p>
            <a:r>
              <a:rPr lang="zh-TW" altLang="en-US" dirty="0" smtClean="0"/>
              <a:t>產品介紹</a:t>
            </a:r>
            <a:endParaRPr lang="en-US" altLang="zh-TW" dirty="0" smtClean="0"/>
          </a:p>
          <a:p>
            <a:r>
              <a:rPr lang="zh-TW" altLang="en-US" dirty="0" smtClean="0"/>
              <a:t>市場分析</a:t>
            </a:r>
            <a:endParaRPr lang="en-US" altLang="zh-TW" dirty="0" smtClean="0"/>
          </a:p>
          <a:p>
            <a:r>
              <a:rPr lang="zh-TW" altLang="en-US" dirty="0" smtClean="0"/>
              <a:t>行銷計劃</a:t>
            </a:r>
            <a:endParaRPr lang="en-US" altLang="zh-TW" dirty="0" smtClean="0"/>
          </a:p>
          <a:p>
            <a:r>
              <a:rPr lang="zh-TW" altLang="en-US" dirty="0" smtClean="0"/>
              <a:t>人員分工</a:t>
            </a:r>
            <a:endParaRPr lang="en-US" altLang="zh-TW" dirty="0" smtClean="0"/>
          </a:p>
          <a:p>
            <a:r>
              <a:rPr lang="zh-TW" altLang="en-US" dirty="0" smtClean="0"/>
              <a:t>財務資料</a:t>
            </a:r>
            <a:endParaRPr lang="en-US" altLang="zh-TW" dirty="0" smtClean="0"/>
          </a:p>
          <a:p>
            <a:r>
              <a:rPr lang="zh-TW" altLang="en-US" dirty="0" smtClean="0"/>
              <a:t>附件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甘特圖等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行銷計劃書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804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2800" dirty="0" err="1" smtClean="0"/>
              <a:t>澄清宗旨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 組織的宗旨</a:t>
            </a:r>
            <a:r>
              <a:rPr lang="en-US" altLang="zh-TW" sz="2800" dirty="0" smtClean="0"/>
              <a:t>?</a:t>
            </a:r>
            <a:r>
              <a:rPr lang="zh-TW" altLang="en-US" sz="2800" dirty="0" smtClean="0"/>
              <a:t> 為何要行銷</a:t>
            </a:r>
            <a:r>
              <a:rPr lang="en-US" altLang="zh-TW" sz="2800" dirty="0" smtClean="0"/>
              <a:t>? </a:t>
            </a:r>
            <a:r>
              <a:rPr lang="en-US" altLang="zh-TW" sz="2800" dirty="0" err="1" smtClean="0"/>
              <a:t>這個</a:t>
            </a:r>
            <a:r>
              <a:rPr lang="zh-TW" altLang="en-US" sz="2800" dirty="0" smtClean="0"/>
              <a:t>行銷</a:t>
            </a:r>
            <a:r>
              <a:rPr lang="en-US" altLang="zh-TW" sz="2800" dirty="0" err="1" smtClean="0"/>
              <a:t>行動能為機構帶來什麼東西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 與機構的使命有何關聯</a:t>
            </a:r>
            <a:r>
              <a:rPr lang="en-US" altLang="zh-TW" sz="2800" dirty="0" smtClean="0"/>
              <a:t>?</a:t>
            </a:r>
            <a:r>
              <a:rPr lang="zh-TW" altLang="en-US" sz="2800" dirty="0" smtClean="0"/>
              <a:t> 不做此行銷有何不良的後果？</a:t>
            </a:r>
            <a:endParaRPr lang="en-US" altLang="zh-TW" sz="2800" dirty="0" smtClean="0"/>
          </a:p>
          <a:p>
            <a:pPr lvl="1"/>
            <a:r>
              <a:rPr lang="zh-TW" altLang="en-US" sz="2600" dirty="0" smtClean="0"/>
              <a:t>誰參與</a:t>
            </a:r>
            <a:r>
              <a:rPr lang="en-US" altLang="zh-TW" sz="2600" dirty="0" smtClean="0"/>
              <a:t>:</a:t>
            </a:r>
          </a:p>
          <a:p>
            <a:pPr lvl="2"/>
            <a:r>
              <a:rPr lang="zh-TW" altLang="en-US" sz="2600" dirty="0" smtClean="0"/>
              <a:t>董事會</a:t>
            </a:r>
            <a:r>
              <a:rPr lang="en-US" altLang="zh-TW" sz="2600" dirty="0" smtClean="0"/>
              <a:t>/</a:t>
            </a:r>
            <a:r>
              <a:rPr lang="en-US" altLang="zh-TW" sz="2600" dirty="0" err="1" smtClean="0"/>
              <a:t>理事會</a:t>
            </a:r>
            <a:endParaRPr lang="en-US" altLang="zh-TW" sz="2600" dirty="0" smtClean="0"/>
          </a:p>
          <a:p>
            <a:pPr lvl="2"/>
            <a:r>
              <a:rPr lang="zh-TW" altLang="en-US" sz="2600" dirty="0" smtClean="0"/>
              <a:t>管理團隊</a:t>
            </a:r>
            <a:endParaRPr lang="en-US" altLang="zh-TW" sz="2600" dirty="0" smtClean="0"/>
          </a:p>
          <a:p>
            <a:pPr lvl="2"/>
            <a:r>
              <a:rPr lang="zh-TW" altLang="en-US" sz="2600" dirty="0"/>
              <a:t>志工團隊</a:t>
            </a:r>
            <a:endParaRPr lang="en-US" altLang="zh-TW" sz="2600" dirty="0" smtClean="0"/>
          </a:p>
          <a:p>
            <a:pPr lvl="1"/>
            <a:r>
              <a:rPr lang="zh-TW" altLang="en-US" sz="2600" dirty="0" smtClean="0"/>
              <a:t>進行</a:t>
            </a:r>
            <a:r>
              <a:rPr lang="en-US" altLang="zh-TW" sz="2600" dirty="0" smtClean="0"/>
              <a:t>SWOT</a:t>
            </a:r>
          </a:p>
          <a:p>
            <a:pPr lvl="2"/>
            <a:r>
              <a:rPr lang="zh-TW" altLang="en-US" sz="2600" dirty="0" smtClean="0"/>
              <a:t>優勢、弱勢、機會與威脅的檢視</a:t>
            </a:r>
            <a:endParaRPr lang="en-US" altLang="zh-TW" sz="2600" dirty="0" smtClean="0"/>
          </a:p>
          <a:p>
            <a:pPr lvl="2"/>
            <a:r>
              <a:rPr lang="zh-TW" altLang="en-US" sz="2600" dirty="0" smtClean="0"/>
              <a:t>將</a:t>
            </a:r>
            <a:r>
              <a:rPr lang="en-US" altLang="zh-TW" sz="2600" dirty="0" smtClean="0"/>
              <a:t>SWOT</a:t>
            </a:r>
            <a:r>
              <a:rPr lang="zh-TW" altLang="en-US" sz="2600" dirty="0" smtClean="0"/>
              <a:t> 與行銷策略連結</a:t>
            </a:r>
            <a:endParaRPr lang="en-US" altLang="zh-TW" sz="2600" dirty="0" smtClean="0"/>
          </a:p>
          <a:p>
            <a:pPr lvl="1"/>
            <a:r>
              <a:rPr lang="zh-TW" altLang="en-US" sz="2800" dirty="0" smtClean="0"/>
              <a:t>此行銷活動成功執行能解決甚麼問題，帶來甚麼影響？</a:t>
            </a:r>
            <a:endParaRPr lang="en-US" altLang="zh-TW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 </a:t>
            </a:r>
            <a:r>
              <a:rPr lang="en-US" altLang="zh-TW" dirty="0" smtClean="0"/>
              <a:t>(1):</a:t>
            </a:r>
            <a:r>
              <a:rPr lang="zh-TW" altLang="en-US" dirty="0" smtClean="0"/>
              <a:t> </a:t>
            </a:r>
            <a:r>
              <a:rPr lang="en-US" altLang="zh-TW" dirty="0" err="1"/>
              <a:t>澄清宗旨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031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060383"/>
              </p:ext>
            </p:extLst>
          </p:nvPr>
        </p:nvGraphicFramePr>
        <p:xfrm>
          <a:off x="755576" y="1837681"/>
          <a:ext cx="8266626" cy="484885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4056"/>
                <a:gridCol w="2823328"/>
                <a:gridCol w="586544"/>
                <a:gridCol w="1883077"/>
                <a:gridCol w="2469621"/>
              </a:tblGrid>
              <a:tr h="440021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altLang="zh-TW" sz="2400" b="0" dirty="0" smtClean="0"/>
                        <a:t>S: </a:t>
                      </a:r>
                      <a:r>
                        <a:rPr lang="en-US" altLang="zh-TW" sz="2400" b="0" dirty="0" err="1" smtClean="0"/>
                        <a:t>內部優勢</a:t>
                      </a:r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altLang="zh-TW" sz="2400" b="0" dirty="0" smtClean="0"/>
                        <a:t>W: </a:t>
                      </a:r>
                      <a:r>
                        <a:rPr lang="en-US" altLang="zh-TW" sz="2400" b="0" dirty="0" err="1" smtClean="0"/>
                        <a:t>內部弱勢</a:t>
                      </a:r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 smtClean="0"/>
                        <a:t>策略啟示</a:t>
                      </a:r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421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00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altLang="zh-TW" sz="2400" b="0" dirty="0" smtClean="0"/>
                        <a:t>O: </a:t>
                      </a:r>
                      <a:r>
                        <a:rPr lang="en-US" altLang="zh-TW" sz="2400" b="0" dirty="0" err="1" smtClean="0"/>
                        <a:t>外部機會</a:t>
                      </a:r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altLang="zh-TW" sz="2400" b="0" dirty="0" smtClean="0"/>
                        <a:t>T: </a:t>
                      </a:r>
                      <a:r>
                        <a:rPr lang="en-US" altLang="zh-TW" sz="2400" b="0" dirty="0" err="1" smtClean="0"/>
                        <a:t>外部威脅</a:t>
                      </a:r>
                      <a:r>
                        <a:rPr lang="en-US" altLang="zh-TW" sz="2400" b="0" dirty="0" smtClean="0"/>
                        <a:t>/</a:t>
                      </a:r>
                      <a:r>
                        <a:rPr lang="en-US" altLang="zh-TW" sz="2400" b="0" dirty="0" err="1" smtClean="0"/>
                        <a:t>風險</a:t>
                      </a:r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/>
                        <a:t>策略啟示</a:t>
                      </a:r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406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40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0" dirty="0" smtClean="0"/>
                        <a:t>策略啟示</a:t>
                      </a:r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/>
                        <a:t>策略啟示</a:t>
                      </a:r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4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 smtClean="0"/>
                        <a:t>策略</a:t>
                      </a:r>
                      <a:endParaRPr lang="zh-TW" altLang="en-US" sz="2400" b="0" dirty="0"/>
                    </a:p>
                  </a:txBody>
                  <a:tcPr marL="82320" marR="8232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SWOT</a:t>
            </a:r>
            <a:r>
              <a:rPr lang="zh-TW" altLang="en-US" dirty="0" smtClean="0"/>
              <a:t> 及策略規劃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20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05280"/>
            <a:ext cx="7408333" cy="4848056"/>
          </a:xfrm>
        </p:spPr>
        <p:txBody>
          <a:bodyPr>
            <a:noAutofit/>
          </a:bodyPr>
          <a:lstStyle/>
          <a:p>
            <a:r>
              <a:rPr lang="en-US" altLang="zh-TW" sz="3200" dirty="0" err="1" smtClean="0"/>
              <a:t>欲達成的</a:t>
            </a:r>
            <a:r>
              <a:rPr lang="zh-TW" altLang="en-US" sz="3200" dirty="0" smtClean="0"/>
              <a:t>行銷</a:t>
            </a:r>
            <a:r>
              <a:rPr lang="en-US" altLang="zh-TW" sz="3200" dirty="0" err="1" smtClean="0"/>
              <a:t>目標如何</a:t>
            </a:r>
            <a:r>
              <a:rPr lang="en-US" altLang="zh-TW" sz="3200" dirty="0" smtClean="0"/>
              <a:t>?</a:t>
            </a:r>
          </a:p>
          <a:p>
            <a:r>
              <a:rPr lang="zh-TW" altLang="en-US" sz="3200" dirty="0" smtClean="0"/>
              <a:t>行動方案評估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有那些可能的行動方案</a:t>
            </a:r>
            <a:r>
              <a:rPr lang="en-US" altLang="zh-TW" sz="3200" dirty="0" smtClean="0"/>
              <a:t>?</a:t>
            </a:r>
          </a:p>
          <a:p>
            <a:pPr lvl="1"/>
            <a:r>
              <a:rPr lang="zh-TW" altLang="en-US" sz="3200" dirty="0" smtClean="0"/>
              <a:t>機構以前曾做過什麼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 結果如何</a:t>
            </a:r>
            <a:r>
              <a:rPr lang="en-US" altLang="zh-TW" sz="3200" dirty="0" smtClean="0"/>
              <a:t>?</a:t>
            </a:r>
          </a:p>
          <a:p>
            <a:pPr lvl="1"/>
            <a:r>
              <a:rPr lang="zh-TW" altLang="en-US" sz="3200" dirty="0" smtClean="0"/>
              <a:t>以九宮格評估選定可行的關鍵性方案</a:t>
            </a:r>
            <a:endParaRPr lang="en-US" altLang="zh-TW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步</a:t>
            </a:r>
            <a:r>
              <a:rPr lang="zh-TW" altLang="en-US" dirty="0" smtClean="0"/>
              <a:t>驟 </a:t>
            </a:r>
            <a:r>
              <a:rPr lang="en-US" altLang="zh-TW" dirty="0" smtClean="0"/>
              <a:t>(2):</a:t>
            </a:r>
            <a:r>
              <a:rPr lang="zh-TW" altLang="en-US" dirty="0" smtClean="0"/>
              <a:t> 目標與行動方案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111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920014"/>
              </p:ext>
            </p:extLst>
          </p:nvPr>
        </p:nvGraphicFramePr>
        <p:xfrm>
          <a:off x="1979712" y="2276872"/>
          <a:ext cx="6408714" cy="3773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38"/>
                <a:gridCol w="2136238"/>
                <a:gridCol w="2136238"/>
              </a:tblGrid>
              <a:tr h="1257672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/>
                </a:tc>
              </a:tr>
              <a:tr h="1257672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6</a:t>
                      </a:r>
                      <a:endParaRPr lang="zh-TW" altLang="en-US" sz="2400" dirty="0"/>
                    </a:p>
                  </a:txBody>
                  <a:tcPr/>
                </a:tc>
              </a:tr>
              <a:tr h="1257672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7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8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2400" dirty="0" smtClean="0"/>
                        <a:t>9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771800" y="1556792"/>
            <a:ext cx="4860072" cy="0"/>
          </a:xfrm>
          <a:prstGeom prst="straightConnector1">
            <a:avLst/>
          </a:prstGeom>
          <a:ln w="571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71600" y="2276872"/>
            <a:ext cx="0" cy="367240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91880" y="603798"/>
            <a:ext cx="3168351" cy="707886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/>
              <a:t>可行性</a:t>
            </a:r>
            <a:r>
              <a:rPr lang="en-US" altLang="zh-TW" sz="4000" dirty="0" smtClean="0"/>
              <a:t>/</a:t>
            </a:r>
            <a:r>
              <a:rPr lang="zh-TW" altLang="en-US" sz="4000" dirty="0" smtClean="0"/>
              <a:t>效率</a:t>
            </a:r>
            <a:endParaRPr lang="zh-TW" alt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7956376" y="1306148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/>
              <a:t>高</a:t>
            </a:r>
            <a:endParaRPr lang="zh-TW" alt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1619672" y="1241267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/>
              <a:t>低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512" y="2835803"/>
            <a:ext cx="648072" cy="255454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/>
              <a:t>預期</a:t>
            </a:r>
            <a:r>
              <a:rPr lang="zh-TW" altLang="en-US" sz="4000" dirty="0" smtClean="0"/>
              <a:t>成效</a:t>
            </a:r>
            <a:endParaRPr lang="zh-TW" alt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5556" y="5973569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/>
              <a:t>高</a:t>
            </a:r>
            <a:endParaRPr lang="zh-TW" altLang="en-US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30960" y="148478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/>
              <a:t>低</a:t>
            </a:r>
          </a:p>
        </p:txBody>
      </p:sp>
    </p:spTree>
    <p:extLst>
      <p:ext uri="{BB962C8B-B14F-4D97-AF65-F5344CB8AC3E}">
        <p14:creationId xmlns:p14="http://schemas.microsoft.com/office/powerpoint/2010/main" val="354254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 animBg="1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916832"/>
            <a:ext cx="5688632" cy="4824536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市場區隔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地理特質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人口特質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心理特質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行為特質</a:t>
            </a:r>
            <a:endParaRPr lang="en-US" altLang="zh-TW" sz="3200" dirty="0" smtClean="0"/>
          </a:p>
          <a:p>
            <a:pPr lvl="0"/>
            <a:r>
              <a:rPr lang="zh-TW" altLang="en-US" sz="3200" dirty="0" smtClean="0"/>
              <a:t>標的市場選定與分析</a:t>
            </a:r>
            <a:endParaRPr lang="en-US" altLang="zh-TW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步驟 </a:t>
            </a:r>
            <a:r>
              <a:rPr lang="en-US" altLang="zh-TW" dirty="0" smtClean="0"/>
              <a:t>(3): </a:t>
            </a:r>
            <a:r>
              <a:rPr lang="en-US" altLang="zh-TW" dirty="0" err="1" smtClean="0"/>
              <a:t>顧客分析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63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en-US" altLang="zh-TW" dirty="0" smtClean="0"/>
              <a:t>Product:</a:t>
            </a:r>
            <a:r>
              <a:rPr lang="zh-TW" altLang="en-US" dirty="0" smtClean="0"/>
              <a:t> 主要產品是什麼</a:t>
            </a:r>
            <a:r>
              <a:rPr lang="en-US" altLang="zh-TW" dirty="0" smtClean="0"/>
              <a:t>? </a:t>
            </a:r>
            <a:r>
              <a:rPr lang="en-US" altLang="zh-TW" dirty="0" err="1" smtClean="0"/>
              <a:t>有何賣點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Price:</a:t>
            </a:r>
            <a:r>
              <a:rPr lang="zh-TW" altLang="en-US" dirty="0" smtClean="0"/>
              <a:t> 什麼是合適的價位</a:t>
            </a:r>
            <a:r>
              <a:rPr lang="en-US" altLang="zh-TW" dirty="0" smtClean="0"/>
              <a:t>?</a:t>
            </a:r>
            <a:r>
              <a:rPr lang="zh-TW" altLang="en-US" dirty="0" smtClean="0"/>
              <a:t> 交換理論觀點的分析</a:t>
            </a:r>
            <a:endParaRPr lang="en-US" altLang="zh-TW" dirty="0" smtClean="0"/>
          </a:p>
          <a:p>
            <a:r>
              <a:rPr lang="en-US" altLang="zh-TW" dirty="0" smtClean="0"/>
              <a:t>Place:</a:t>
            </a:r>
            <a:r>
              <a:rPr lang="zh-TW" altLang="en-US" dirty="0" smtClean="0"/>
              <a:t> 通路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實體地點 </a:t>
            </a:r>
            <a:r>
              <a:rPr lang="en-US" altLang="zh-TW" dirty="0" smtClean="0"/>
              <a:t>(e.g.,</a:t>
            </a:r>
            <a:r>
              <a:rPr lang="zh-TW" altLang="en-US" dirty="0" smtClean="0"/>
              <a:t> 如蒙愛培讀班所在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在適當的時機出現在該出現的地方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網路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社群網站</a:t>
            </a:r>
            <a:endParaRPr lang="en-US" altLang="zh-TW" dirty="0"/>
          </a:p>
          <a:p>
            <a:r>
              <a:rPr lang="en-US" altLang="zh-TW" dirty="0" smtClean="0"/>
              <a:t>Promotion:</a:t>
            </a:r>
            <a:r>
              <a:rPr lang="zh-TW" altLang="en-US" dirty="0" smtClean="0"/>
              <a:t> 推廣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企劃書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小冊子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個案報告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dm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edm</a:t>
            </a:r>
            <a:r>
              <a:rPr lang="en-US" altLang="zh-TW" dirty="0" smtClean="0"/>
              <a:t>,</a:t>
            </a:r>
            <a:r>
              <a:rPr lang="zh-TW" altLang="en-US" dirty="0" smtClean="0"/>
              <a:t> 影音</a:t>
            </a:r>
            <a:r>
              <a:rPr lang="en-US" altLang="zh-TW" dirty="0" smtClean="0"/>
              <a:t>…</a:t>
            </a:r>
          </a:p>
          <a:p>
            <a:pPr lvl="1"/>
            <a:r>
              <a:rPr lang="zh-TW" altLang="en-US" dirty="0" smtClean="0"/>
              <a:t>促銷方法</a:t>
            </a:r>
            <a:endParaRPr lang="en-US" altLang="zh-TW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步驟 </a:t>
            </a:r>
            <a:r>
              <a:rPr lang="en-US" altLang="zh-TW" dirty="0" smtClean="0"/>
              <a:t>(4): </a:t>
            </a:r>
            <a:r>
              <a:rPr lang="en-US" altLang="zh-TW" dirty="0" err="1" smtClean="0"/>
              <a:t>行銷規劃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442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altLang="zh-TW" sz="2800" dirty="0" smtClean="0"/>
          </a:p>
          <a:p>
            <a:pPr lvl="0"/>
            <a:r>
              <a:rPr lang="en-US" altLang="zh-TW" sz="2800" dirty="0" smtClean="0"/>
              <a:t>Working </a:t>
            </a:r>
            <a:r>
              <a:rPr lang="en-US" altLang="zh-TW" sz="2800" dirty="0"/>
              <a:t>Committee (</a:t>
            </a:r>
            <a:r>
              <a:rPr lang="en-US" altLang="zh-TW" sz="2800" dirty="0" err="1"/>
              <a:t>行動委員會</a:t>
            </a:r>
            <a:r>
              <a:rPr lang="en-US" altLang="zh-TW" sz="2800" dirty="0"/>
              <a:t>)</a:t>
            </a:r>
          </a:p>
          <a:p>
            <a:pPr lvl="1"/>
            <a:r>
              <a:rPr lang="en-US" altLang="zh-TW" sz="2400" dirty="0"/>
              <a:t>Believing in the project (</a:t>
            </a:r>
            <a:r>
              <a:rPr lang="en-US" altLang="zh-TW" sz="2400" dirty="0" err="1"/>
              <a:t>熱忱</a:t>
            </a:r>
            <a:r>
              <a:rPr lang="en-US" altLang="zh-TW" sz="2400" dirty="0"/>
              <a:t>)</a:t>
            </a:r>
          </a:p>
          <a:p>
            <a:pPr lvl="1"/>
            <a:r>
              <a:rPr lang="en-US" altLang="zh-TW" sz="2400" dirty="0"/>
              <a:t>Team player(</a:t>
            </a:r>
            <a:r>
              <a:rPr lang="en-US" altLang="zh-TW" sz="2400" dirty="0" err="1"/>
              <a:t>團隊合作</a:t>
            </a:r>
            <a:r>
              <a:rPr lang="en-US" altLang="zh-TW" sz="2400" dirty="0"/>
              <a:t>)</a:t>
            </a:r>
            <a:endParaRPr lang="zh-TW" altLang="zh-TW" sz="2400" dirty="0"/>
          </a:p>
          <a:p>
            <a:pPr lvl="1" rtl="0" fontAlgn="base"/>
            <a:r>
              <a:rPr lang="en-US" altLang="zh-TW" dirty="0"/>
              <a:t>Fearless (</a:t>
            </a:r>
            <a:r>
              <a:rPr lang="en-US" altLang="zh-TW" dirty="0" err="1"/>
              <a:t>無畏</a:t>
            </a:r>
            <a:r>
              <a:rPr lang="en-US" altLang="zh-TW" dirty="0"/>
              <a:t>)</a:t>
            </a:r>
            <a:endParaRPr lang="zh-TW" altLang="zh-TW" dirty="0"/>
          </a:p>
          <a:p>
            <a:pPr lvl="1" rtl="0" fontAlgn="base"/>
            <a:r>
              <a:rPr lang="en-US" altLang="zh-TW" dirty="0"/>
              <a:t>Multiple Competence (</a:t>
            </a:r>
            <a:r>
              <a:rPr lang="en-US" altLang="zh-TW" dirty="0" err="1"/>
              <a:t>多元能力組合</a:t>
            </a:r>
            <a:r>
              <a:rPr lang="en-US" altLang="zh-TW" dirty="0"/>
              <a:t>)</a:t>
            </a:r>
          </a:p>
          <a:p>
            <a:pPr fontAlgn="base"/>
            <a:r>
              <a:rPr lang="en-US" altLang="zh-TW" sz="2800" dirty="0"/>
              <a:t>Advisory committee (</a:t>
            </a:r>
            <a:r>
              <a:rPr lang="en-US" altLang="zh-TW" sz="2800" dirty="0" err="1" smtClean="0"/>
              <a:t>顧問委員會</a:t>
            </a:r>
            <a:r>
              <a:rPr lang="en-US" altLang="zh-TW" sz="2800" dirty="0"/>
              <a:t>)</a:t>
            </a:r>
          </a:p>
          <a:p>
            <a:pPr lvl="1" fontAlgn="base"/>
            <a:r>
              <a:rPr lang="en-US" altLang="zh-TW" dirty="0"/>
              <a:t>Reputable (</a:t>
            </a:r>
            <a:r>
              <a:rPr lang="en-US" altLang="zh-TW" dirty="0" err="1"/>
              <a:t>好聲望</a:t>
            </a:r>
            <a:r>
              <a:rPr lang="en-US" altLang="zh-TW" dirty="0"/>
              <a:t>)</a:t>
            </a:r>
            <a:endParaRPr lang="zh-TW" altLang="zh-TW" dirty="0"/>
          </a:p>
          <a:p>
            <a:pPr lvl="1" rtl="0" fontAlgn="base"/>
            <a:r>
              <a:rPr lang="en-US" altLang="zh-TW" dirty="0"/>
              <a:t>With clout (</a:t>
            </a:r>
            <a:r>
              <a:rPr lang="en-US" altLang="zh-TW" dirty="0" err="1"/>
              <a:t>有影響力</a:t>
            </a:r>
            <a:r>
              <a:rPr lang="en-US" altLang="zh-TW" dirty="0"/>
              <a:t>)</a:t>
            </a:r>
            <a:endParaRPr lang="zh-TW" altLang="zh-TW" dirty="0"/>
          </a:p>
          <a:p>
            <a:pPr lvl="1" rtl="0" fontAlgn="base"/>
            <a:r>
              <a:rPr lang="en-US" altLang="zh-TW" dirty="0"/>
              <a:t>With expertise (</a:t>
            </a:r>
            <a:r>
              <a:rPr lang="en-US" altLang="zh-TW" dirty="0" err="1"/>
              <a:t>專業能力</a:t>
            </a:r>
            <a:r>
              <a:rPr lang="en-US" altLang="zh-TW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zh-TW" altLang="zh-TW" sz="4400" kern="1200" dirty="0" smtClean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步驟</a:t>
            </a:r>
            <a:r>
              <a:rPr lang="en-US" altLang="zh-TW" sz="4400" kern="1200" dirty="0" smtClean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(5):  </a:t>
            </a:r>
            <a:r>
              <a:rPr lang="en-US" altLang="zh-TW" sz="4400" kern="1200" dirty="0" err="1" smtClean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建立行動團隊</a:t>
            </a:r>
            <a:endParaRPr lang="zh-TW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343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88840"/>
            <a:ext cx="6768752" cy="413732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成本</a:t>
            </a:r>
            <a:endParaRPr lang="en-US" altLang="zh-TW" sz="3600" dirty="0" smtClean="0"/>
          </a:p>
          <a:p>
            <a:r>
              <a:rPr lang="zh-TW" altLang="en-US" sz="3600" dirty="0" smtClean="0"/>
              <a:t>支出預算</a:t>
            </a:r>
            <a:endParaRPr lang="en-US" altLang="zh-TW" sz="3600" dirty="0" smtClean="0"/>
          </a:p>
          <a:p>
            <a:r>
              <a:rPr lang="zh-TW" altLang="en-US" sz="3600" dirty="0" smtClean="0"/>
              <a:t>收入來源</a:t>
            </a:r>
            <a:endParaRPr lang="en-US" altLang="zh-TW" sz="3600" dirty="0" smtClean="0"/>
          </a:p>
          <a:p>
            <a:r>
              <a:rPr lang="en-US" altLang="zh-TW" sz="3600" kern="1200" dirty="0" err="1" smtClean="0">
                <a:solidFill>
                  <a:schemeClr val="tx1"/>
                </a:solidFill>
                <a:effectLst/>
              </a:rPr>
              <a:t>效益</a:t>
            </a:r>
            <a:r>
              <a:rPr lang="en-US" altLang="zh-TW" sz="3600" kern="1200" dirty="0" smtClean="0">
                <a:solidFill>
                  <a:schemeClr val="tx1"/>
                </a:solidFill>
                <a:effectLst/>
              </a:rPr>
              <a:t>/</a:t>
            </a:r>
            <a:r>
              <a:rPr lang="zh-TW" altLang="en-US" sz="3600" dirty="0" smtClean="0"/>
              <a:t>支出</a:t>
            </a:r>
            <a:r>
              <a:rPr lang="en-US" altLang="zh-TW" sz="3600" dirty="0" smtClean="0"/>
              <a:t>比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 </a:t>
            </a:r>
            <a:r>
              <a:rPr lang="en-US" altLang="zh-TW" dirty="0" smtClean="0"/>
              <a:t>(6): </a:t>
            </a:r>
            <a:r>
              <a:rPr lang="en-US" altLang="zh-TW" dirty="0" err="1" smtClean="0"/>
              <a:t>成本</a:t>
            </a:r>
            <a:r>
              <a:rPr lang="zh-TW" altLang="en-US" dirty="0" smtClean="0"/>
              <a:t>考量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84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903</TotalTime>
  <Words>373</Words>
  <Application>Microsoft Office PowerPoint</Application>
  <PresentationFormat>如螢幕大小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Waveform</vt:lpstr>
      <vt:lpstr>行銷策略規劃</vt:lpstr>
      <vt:lpstr>步驟 (1): 澄清宗旨</vt:lpstr>
      <vt:lpstr>SWOT 及策略規劃</vt:lpstr>
      <vt:lpstr>步驟 (2): 目標與行動方案</vt:lpstr>
      <vt:lpstr>PowerPoint 簡報</vt:lpstr>
      <vt:lpstr>步驟 (3): 顧客分析</vt:lpstr>
      <vt:lpstr>步驟 (4): 行銷規劃</vt:lpstr>
      <vt:lpstr>步驟 (5):  建立行動團隊</vt:lpstr>
      <vt:lpstr>步驟 (6): 成本考量</vt:lpstr>
      <vt:lpstr>行銷計劃書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Toby</dc:creator>
  <cp:lastModifiedBy>UESR</cp:lastModifiedBy>
  <cp:revision>30</cp:revision>
  <dcterms:created xsi:type="dcterms:W3CDTF">2012-04-06T13:22:53Z</dcterms:created>
  <dcterms:modified xsi:type="dcterms:W3CDTF">2015-03-21T11:01:40Z</dcterms:modified>
</cp:coreProperties>
</file>