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257" r:id="rId3"/>
    <p:sldId id="265" r:id="rId4"/>
    <p:sldId id="258" r:id="rId5"/>
    <p:sldId id="259" r:id="rId6"/>
    <p:sldId id="261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27" autoAdjust="0"/>
  </p:normalViewPr>
  <p:slideViewPr>
    <p:cSldViewPr showGuides="1">
      <p:cViewPr varScale="1">
        <p:scale>
          <a:sx n="75" d="100"/>
          <a:sy n="75" d="100"/>
        </p:scale>
        <p:origin x="-1522" y="-86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9859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altLang="zh-TW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11CA4B-0003-4022-B22F-134E155E7C6A}" type="datetimeFigureOut">
              <a:rPr lang="zh-TW" altLang="en-US" smtClean="0"/>
              <a:pPr>
                <a:defRPr/>
              </a:pPr>
              <a:t>2015/4/18</a:t>
            </a:fld>
            <a:endParaRPr lang="zh-TW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66C7B0F-828E-4C9C-AB89-8CD5C3076AF8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9214D8-2652-4614-9C25-3FDA735C9627}" type="datetimeFigureOut">
              <a:rPr lang="zh-TW" altLang="en-US" smtClean="0"/>
              <a:pPr>
                <a:defRPr/>
              </a:pPr>
              <a:t>2015/4/18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5F8102-3C78-41BC-BD1B-B94451C8A3B0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0A2950-B0B9-4F07-80EE-990F12A33565}" type="datetimeFigureOut">
              <a:rPr lang="zh-TW" altLang="en-US" smtClean="0"/>
              <a:pPr>
                <a:defRPr/>
              </a:pPr>
              <a:t>2015/4/18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89C3F9-0960-4BB5-B415-39E7FB66B193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BFD5C0-6E83-413A-AE2A-A3ECCA661728}" type="datetimeFigureOut">
              <a:rPr lang="zh-TW" altLang="en-US" smtClean="0"/>
              <a:pPr>
                <a:defRPr/>
              </a:pPr>
              <a:t>2015/4/18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FC13BE-E6B5-44F2-A145-CFF79F40FC08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97C408-F9FD-4BBD-94EF-0929BD0EFFBB}" type="datetimeFigureOut">
              <a:rPr lang="zh-TW" altLang="en-US" smtClean="0"/>
              <a:pPr>
                <a:defRPr/>
              </a:pPr>
              <a:t>2015/4/18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E1EBADBD-5084-4E74-BFDF-E02467AA2C57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A58510-BE73-4E1F-A3E3-8354374055DC}" type="datetimeFigureOut">
              <a:rPr lang="zh-TW" altLang="en-US" smtClean="0"/>
              <a:pPr>
                <a:defRPr/>
              </a:pPr>
              <a:t>2015/4/18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6C233-9E39-4ECD-BE64-081AA6534459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BE16EE-7997-4AE8-B76F-06C00A0BAA99}" type="datetimeFigureOut">
              <a:rPr lang="zh-TW" altLang="en-US" smtClean="0"/>
              <a:pPr>
                <a:defRPr/>
              </a:pPr>
              <a:t>2015/4/18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835B9-2698-49BD-A8CC-F75F13247210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D16C89-84D1-4A15-8209-CB62F685C186}" type="datetimeFigureOut">
              <a:rPr lang="zh-TW" altLang="en-US" smtClean="0"/>
              <a:pPr>
                <a:defRPr/>
              </a:pPr>
              <a:t>2015/4/18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A4BB6B-A5A4-41B8-B877-779DF6F9A3EF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754AE3-D8E4-4308-9150-746D32BC5791}" type="datetimeFigureOut">
              <a:rPr lang="zh-TW" altLang="en-US" smtClean="0"/>
              <a:pPr>
                <a:defRPr/>
              </a:pPr>
              <a:t>2015/4/18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E375-D91B-4DD4-9B59-7265C85F51D7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DCD873-CE1E-4482-AF19-412BF1E27C30}" type="datetimeFigureOut">
              <a:rPr lang="zh-TW" altLang="en-US" smtClean="0"/>
              <a:pPr>
                <a:defRPr/>
              </a:pPr>
              <a:t>2015/4/18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DE576A-6A83-47DD-BCF8-FBC9616A07D3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0EA458-4E68-4E31-9C48-87B14C91FDDE}" type="datetimeFigureOut">
              <a:rPr lang="zh-TW" altLang="en-US" smtClean="0"/>
              <a:pPr>
                <a:defRPr/>
              </a:pPr>
              <a:t>2015/4/18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8FDEA346-DA7C-42DC-908E-2670D51C3852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altLang="zh-TW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  <a:p>
            <a:pPr lvl="1" eaLnBrk="1" latinLnBrk="0" hangingPunct="1"/>
            <a:r>
              <a:rPr kumimoji="0" lang="en-US" altLang="zh-TW" smtClean="0"/>
              <a:t>Second level</a:t>
            </a:r>
          </a:p>
          <a:p>
            <a:pPr lvl="2" eaLnBrk="1" latinLnBrk="0" hangingPunct="1"/>
            <a:r>
              <a:rPr kumimoji="0" lang="en-US" altLang="zh-TW" smtClean="0"/>
              <a:t>Third level</a:t>
            </a:r>
          </a:p>
          <a:p>
            <a:pPr lvl="3" eaLnBrk="1" latinLnBrk="0" hangingPunct="1"/>
            <a:r>
              <a:rPr kumimoji="0" lang="en-US" altLang="zh-TW" smtClean="0"/>
              <a:t>Fourth level</a:t>
            </a:r>
          </a:p>
          <a:p>
            <a:pPr lvl="4" eaLnBrk="1" latinLnBrk="0" hangingPunct="1"/>
            <a:r>
              <a:rPr kumimoji="0" lang="en-US" altLang="zh-TW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3DA383F-E4BE-4F38-98CB-0A054F10692F}" type="datetimeFigureOut">
              <a:rPr lang="zh-TW" altLang="en-US" smtClean="0"/>
              <a:pPr>
                <a:defRPr/>
              </a:pPr>
              <a:t>2015/4/18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0542C69F-5F87-494C-94F2-7DCAD227F4AA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533400" y="1276350"/>
            <a:ext cx="7772400" cy="2152650"/>
          </a:xfrm>
        </p:spPr>
        <p:txBody>
          <a:bodyPr lIns="91440" tIns="45720" rIns="91440" bIns="45720">
            <a:normAutofit/>
          </a:bodyPr>
          <a:lstStyle/>
          <a:p>
            <a:pPr algn="ctr" eaLnBrk="1" hangingPunct="1">
              <a:defRPr/>
            </a:pPr>
            <a:r>
              <a:rPr lang="zh-TW" altLang="en-US" dirty="0" smtClean="0"/>
              <a:t>行銷就是說故事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Social Marketing as</a:t>
            </a:r>
            <a:r>
              <a:rPr lang="zh-TW" altLang="en-US" dirty="0" smtClean="0"/>
              <a:t> </a:t>
            </a:r>
            <a:r>
              <a:rPr lang="en-US" altLang="zh-TW" dirty="0" smtClean="0"/>
              <a:t>Story Telling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 idx="4294967295"/>
          </p:nvPr>
        </p:nvSpPr>
        <p:spPr>
          <a:xfrm>
            <a:off x="381000" y="152400"/>
            <a:ext cx="7772400" cy="1143000"/>
          </a:xfrm>
        </p:spPr>
        <p:txBody>
          <a:bodyPr lIns="91440" tIns="45720" rIns="91440" bIns="45720"/>
          <a:lstStyle/>
          <a:p>
            <a:pPr eaLnBrk="1" hangingPunct="1">
              <a:defRPr/>
            </a:pPr>
            <a:r>
              <a:rPr lang="zh-TW" altLang="en-US" dirty="0" smtClean="0"/>
              <a:t>故事 </a:t>
            </a:r>
            <a:r>
              <a:rPr lang="en-US" altLang="zh-TW" dirty="0" smtClean="0"/>
              <a:t>(Story )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04800" y="1371600"/>
            <a:ext cx="8839200" cy="5486400"/>
          </a:xfrm>
        </p:spPr>
        <p:txBody>
          <a:bodyPr>
            <a:normAutofit/>
          </a:bodyPr>
          <a:lstStyle/>
          <a:p>
            <a:pPr eaLnBrk="1" hangingPunct="1"/>
            <a:r>
              <a:rPr lang="zh-TW" altLang="en-US" sz="3600" dirty="0" smtClean="0"/>
              <a:t>真實的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神話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敘事的</a:t>
            </a:r>
            <a:endParaRPr lang="en-US" altLang="zh-TW" sz="3600" dirty="0" smtClean="0"/>
          </a:p>
          <a:p>
            <a:pPr eaLnBrk="1" hangingPunct="1"/>
            <a:r>
              <a:rPr lang="zh-TW" altLang="en-US" sz="3600" dirty="0" smtClean="0"/>
              <a:t>敘事 </a:t>
            </a:r>
            <a:r>
              <a:rPr lang="en-US" altLang="zh-TW" sz="3600" dirty="0" smtClean="0"/>
              <a:t>(narrative): </a:t>
            </a:r>
            <a:r>
              <a:rPr lang="zh-TW" altLang="en-US" sz="3600" dirty="0" smtClean="0"/>
              <a:t>對故事的書寫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口語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視覺的表達</a:t>
            </a:r>
            <a:r>
              <a:rPr lang="en-US" altLang="zh-TW" sz="3600" dirty="0" smtClean="0"/>
              <a:t>.</a:t>
            </a:r>
            <a:r>
              <a:rPr lang="zh-TW" altLang="en-US" sz="3600" dirty="0" smtClean="0"/>
              <a:t> 建構真實感</a:t>
            </a:r>
            <a:endParaRPr lang="en-US" altLang="zh-TW" sz="3600" dirty="0" smtClean="0"/>
          </a:p>
          <a:p>
            <a:pPr lvl="0" eaLnBrk="1" hangingPunct="1"/>
            <a:r>
              <a:rPr lang="zh-TW" altLang="en-US" sz="3600" dirty="0" smtClean="0"/>
              <a:t>主角</a:t>
            </a:r>
            <a:r>
              <a:rPr lang="zh-TW" altLang="en-US" sz="3600" baseline="0" dirty="0" smtClean="0"/>
              <a:t> </a:t>
            </a:r>
            <a:r>
              <a:rPr lang="en-US" altLang="zh-TW" sz="3600" baseline="0" dirty="0" smtClean="0"/>
              <a:t>(</a:t>
            </a:r>
            <a:r>
              <a:rPr lang="zh-TW" altLang="en-US" sz="3600" baseline="0" dirty="0" smtClean="0"/>
              <a:t>英雄</a:t>
            </a:r>
            <a:r>
              <a:rPr lang="en-US" altLang="zh-TW" sz="3600" baseline="0" dirty="0" smtClean="0"/>
              <a:t>),</a:t>
            </a:r>
            <a:r>
              <a:rPr lang="zh-TW" altLang="en-US" sz="3600" baseline="0" dirty="0" smtClean="0"/>
              <a:t>反面角色</a:t>
            </a:r>
            <a:r>
              <a:rPr lang="en-US" altLang="zh-TW" sz="3600" baseline="0" dirty="0" smtClean="0"/>
              <a:t>,</a:t>
            </a:r>
            <a:r>
              <a:rPr lang="zh-TW" altLang="en-US" sz="3600" baseline="0" dirty="0" smtClean="0"/>
              <a:t>事件</a:t>
            </a:r>
            <a:r>
              <a:rPr lang="en-US" altLang="zh-TW" sz="3600" baseline="0" dirty="0" smtClean="0"/>
              <a:t>,tension, emotion, solution</a:t>
            </a:r>
          </a:p>
          <a:p>
            <a:pPr eaLnBrk="1" hangingPunct="1"/>
            <a:r>
              <a:rPr lang="zh-TW" altLang="en-US" sz="3600" dirty="0" smtClean="0"/>
              <a:t>有</a:t>
            </a:r>
            <a:r>
              <a:rPr lang="zh-TW" altLang="en-US" sz="3600" dirty="0" smtClean="0"/>
              <a:t>清楚的開始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中場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 </a:t>
            </a:r>
            <a:r>
              <a:rPr lang="zh-TW" altLang="en-US" sz="3600" dirty="0" smtClean="0"/>
              <a:t>高潮、結局</a:t>
            </a:r>
            <a:endParaRPr lang="en-US" altLang="zh-TW" sz="3600" dirty="0" smtClean="0"/>
          </a:p>
          <a:p>
            <a:pPr lvl="1" eaLnBrk="1" hangingPunct="1"/>
            <a:r>
              <a:rPr lang="zh-TW" altLang="en-US" sz="3400" dirty="0" smtClean="0"/>
              <a:t>導入情境</a:t>
            </a:r>
            <a:r>
              <a:rPr lang="en-US" altLang="zh-TW" sz="3400" dirty="0" smtClean="0"/>
              <a:t>,</a:t>
            </a:r>
            <a:r>
              <a:rPr lang="zh-TW" altLang="en-US" sz="3400" dirty="0" smtClean="0"/>
              <a:t>錯綜複雜</a:t>
            </a:r>
            <a:r>
              <a:rPr lang="en-US" altLang="zh-TW" sz="3400" dirty="0" smtClean="0"/>
              <a:t>,</a:t>
            </a:r>
            <a:r>
              <a:rPr lang="zh-TW" altLang="en-US" sz="3400" dirty="0" smtClean="0"/>
              <a:t>解決</a:t>
            </a:r>
            <a:r>
              <a:rPr lang="zh-TW" altLang="en-US" sz="3400" dirty="0" smtClean="0"/>
              <a:t>問題</a:t>
            </a:r>
            <a:endParaRPr lang="en-US" altLang="zh-TW" sz="3400" dirty="0" smtClean="0"/>
          </a:p>
          <a:p>
            <a:pPr marL="0" lvl="0" indent="0" eaLnBrk="1" hangingPunct="1">
              <a:buNone/>
            </a:pPr>
            <a:endParaRPr lang="en-US" altLang="zh-TW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en-US" altLang="zh-TW" sz="3600" dirty="0" smtClean="0"/>
              <a:t>(1) </a:t>
            </a:r>
            <a:r>
              <a:rPr lang="zh-TW" altLang="en-US" sz="3600" dirty="0" smtClean="0"/>
              <a:t>信息</a:t>
            </a:r>
            <a:r>
              <a:rPr lang="en-US" altLang="zh-TW" sz="3600" dirty="0" smtClean="0"/>
              <a:t> (Message to be conveyed)</a:t>
            </a:r>
          </a:p>
          <a:p>
            <a:pPr lvl="2" eaLnBrk="1" hangingPunct="1"/>
            <a:r>
              <a:rPr lang="zh-TW" altLang="en-US" sz="3600" dirty="0" smtClean="0"/>
              <a:t>人的尊嚴 </a:t>
            </a:r>
            <a:r>
              <a:rPr lang="en-US" altLang="zh-TW" sz="3600" dirty="0" smtClean="0"/>
              <a:t>(Dignity)</a:t>
            </a:r>
          </a:p>
          <a:p>
            <a:pPr lvl="2" eaLnBrk="1" hangingPunct="1"/>
            <a:r>
              <a:rPr lang="zh-TW" altLang="en-US" sz="3600" dirty="0" smtClean="0"/>
              <a:t>關懷 </a:t>
            </a:r>
            <a:r>
              <a:rPr lang="en-US" altLang="zh-TW" sz="3600" dirty="0" smtClean="0"/>
              <a:t>(Compassion)</a:t>
            </a:r>
          </a:p>
          <a:p>
            <a:pPr lvl="2" eaLnBrk="1" hangingPunct="1"/>
            <a:r>
              <a:rPr lang="zh-TW" altLang="en-US" sz="3600" dirty="0" smtClean="0"/>
              <a:t>盼望 </a:t>
            </a:r>
            <a:r>
              <a:rPr lang="en-US" altLang="zh-TW" sz="3600" dirty="0" smtClean="0"/>
              <a:t>(Hope)</a:t>
            </a:r>
          </a:p>
          <a:p>
            <a:pPr lvl="0" eaLnBrk="1" hangingPunct="1"/>
            <a:r>
              <a:rPr lang="en-US" altLang="zh-TW" sz="3600" dirty="0" smtClean="0"/>
              <a:t>(2) </a:t>
            </a:r>
            <a:r>
              <a:rPr lang="zh-TW" altLang="en-US" sz="3600" dirty="0" smtClean="0"/>
              <a:t>一個邀請 </a:t>
            </a:r>
            <a:r>
              <a:rPr lang="en-US" altLang="zh-TW" sz="3600" dirty="0" smtClean="0"/>
              <a:t>(An invitation)</a:t>
            </a:r>
          </a:p>
          <a:p>
            <a:pPr lvl="0" eaLnBrk="1" hangingPunct="1"/>
            <a:r>
              <a:rPr lang="en-US" altLang="zh-TW" sz="3600" dirty="0" smtClean="0"/>
              <a:t>(3) </a:t>
            </a:r>
            <a:r>
              <a:rPr lang="zh-TW" altLang="en-US" sz="3600" dirty="0" smtClean="0"/>
              <a:t>對回應的預期與準備</a:t>
            </a:r>
            <a:r>
              <a:rPr lang="en-US" altLang="zh-TW" sz="3600" dirty="0" smtClean="0"/>
              <a:t>(An anticipation of response)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 eaLnBrk="1" hangingPunct="1"/>
            <a:r>
              <a:rPr lang="zh-TW" altLang="en-US" sz="3600" dirty="0" smtClean="0"/>
              <a:t>內容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5420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685800" y="152400"/>
            <a:ext cx="7772400" cy="914400"/>
          </a:xfrm>
        </p:spPr>
        <p:txBody>
          <a:bodyPr lIns="91440" tIns="45720" rIns="91440" bIns="45720"/>
          <a:lstStyle/>
          <a:p>
            <a:pPr eaLnBrk="1" hangingPunct="1">
              <a:defRPr/>
            </a:pPr>
            <a:r>
              <a:rPr lang="zh-TW" altLang="en-US" dirty="0" smtClean="0"/>
              <a:t>故事主軸 </a:t>
            </a:r>
            <a:r>
              <a:rPr lang="en-US" altLang="zh-TW" dirty="0" smtClean="0"/>
              <a:t>(A Clear Story Line)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228600" y="1295400"/>
            <a:ext cx="8686800" cy="5334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zh-TW" altLang="en-US" sz="3600" dirty="0" smtClean="0"/>
              <a:t>什麼能觸動人心 </a:t>
            </a:r>
            <a:r>
              <a:rPr lang="en-US" altLang="zh-TW" sz="3600" dirty="0" smtClean="0"/>
              <a:t>?(What touches people’s hearts)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TW" altLang="en-US" sz="3600" dirty="0" smtClean="0"/>
              <a:t>需要 </a:t>
            </a:r>
            <a:r>
              <a:rPr lang="en-US" altLang="zh-TW" sz="3600" dirty="0" smtClean="0"/>
              <a:t>(Need)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TW" altLang="en-US" sz="3600" dirty="0" smtClean="0"/>
              <a:t>希望 </a:t>
            </a:r>
            <a:r>
              <a:rPr lang="en-US" altLang="zh-TW" sz="3600" dirty="0" smtClean="0"/>
              <a:t>(Hope)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TW" altLang="en-US" sz="3600" dirty="0" smtClean="0"/>
              <a:t>生命改變 </a:t>
            </a:r>
            <a:r>
              <a:rPr lang="en-US" altLang="zh-TW" sz="3600" dirty="0" smtClean="0"/>
              <a:t>(Life Changed)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TW" altLang="en-US" sz="3800" dirty="0" smtClean="0"/>
              <a:t>創造圖像 </a:t>
            </a:r>
            <a:r>
              <a:rPr lang="en-US" altLang="zh-TW" sz="3800" dirty="0" smtClean="0"/>
              <a:t>(Creating images)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TW" altLang="en-US" sz="3600" dirty="0" smtClean="0"/>
              <a:t>統計數字 </a:t>
            </a:r>
            <a:r>
              <a:rPr lang="en-US" altLang="zh-TW" sz="3600" dirty="0" smtClean="0"/>
              <a:t>(Statistics)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TW" altLang="en-US" sz="3600" dirty="0" smtClean="0"/>
              <a:t>文字敘述 </a:t>
            </a:r>
            <a:r>
              <a:rPr lang="en-US" altLang="zh-TW" sz="3600" dirty="0" smtClean="0"/>
              <a:t>(Words)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TW" altLang="en-US" sz="3600" dirty="0" smtClean="0"/>
              <a:t>照片 </a:t>
            </a:r>
            <a:r>
              <a:rPr lang="en-US" altLang="zh-TW" sz="3600" dirty="0" smtClean="0"/>
              <a:t>(Still Picture)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TW" altLang="en-US" sz="3600" dirty="0" smtClean="0"/>
              <a:t>影音 </a:t>
            </a:r>
            <a:r>
              <a:rPr lang="en-US" altLang="zh-TW" sz="3600" dirty="0" smtClean="0"/>
              <a:t>(Audio-Video)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685800" y="228600"/>
            <a:ext cx="7772400" cy="1020763"/>
          </a:xfrm>
        </p:spPr>
        <p:txBody>
          <a:bodyPr lIns="91440" tIns="45720" rIns="91440" bIns="45720"/>
          <a:lstStyle/>
          <a:p>
            <a:pPr eaLnBrk="1" hangingPunct="1">
              <a:defRPr/>
            </a:pPr>
            <a:r>
              <a:rPr lang="zh-TW" altLang="en-US" dirty="0" smtClean="0"/>
              <a:t>創造圖像 </a:t>
            </a:r>
            <a:r>
              <a:rPr lang="en-US" altLang="zh-TW" dirty="0" smtClean="0"/>
              <a:t>(Creating Image)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57200" y="1447800"/>
            <a:ext cx="8229600" cy="54102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zh-TW" altLang="en-US" sz="3600" dirty="0" smtClean="0"/>
              <a:t>以個案凸顯團體 </a:t>
            </a:r>
            <a:r>
              <a:rPr lang="en-US" altLang="zh-TW" sz="3600" dirty="0" smtClean="0"/>
              <a:t>(Using case to illustrate cause)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TW" altLang="en-US" sz="3800" dirty="0" smtClean="0"/>
              <a:t>避免 </a:t>
            </a:r>
            <a:r>
              <a:rPr lang="en-US" altLang="zh-TW" sz="3800" dirty="0" smtClean="0"/>
              <a:t>(Pitfalls to avoid)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TW" altLang="en-US" sz="3400" dirty="0" smtClean="0"/>
              <a:t>不是可憐而是同理 </a:t>
            </a:r>
            <a:r>
              <a:rPr lang="en-US" altLang="zh-TW" sz="3400" dirty="0" smtClean="0"/>
              <a:t>(Inviting pity vs. inviting empathy)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TW" altLang="en-US" sz="3400" dirty="0" smtClean="0"/>
              <a:t>暗示倚賴 </a:t>
            </a:r>
            <a:r>
              <a:rPr lang="en-US" altLang="zh-TW" sz="3400" dirty="0" smtClean="0"/>
              <a:t>(Hinting dependence vs. responsibility)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TW" altLang="en-US" sz="3400" dirty="0" smtClean="0"/>
              <a:t>救世主情結 </a:t>
            </a:r>
            <a:r>
              <a:rPr lang="en-US" altLang="zh-TW" sz="3400" dirty="0" smtClean="0"/>
              <a:t>(Projecting heroism vs. participation)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TW" altLang="en-US" sz="3800" dirty="0" smtClean="0"/>
              <a:t>圖像 </a:t>
            </a:r>
            <a:r>
              <a:rPr lang="en-US" altLang="zh-TW" sz="3800" dirty="0" smtClean="0"/>
              <a:t>(Image)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TW" altLang="en-US" sz="3400" dirty="0" smtClean="0"/>
              <a:t>改變 </a:t>
            </a:r>
            <a:r>
              <a:rPr lang="en-US" altLang="zh-TW" sz="3400" dirty="0" smtClean="0"/>
              <a:t>(Change: before and after)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TW" altLang="en-US" sz="3400" dirty="0" smtClean="0"/>
              <a:t>參與 </a:t>
            </a:r>
            <a:r>
              <a:rPr lang="en-US" altLang="zh-TW" sz="3400" dirty="0" smtClean="0"/>
              <a:t>(Participation)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TW" altLang="en-US" sz="3400" dirty="0" smtClean="0"/>
              <a:t>社群意識 </a:t>
            </a:r>
            <a:r>
              <a:rPr lang="en-US" altLang="zh-TW" sz="3400" dirty="0" smtClean="0"/>
              <a:t>(Community/solidarity)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TW" altLang="en-US" sz="3400" dirty="0" smtClean="0"/>
              <a:t>尊嚴 </a:t>
            </a:r>
            <a:r>
              <a:rPr lang="en-US" altLang="zh-TW" sz="3400" dirty="0" smtClean="0"/>
              <a:t>(Dignity)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TW" altLang="en-US" sz="3400" dirty="0" smtClean="0"/>
              <a:t>希望 </a:t>
            </a:r>
            <a:r>
              <a:rPr lang="en-US" altLang="zh-TW" sz="3400" dirty="0" smtClean="0"/>
              <a:t>(Hope)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685800" y="609600"/>
            <a:ext cx="7772400" cy="1143000"/>
          </a:xfrm>
        </p:spPr>
        <p:txBody>
          <a:bodyPr lIns="91440" tIns="45720" rIns="91440" bIns="45720"/>
          <a:lstStyle/>
          <a:p>
            <a:pPr eaLnBrk="1" hangingPunct="1">
              <a:defRPr/>
            </a:pPr>
            <a:r>
              <a:rPr lang="zh-TW" altLang="en-US" dirty="0" smtClean="0"/>
              <a:t>好故事倫理</a:t>
            </a:r>
            <a:r>
              <a:rPr lang="en-US" altLang="zh-TW" dirty="0" smtClean="0"/>
              <a:t>(Ethics)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533400" y="1981200"/>
            <a:ext cx="77724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zh-TW" altLang="en-US" sz="4000" dirty="0" smtClean="0"/>
              <a:t>真實 </a:t>
            </a:r>
            <a:r>
              <a:rPr lang="en-US" altLang="zh-TW" sz="4000" dirty="0" smtClean="0"/>
              <a:t>(Truthfulness)</a:t>
            </a:r>
          </a:p>
          <a:p>
            <a:pPr eaLnBrk="1" hangingPunct="1"/>
            <a:r>
              <a:rPr lang="zh-TW" altLang="en-US" sz="4000" dirty="0" smtClean="0"/>
              <a:t>保密 </a:t>
            </a:r>
            <a:r>
              <a:rPr lang="en-US" altLang="zh-TW" sz="4000" dirty="0" smtClean="0"/>
              <a:t>(Confidentiality)</a:t>
            </a:r>
          </a:p>
          <a:p>
            <a:pPr eaLnBrk="1" hangingPunct="1"/>
            <a:r>
              <a:rPr lang="zh-TW" altLang="en-US" sz="4000" dirty="0" smtClean="0"/>
              <a:t>安全 </a:t>
            </a:r>
            <a:r>
              <a:rPr lang="en-US" altLang="zh-TW" sz="4000" dirty="0" smtClean="0"/>
              <a:t>(Doing no harm)</a:t>
            </a:r>
          </a:p>
          <a:p>
            <a:pPr eaLnBrk="1" hangingPunct="1"/>
            <a:r>
              <a:rPr lang="zh-TW" altLang="en-US" sz="4000" dirty="0" smtClean="0"/>
              <a:t>被告知 </a:t>
            </a:r>
            <a:r>
              <a:rPr lang="en-US" altLang="zh-TW" sz="4000" dirty="0" smtClean="0"/>
              <a:t>(Informed consent)</a:t>
            </a:r>
          </a:p>
          <a:p>
            <a:pPr eaLnBrk="1" hangingPunct="1"/>
            <a:r>
              <a:rPr lang="zh-TW" altLang="en-US" sz="4000" dirty="0" smtClean="0"/>
              <a:t>志願參與 </a:t>
            </a:r>
            <a:r>
              <a:rPr lang="en-US" altLang="zh-TW" sz="4000" dirty="0" smtClean="0"/>
              <a:t>(Voluntary participation)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>
          <a:xfrm>
            <a:off x="914400" y="304800"/>
            <a:ext cx="7772400" cy="1143000"/>
          </a:xfrm>
        </p:spPr>
        <p:txBody>
          <a:bodyPr lIns="91440" tIns="45720" rIns="91440" bIns="45720">
            <a:normAutofit/>
          </a:bodyPr>
          <a:lstStyle/>
          <a:p>
            <a:pPr eaLnBrk="1" hangingPunct="1">
              <a:defRPr/>
            </a:pPr>
            <a:r>
              <a:rPr lang="zh-TW" altLang="en-US" sz="4800" dirty="0" smtClean="0"/>
              <a:t>邀請</a:t>
            </a:r>
            <a:r>
              <a:rPr lang="en-US" altLang="zh-TW" sz="4800" dirty="0" smtClean="0"/>
              <a:t>(An Invitation)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685800" y="2133600"/>
            <a:ext cx="77724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zh-TW" altLang="en-US" sz="4000" dirty="0" smtClean="0"/>
              <a:t>反思 </a:t>
            </a:r>
            <a:r>
              <a:rPr lang="en-US" altLang="zh-TW" sz="4000" dirty="0" smtClean="0"/>
              <a:t>(Call to reflect--</a:t>
            </a:r>
            <a:r>
              <a:rPr lang="zh-TW" altLang="en-US" sz="4000" dirty="0" smtClean="0"/>
              <a:t> </a:t>
            </a:r>
            <a:r>
              <a:rPr lang="en-US" altLang="zh-TW" sz="4000" dirty="0" smtClean="0"/>
              <a:t>attitude, values)</a:t>
            </a:r>
          </a:p>
          <a:p>
            <a:pPr eaLnBrk="1" hangingPunct="1"/>
            <a:r>
              <a:rPr lang="zh-TW" altLang="en-US" sz="4000" dirty="0" smtClean="0"/>
              <a:t>檢視 </a:t>
            </a:r>
            <a:r>
              <a:rPr lang="en-US" altLang="zh-TW" sz="4000" dirty="0" smtClean="0"/>
              <a:t>(Call to review--behaviors)</a:t>
            </a:r>
          </a:p>
          <a:p>
            <a:pPr eaLnBrk="1" hangingPunct="1"/>
            <a:r>
              <a:rPr lang="zh-TW" altLang="en-US" sz="4000" dirty="0" smtClean="0"/>
              <a:t>反應 </a:t>
            </a:r>
            <a:r>
              <a:rPr lang="en-US" altLang="zh-TW" sz="4000" dirty="0" smtClean="0"/>
              <a:t>(Call to react--actions to follow)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914400" y="457200"/>
            <a:ext cx="7772400" cy="1143000"/>
          </a:xfrm>
        </p:spPr>
        <p:txBody>
          <a:bodyPr lIns="91440" tIns="45720" rIns="91440" bIns="45720">
            <a:noAutofit/>
          </a:bodyPr>
          <a:lstStyle/>
          <a:p>
            <a:pPr eaLnBrk="1" hangingPunct="1">
              <a:defRPr/>
            </a:pPr>
            <a:r>
              <a:rPr lang="zh-TW" altLang="en-US" sz="3600" dirty="0" smtClean="0"/>
              <a:t>預期回應的處理 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en-US" altLang="zh-TW" sz="3600" dirty="0" smtClean="0"/>
              <a:t>(Handling the </a:t>
            </a:r>
            <a:r>
              <a:rPr lang="en-US" altLang="zh-TW" sz="3600" dirty="0" smtClean="0"/>
              <a:t>anticipated responses</a:t>
            </a:r>
            <a:r>
              <a:rPr lang="en-US" altLang="zh-TW" sz="3600" dirty="0" smtClean="0"/>
              <a:t>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685800" y="1752600"/>
            <a:ext cx="7772400" cy="4800600"/>
          </a:xfrm>
        </p:spPr>
        <p:txBody>
          <a:bodyPr>
            <a:noAutofit/>
          </a:bodyPr>
          <a:lstStyle/>
          <a:p>
            <a:pPr eaLnBrk="1" hangingPunct="1"/>
            <a:r>
              <a:rPr lang="zh-TW" altLang="en-US" sz="3600" dirty="0" smtClean="0"/>
              <a:t>紀錄 </a:t>
            </a:r>
            <a:r>
              <a:rPr lang="en-US" altLang="zh-TW" sz="3600" dirty="0" smtClean="0"/>
              <a:t>(Record)</a:t>
            </a:r>
          </a:p>
          <a:p>
            <a:pPr eaLnBrk="1" hangingPunct="1"/>
            <a:r>
              <a:rPr lang="zh-TW" altLang="en-US" sz="3600" dirty="0" smtClean="0"/>
              <a:t>導引 </a:t>
            </a:r>
            <a:r>
              <a:rPr lang="en-US" altLang="zh-TW" sz="3600" dirty="0" smtClean="0"/>
              <a:t>(Redirect)</a:t>
            </a:r>
          </a:p>
          <a:p>
            <a:pPr eaLnBrk="1" hangingPunct="1"/>
            <a:r>
              <a:rPr lang="zh-TW" altLang="en-US" sz="3600" dirty="0" smtClean="0"/>
              <a:t>週全明確預備 </a:t>
            </a:r>
            <a:r>
              <a:rPr lang="en-US" altLang="zh-TW" sz="3600" dirty="0" smtClean="0"/>
              <a:t>(Ready)</a:t>
            </a:r>
          </a:p>
          <a:p>
            <a:pPr eaLnBrk="1" hangingPunct="1"/>
            <a:r>
              <a:rPr lang="zh-TW" altLang="en-US" sz="3600" dirty="0" smtClean="0"/>
              <a:t>原則 </a:t>
            </a:r>
            <a:r>
              <a:rPr lang="en-US" altLang="zh-TW" sz="3600" dirty="0" smtClean="0"/>
              <a:t>(Principles)</a:t>
            </a:r>
          </a:p>
          <a:p>
            <a:pPr lvl="1" eaLnBrk="1" hangingPunct="1"/>
            <a:r>
              <a:rPr lang="zh-TW" altLang="en-US" sz="3600" dirty="0" smtClean="0"/>
              <a:t>把握當下 </a:t>
            </a:r>
            <a:r>
              <a:rPr lang="en-US" altLang="zh-TW" sz="3600" dirty="0" smtClean="0"/>
              <a:t>(Catch the moment)</a:t>
            </a:r>
          </a:p>
          <a:p>
            <a:pPr lvl="1" eaLnBrk="1" hangingPunct="1"/>
            <a:r>
              <a:rPr lang="zh-TW" altLang="en-US" sz="3600" dirty="0" smtClean="0"/>
              <a:t>排除障礙 </a:t>
            </a:r>
            <a:r>
              <a:rPr lang="en-US" altLang="zh-TW" sz="3600" dirty="0" smtClean="0"/>
              <a:t>(Making doing good easier)</a:t>
            </a:r>
          </a:p>
          <a:p>
            <a:pPr lvl="1" eaLnBrk="1" hangingPunct="1"/>
            <a:r>
              <a:rPr lang="zh-TW" altLang="en-US" sz="3600" dirty="0" smtClean="0"/>
              <a:t>信守承諾 </a:t>
            </a:r>
            <a:r>
              <a:rPr lang="en-US" altLang="zh-TW" sz="3600" dirty="0" smtClean="0"/>
              <a:t>(Remember and deliver your promises)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743200" y="2819400"/>
            <a:ext cx="35702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規劃機構年度說故事計畫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538071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1521</TotalTime>
  <Words>376</Words>
  <Application>Microsoft Office PowerPoint</Application>
  <PresentationFormat>如螢幕大小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Equity</vt:lpstr>
      <vt:lpstr>行銷就是說故事 Social Marketing as Story Telling</vt:lpstr>
      <vt:lpstr>故事 (Story )</vt:lpstr>
      <vt:lpstr>內容</vt:lpstr>
      <vt:lpstr>故事主軸 (A Clear Story Line)</vt:lpstr>
      <vt:lpstr>創造圖像 (Creating Image)</vt:lpstr>
      <vt:lpstr>好故事倫理(Ethics)</vt:lpstr>
      <vt:lpstr>邀請(An Invitation)</vt:lpstr>
      <vt:lpstr>預期回應的處理  (Handling the anticipated responses)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Story Telling</dc:title>
  <dc:creator>Toby Lin</dc:creator>
  <cp:lastModifiedBy>林木筆</cp:lastModifiedBy>
  <cp:revision>19</cp:revision>
  <dcterms:created xsi:type="dcterms:W3CDTF">2010-04-14T05:12:35Z</dcterms:created>
  <dcterms:modified xsi:type="dcterms:W3CDTF">2015-04-18T04:05:12Z</dcterms:modified>
</cp:coreProperties>
</file>