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2" r:id="rId16"/>
    <p:sldId id="268" r:id="rId17"/>
    <p:sldId id="269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B8CCE-CACE-4EB4-8CD3-5F612A1E10E8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4CE3C-A4EA-4C7C-B116-72978DA11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911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Based</a:t>
            </a:r>
            <a:r>
              <a:rPr lang="en-US" sz="1400" baseline="0" dirty="0" smtClean="0"/>
              <a:t> on the pyramid, the homeless man would care less about self-respect, fulfillment and the purpose of life, while he’s looking for ways of meeting his </a:t>
            </a:r>
            <a:r>
              <a:rPr lang="en-US" sz="1400" baseline="0" dirty="0" err="1" smtClean="0"/>
              <a:t>pysiological</a:t>
            </a:r>
            <a:r>
              <a:rPr lang="en-US" sz="1400" baseline="0" dirty="0" smtClean="0"/>
              <a:t> needs…</a:t>
            </a:r>
          </a:p>
          <a:p>
            <a:r>
              <a:rPr lang="en-US" sz="1400" baseline="0" dirty="0" smtClean="0"/>
              <a:t>Far from it, this is not the whole picture: two additional points about this hierarchy of needs:</a:t>
            </a:r>
          </a:p>
          <a:p>
            <a:pPr marL="228600" indent="-228600">
              <a:buAutoNum type="arabicParenBoth"/>
            </a:pPr>
            <a:r>
              <a:rPr lang="en-US" sz="1400" baseline="0" dirty="0" smtClean="0"/>
              <a:t>All needs are present, but could be temporary deemphasized…, he himself never used the pyramid. </a:t>
            </a:r>
          </a:p>
          <a:p>
            <a:pPr marL="228600" indent="-228600">
              <a:buAutoNum type="arabicParenBoth"/>
            </a:pPr>
            <a:r>
              <a:rPr lang="en-US" sz="1400" baseline="0" dirty="0" smtClean="0"/>
              <a:t>Self-transcendence: when we are linked with a higher being/a higher goal beyond ourselves, we find true fulfillment.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66CAA-0647-4EDD-9FA0-7064A880AC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22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Self-actualization: what a man can be, he must be</a:t>
            </a:r>
          </a:p>
          <a:p>
            <a:r>
              <a:rPr lang="en-US" sz="1400" dirty="0" smtClean="0"/>
              <a:t>God-actualization: what a man can be according to God’s desire he strives to be.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66CAA-0647-4EDD-9FA0-7064A880AC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0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147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97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8022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altLang="zh-T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altLang="zh-TW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6CDC52-D27F-434F-B09C-264867D34E1A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2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B301DF-81BF-48E2-91FF-A5480AC32644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1906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29999-8B3A-4CBE-A5A3-51BEB11A3D22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748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E563F9-8F77-41B8-ABEE-C9167D75C12E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8855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A92B25-829C-47AF-9BC1-FE0941F5A65D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579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DFC77F-BE88-4432-B427-B3A39D553E3E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2056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D6E044-68AF-4C14-97F9-0ABD2FD2B33F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71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52F6F2-71D0-4A86-9023-3A7ABB623CE3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102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36645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AEFBD8-EA9F-4D70-9EB5-72F73B0A53B2}" type="slidenum">
              <a:rPr lang="en-US" altLang="zh-TW" smtClean="0">
                <a:solidFill>
                  <a:prstClr val="white"/>
                </a:solidFill>
              </a:rPr>
              <a:pPr/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81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BD76B-6FA2-4C55-A087-FFE44FF2E968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838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500EA-8E9E-4147-8D9D-9D67A83A9AC4}" type="slidenum">
              <a:rPr lang="en-US" altLang="zh-TW" smtClean="0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93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32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909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49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131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674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11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615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28998-16F8-4CD7-898B-3B5178204F70}" type="datetimeFigureOut">
              <a:rPr lang="zh-TW" altLang="en-US" smtClean="0"/>
              <a:t>2015/4/11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890E9-0F64-4C50-80C7-A24F4D9D30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8693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TW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3666C1-65A8-4F6C-B391-3168038B01AD}" type="slidenum">
              <a:rPr lang="en-US" altLang="zh-TW" smtClean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solidFill>
                <a:prstClr val="black"/>
              </a:solidFill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135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rveymonkey.com/s/BLLL5QC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ategicbusinessinsights.com/vals/presurvey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傳統市場調查的再思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林木筆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415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HTC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http://www.surveymonkey.com/s/BLLL5QC</a:t>
            </a:r>
            <a:endParaRPr lang="en-US" altLang="zh-TW" dirty="0" smtClean="0"/>
          </a:p>
          <a:p>
            <a:r>
              <a:rPr lang="en-US" altLang="zh-TW" sz="3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“Generally speaking, Taiwan companies are better at doing things than at telling people,” says John </a:t>
            </a:r>
            <a:r>
              <a:rPr lang="en-US" altLang="zh-TW" sz="3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Brebeck</a:t>
            </a:r>
            <a:r>
              <a:rPr lang="en-US" altLang="zh-TW" sz="3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senior adviser with Quantum International Corp. in Taipei.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3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476672"/>
            <a:ext cx="5791200" cy="867544"/>
          </a:xfrm>
        </p:spPr>
        <p:txBody>
          <a:bodyPr/>
          <a:lstStyle/>
          <a:p>
            <a:r>
              <a:rPr lang="zh-TW" altLang="zh-TW" sz="3600" kern="1200" cap="all" spc="-60" baseline="0" dirty="0" smtClean="0">
                <a:solidFill>
                  <a:srgbClr val="D1282E"/>
                </a:solidFill>
                <a:effectLst/>
                <a:latin typeface="Arial Black"/>
                <a:ea typeface="微軟正黑體"/>
                <a:cs typeface="+mj-cs"/>
              </a:rPr>
              <a:t>改變行銷的三股力量</a:t>
            </a:r>
            <a:endParaRPr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" y="1484784"/>
            <a:ext cx="8363272" cy="5256584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zh-TW" altLang="en-US" sz="3200" dirty="0" smtClean="0"/>
              <a:t>資訊科技進步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從被動收訊到主動傳播</a:t>
            </a:r>
            <a:endParaRPr lang="en-US" altLang="zh-TW" sz="3200" dirty="0" smtClean="0"/>
          </a:p>
          <a:p>
            <a:pPr marL="734400" lvl="1" indent="-457200">
              <a:buFont typeface="Wingdings" pitchFamily="2" charset="2"/>
              <a:buChar char="ü"/>
            </a:pPr>
            <a:r>
              <a:rPr lang="zh-TW" altLang="en-US" sz="3200" dirty="0" smtClean="0"/>
              <a:t>社群媒體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自我表達式 </a:t>
            </a:r>
            <a:r>
              <a:rPr lang="en-US" altLang="zh-TW" sz="3200" dirty="0" smtClean="0"/>
              <a:t>(FB), </a:t>
            </a:r>
            <a:r>
              <a:rPr lang="zh-TW" altLang="en-US" sz="3200" dirty="0" smtClean="0"/>
              <a:t>協同參與式</a:t>
            </a:r>
            <a:r>
              <a:rPr lang="en-US" altLang="zh-TW" sz="3200" dirty="0" smtClean="0"/>
              <a:t>(Wikipedia)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zh-TW" altLang="en-US" sz="3200" dirty="0"/>
              <a:t>全球化趨</a:t>
            </a:r>
            <a:r>
              <a:rPr lang="zh-TW" altLang="en-US" sz="3200" dirty="0" smtClean="0"/>
              <a:t>勢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不安的靈魂</a:t>
            </a:r>
            <a:endParaRPr lang="en-US" altLang="zh-TW" sz="3200" dirty="0" smtClean="0"/>
          </a:p>
          <a:p>
            <a:pPr marL="950400" lvl="1" indent="-457200">
              <a:buFont typeface="Wingdings" pitchFamily="2" charset="2"/>
              <a:buChar char="ü"/>
            </a:pPr>
            <a:r>
              <a:rPr lang="zh-TW" altLang="en-US" sz="3200" dirty="0" smtClean="0"/>
              <a:t>對社會議題的焦慮與關注</a:t>
            </a:r>
            <a:endParaRPr lang="en-US" altLang="zh-TW" sz="32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zh-TW" altLang="en-US" sz="3200" dirty="0" smtClean="0"/>
              <a:t>創意社會興起</a:t>
            </a:r>
            <a:r>
              <a:rPr lang="en-US" altLang="zh-TW" sz="3200" dirty="0" smtClean="0"/>
              <a:t>: </a:t>
            </a:r>
            <a:r>
              <a:rPr lang="zh-TW" altLang="en-US" sz="3200" dirty="0" smtClean="0"/>
              <a:t>尋求心靈滿足</a:t>
            </a:r>
            <a:r>
              <a:rPr lang="en-US" altLang="zh-TW" sz="3200" dirty="0" smtClean="0"/>
              <a:t>,</a:t>
            </a:r>
            <a:r>
              <a:rPr lang="zh-TW" altLang="en-US" sz="3200" dirty="0" smtClean="0"/>
              <a:t> 自我實現</a:t>
            </a:r>
            <a:endParaRPr lang="en-US" altLang="zh-TW" sz="3200" dirty="0" smtClean="0"/>
          </a:p>
          <a:p>
            <a:pPr marL="914400" lvl="1" indent="-457200">
              <a:buFont typeface="Wingdings" pitchFamily="2" charset="2"/>
              <a:buChar char="ü"/>
            </a:pPr>
            <a:r>
              <a:rPr lang="zh-TW" altLang="en-US" sz="3200" dirty="0"/>
              <a:t>倒</a:t>
            </a:r>
            <a:r>
              <a:rPr lang="zh-TW" altLang="en-US" sz="3200" dirty="0" smtClean="0"/>
              <a:t>金字塔需求理論</a:t>
            </a:r>
            <a:endParaRPr lang="en-US" altLang="zh-TW" sz="3200" dirty="0" smtClean="0"/>
          </a:p>
          <a:p>
            <a:pPr marL="914400" lvl="1" indent="-457200">
              <a:buFont typeface="Wingdings" pitchFamily="2" charset="2"/>
              <a:buChar char="ü"/>
            </a:pPr>
            <a:r>
              <a:rPr lang="zh-TW" altLang="en-US" sz="3200" dirty="0" smtClean="0"/>
              <a:t>創意人才</a:t>
            </a: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200677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342701"/>
              </p:ext>
            </p:extLst>
          </p:nvPr>
        </p:nvGraphicFramePr>
        <p:xfrm>
          <a:off x="45720" y="692696"/>
          <a:ext cx="8712968" cy="585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1710189"/>
                <a:gridCol w="2448272"/>
                <a:gridCol w="2376265"/>
              </a:tblGrid>
              <a:tr h="576064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行銷</a:t>
                      </a:r>
                      <a:r>
                        <a:rPr lang="en-US" altLang="zh-TW" sz="2400" dirty="0" smtClean="0"/>
                        <a:t>1.0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行銷</a:t>
                      </a:r>
                      <a:r>
                        <a:rPr lang="en-US" altLang="zh-TW" sz="2400" dirty="0" smtClean="0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行銷</a:t>
                      </a:r>
                      <a:r>
                        <a:rPr lang="en-US" altLang="zh-TW" sz="2400" dirty="0" smtClean="0"/>
                        <a:t>3.0</a:t>
                      </a: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核心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產品 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顧客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追求價值</a:t>
                      </a:r>
                      <a:endParaRPr lang="zh-TW" altLang="en-US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驅動力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工業革命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資訊科技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新一波科技</a:t>
                      </a:r>
                      <a:endParaRPr lang="zh-TW" altLang="en-US" sz="24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對市場的看法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有物質需求的群眾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有思想情感的消費者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擁有思想心靈與精神的完整人類</a:t>
                      </a:r>
                      <a:endParaRPr lang="zh-TW" altLang="en-US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行銷概念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開發產品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差異化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價值導向</a:t>
                      </a:r>
                      <a:endParaRPr lang="zh-TW" altLang="en-US" sz="2400" dirty="0"/>
                    </a:p>
                  </a:txBody>
                  <a:tcPr/>
                </a:tc>
              </a:tr>
              <a:tr h="689420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與顧客互動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一對多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一對一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多對多協同合作</a:t>
                      </a:r>
                      <a:endParaRPr lang="zh-TW" altLang="en-US" sz="2400" dirty="0"/>
                    </a:p>
                  </a:txBody>
                  <a:tcPr/>
                </a:tc>
              </a:tr>
              <a:tr h="1499489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行銷理論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行銷</a:t>
                      </a:r>
                      <a:r>
                        <a:rPr lang="en-US" altLang="zh-TW" sz="2400" dirty="0" smtClean="0"/>
                        <a:t>4P</a:t>
                      </a:r>
                    </a:p>
                    <a:p>
                      <a:r>
                        <a:rPr lang="zh-TW" altLang="en-US" sz="2400" dirty="0" smtClean="0"/>
                        <a:t>產品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價格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通路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推廣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400" dirty="0" smtClean="0"/>
                        <a:t>STP</a:t>
                      </a:r>
                    </a:p>
                    <a:p>
                      <a:r>
                        <a:rPr lang="zh-TW" altLang="en-US" sz="2400" dirty="0" smtClean="0"/>
                        <a:t>市場區隔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選擇目標市場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市場定位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協同行銷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文化行銷</a:t>
                      </a:r>
                      <a:endParaRPr lang="en-US" altLang="zh-TW" sz="2400" dirty="0" smtClean="0"/>
                    </a:p>
                    <a:p>
                      <a:r>
                        <a:rPr lang="zh-TW" altLang="en-US" sz="2400" dirty="0" smtClean="0"/>
                        <a:t>精神行銷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3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329" y="1"/>
            <a:ext cx="6194599" cy="5970901"/>
          </a:xfrm>
        </p:spPr>
      </p:pic>
      <p:sp>
        <p:nvSpPr>
          <p:cNvPr id="6" name="矩形 5"/>
          <p:cNvSpPr/>
          <p:nvPr/>
        </p:nvSpPr>
        <p:spPr>
          <a:xfrm>
            <a:off x="1578102" y="5847009"/>
            <a:ext cx="5674753" cy="540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 smtClean="0">
                <a:solidFill>
                  <a:srgbClr val="FF0000"/>
                </a:solidFill>
              </a:rPr>
              <a:t>WIFI</a:t>
            </a:r>
            <a:endParaRPr lang="zh-TW" altLang="en-US" sz="4800" dirty="0">
              <a:solidFill>
                <a:srgbClr val="FF0000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8210" y="401782"/>
            <a:ext cx="3262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The commonly known Maslow’s Hierarchy of Needs (Maslow, 1954)</a:t>
            </a:r>
            <a:endParaRPr lang="zh-TW" altLang="en-US" sz="2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6494317" y="293946"/>
            <a:ext cx="26496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Self-Transcendence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The </a:t>
            </a:r>
            <a:r>
              <a:rPr lang="en-US" altLang="zh-TW" dirty="0">
                <a:solidFill>
                  <a:srgbClr val="FF0000"/>
                </a:solidFill>
              </a:rPr>
              <a:t>self only finds its actualization in giving itself to some higher goal outside oneself, in altruism and </a:t>
            </a:r>
            <a:r>
              <a:rPr lang="en-US" altLang="zh-TW" dirty="0" smtClean="0">
                <a:solidFill>
                  <a:srgbClr val="FF0000"/>
                </a:solidFill>
              </a:rPr>
              <a:t>spirituality. (Maslow, 1969, 1971; Hoffman, 1996)</a:t>
            </a:r>
            <a:endParaRPr lang="en-US" altLang="zh-TW" b="1" dirty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672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3616036" y="4156365"/>
            <a:ext cx="1091045" cy="2565363"/>
          </a:xfrm>
          <a:prstGeom prst="ellipse">
            <a:avLst/>
          </a:prstGeom>
          <a:solidFill>
            <a:schemeClr val="accent1"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631247" y="219457"/>
            <a:ext cx="7299614" cy="649312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自我超越</a:t>
            </a:r>
            <a:endParaRPr lang="en-US" altLang="zh-TW" sz="32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altLang="zh-TW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zh-TW" alt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橢圓 5"/>
          <p:cNvSpPr/>
          <p:nvPr/>
        </p:nvSpPr>
        <p:spPr>
          <a:xfrm>
            <a:off x="1371600" y="997527"/>
            <a:ext cx="5818909" cy="57242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自尊</a:t>
            </a:r>
            <a:endParaRPr lang="en-US" altLang="zh-TW" sz="3200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zh-TW" altLang="en-US" dirty="0"/>
          </a:p>
        </p:txBody>
      </p:sp>
      <p:sp>
        <p:nvSpPr>
          <p:cNvPr id="7" name="橢圓 6"/>
          <p:cNvSpPr/>
          <p:nvPr/>
        </p:nvSpPr>
        <p:spPr>
          <a:xfrm>
            <a:off x="2073723" y="1844824"/>
            <a:ext cx="4488875" cy="48305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愛與歸屬</a:t>
            </a:r>
            <a:endParaRPr lang="en-US" altLang="zh-TW" sz="3200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zh-TW" altLang="en-US" dirty="0"/>
          </a:p>
        </p:txBody>
      </p:sp>
      <p:sp>
        <p:nvSpPr>
          <p:cNvPr id="8" name="橢圓 7"/>
          <p:cNvSpPr/>
          <p:nvPr/>
        </p:nvSpPr>
        <p:spPr>
          <a:xfrm>
            <a:off x="2493819" y="2888673"/>
            <a:ext cx="3366655" cy="38330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安全</a:t>
            </a:r>
            <a:endParaRPr lang="en-US" altLang="zh-TW" sz="3200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  <a:p>
            <a:pPr algn="ctr"/>
            <a:endParaRPr lang="en-US" altLang="zh-TW" dirty="0" smtClean="0"/>
          </a:p>
          <a:p>
            <a:pPr algn="ctr"/>
            <a:endParaRPr lang="en-US" altLang="zh-TW" dirty="0"/>
          </a:p>
        </p:txBody>
      </p:sp>
      <p:sp>
        <p:nvSpPr>
          <p:cNvPr id="9" name="橢圓 8"/>
          <p:cNvSpPr/>
          <p:nvPr/>
        </p:nvSpPr>
        <p:spPr>
          <a:xfrm>
            <a:off x="2976996" y="3803074"/>
            <a:ext cx="2415886" cy="291865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生理</a:t>
            </a:r>
            <a:endParaRPr lang="en-US" altLang="zh-TW" sz="3200" dirty="0"/>
          </a:p>
        </p:txBody>
      </p:sp>
      <p:sp>
        <p:nvSpPr>
          <p:cNvPr id="11" name="橢圓形圖說文字 10"/>
          <p:cNvSpPr/>
          <p:nvPr/>
        </p:nvSpPr>
        <p:spPr>
          <a:xfrm>
            <a:off x="5283778" y="3576773"/>
            <a:ext cx="2587337" cy="1459327"/>
          </a:xfrm>
          <a:prstGeom prst="wedgeEllipseCallout">
            <a:avLst>
              <a:gd name="adj1" fmla="val -44929"/>
              <a:gd name="adj2" fmla="val 6677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>
                <a:solidFill>
                  <a:srgbClr val="FF0000"/>
                </a:solidFill>
              </a:rPr>
              <a:t>基本</a:t>
            </a:r>
            <a:endParaRPr lang="zh-TW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橢圓形圖說文字 11"/>
          <p:cNvSpPr/>
          <p:nvPr/>
        </p:nvSpPr>
        <p:spPr>
          <a:xfrm>
            <a:off x="6530687" y="87769"/>
            <a:ext cx="2587337" cy="1459327"/>
          </a:xfrm>
          <a:prstGeom prst="wedgeEllipseCallout">
            <a:avLst>
              <a:gd name="adj1" fmla="val -76254"/>
              <a:gd name="adj2" fmla="val 553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rgbClr val="FF0000"/>
                </a:solidFill>
              </a:rPr>
              <a:t>Overarching</a:t>
            </a:r>
            <a:endParaRPr lang="zh-TW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6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1560" y="260648"/>
            <a:ext cx="5791200" cy="900018"/>
          </a:xfrm>
        </p:spPr>
        <p:txBody>
          <a:bodyPr/>
          <a:lstStyle/>
          <a:p>
            <a:r>
              <a:rPr lang="zh-TW" altLang="en-US" dirty="0" smtClean="0"/>
              <a:t>行銷</a:t>
            </a:r>
            <a:r>
              <a:rPr lang="en-US" altLang="zh-TW" dirty="0" smtClean="0"/>
              <a:t>3.0</a:t>
            </a:r>
            <a:r>
              <a:rPr lang="zh-TW" altLang="en-US" dirty="0" smtClean="0"/>
              <a:t>三大基石</a:t>
            </a:r>
            <a:endParaRPr lang="zh-TW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854710"/>
              </p:ext>
            </p:extLst>
          </p:nvPr>
        </p:nvGraphicFramePr>
        <p:xfrm>
          <a:off x="323528" y="1268760"/>
          <a:ext cx="8352928" cy="4772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015"/>
                <a:gridCol w="2088232"/>
                <a:gridCol w="2311971"/>
                <a:gridCol w="2535710"/>
              </a:tblGrid>
              <a:tr h="1250379">
                <a:tc>
                  <a:txBody>
                    <a:bodyPr/>
                    <a:lstStyle/>
                    <a:p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內容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脈絡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方式</a:t>
                      </a:r>
                      <a:endParaRPr lang="zh-TW" altLang="en-US" sz="3600" dirty="0"/>
                    </a:p>
                  </a:txBody>
                  <a:tcPr/>
                </a:tc>
              </a:tr>
              <a:tr h="837853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 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</a:rPr>
                        <a:t>協同行銷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</a:rPr>
                        <a:t>文化行銷</a:t>
                      </a:r>
                      <a:endParaRPr lang="zh-TW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FF0000"/>
                          </a:solidFill>
                        </a:rPr>
                        <a:t>精神行銷</a:t>
                      </a:r>
                      <a:endParaRPr lang="zh-TW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50379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形成原因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參與的年代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全球化弔詭的年代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創意社會的年代</a:t>
                      </a:r>
                      <a:endParaRPr lang="zh-TW" altLang="en-US" sz="2400" dirty="0"/>
                    </a:p>
                  </a:txBody>
                  <a:tcPr/>
                </a:tc>
              </a:tr>
              <a:tr h="1433438"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主軸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共同創造內容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因應文化多元調整與適應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/>
                        <a:t>不穩定年代以創意解決問題撫慰人心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4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dirty="0" smtClean="0"/>
              <a:t>策略</a:t>
            </a:r>
            <a:r>
              <a:rPr lang="en-US" altLang="zh-TW" dirty="0" smtClean="0"/>
              <a:t>:</a:t>
            </a:r>
            <a:r>
              <a:rPr lang="zh-TW" altLang="en-US" dirty="0" smtClean="0"/>
              <a:t> 人性行銷</a:t>
            </a:r>
            <a:endParaRPr lang="zh-TW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u"/>
            </a:pPr>
            <a:r>
              <a:rPr lang="zh-TW" altLang="en-US" dirty="0" smtClean="0"/>
              <a:t>讓消費者成為品牌代言人</a:t>
            </a:r>
            <a:endParaRPr lang="en-US" altLang="zh-TW" dirty="0" smtClean="0"/>
          </a:p>
          <a:p>
            <a:pPr marL="342900" indent="-342900">
              <a:buFont typeface="Wingdings" pitchFamily="2" charset="2"/>
              <a:buChar char="u"/>
            </a:pPr>
            <a:r>
              <a:rPr lang="zh-TW" altLang="en-US" dirty="0"/>
              <a:t>品牌</a:t>
            </a:r>
            <a:r>
              <a:rPr lang="en-US" altLang="zh-TW" dirty="0" smtClean="0"/>
              <a:t>3i</a:t>
            </a:r>
          </a:p>
          <a:p>
            <a:pPr lvl="1"/>
            <a:r>
              <a:rPr lang="zh-TW" altLang="en-US" dirty="0" smtClean="0"/>
              <a:t>品牌認同 </a:t>
            </a:r>
            <a:r>
              <a:rPr lang="en-US" altLang="zh-TW" dirty="0" smtClean="0"/>
              <a:t>(Brand Identity):</a:t>
            </a:r>
            <a:r>
              <a:rPr lang="zh-TW" altLang="en-US" dirty="0" smtClean="0"/>
              <a:t> 在顧客的功能性與情感</a:t>
            </a:r>
            <a:r>
              <a:rPr lang="zh-TW" altLang="en-US" dirty="0"/>
              <a:t>需</a:t>
            </a:r>
            <a:r>
              <a:rPr lang="zh-TW" altLang="en-US" dirty="0" smtClean="0"/>
              <a:t>求建立獨一無二的定位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品牌形象 </a:t>
            </a:r>
            <a:r>
              <a:rPr lang="en-US" altLang="zh-TW" dirty="0" smtClean="0"/>
              <a:t>(Brand Image):</a:t>
            </a:r>
            <a:r>
              <a:rPr lang="zh-TW" altLang="en-US" dirty="0" smtClean="0"/>
              <a:t> 創造超越產品功能的特色與品牌價值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品牌誠信 </a:t>
            </a:r>
            <a:r>
              <a:rPr lang="en-US" altLang="zh-TW" dirty="0" smtClean="0"/>
              <a:t>(Brand Integrity):</a:t>
            </a:r>
            <a:r>
              <a:rPr lang="zh-TW" altLang="en-US" dirty="0" smtClean="0"/>
              <a:t> 實踐品牌承諾</a:t>
            </a:r>
            <a:r>
              <a:rPr lang="en-US" altLang="zh-TW" dirty="0" smtClean="0"/>
              <a:t>,</a:t>
            </a:r>
            <a:r>
              <a:rPr lang="zh-TW" altLang="en-US" dirty="0" smtClean="0"/>
              <a:t> 建立起可信度</a:t>
            </a:r>
            <a:endParaRPr lang="en-US" altLang="zh-TW" dirty="0" smtClean="0"/>
          </a:p>
          <a:p>
            <a:pPr marL="342900" indent="-342900">
              <a:buFont typeface="Wingdings" pitchFamily="2" charset="2"/>
              <a:buChar char="u"/>
            </a:pPr>
            <a:r>
              <a:rPr lang="zh-TW" altLang="en-US" dirty="0" smtClean="0"/>
              <a:t>找出使命</a:t>
            </a:r>
            <a:r>
              <a:rPr lang="en-US" altLang="zh-TW" dirty="0" smtClean="0"/>
              <a:t>,</a:t>
            </a:r>
            <a:r>
              <a:rPr lang="zh-TW" altLang="en-US" dirty="0" smtClean="0"/>
              <a:t>建立與眾不同品牌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94189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286000" y="3105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dirty="0">
                <a:hlinkClick r:id="rId2"/>
              </a:rPr>
              <a:t>http://</a:t>
            </a:r>
            <a:r>
              <a:rPr lang="en-US" altLang="zh-TW" sz="2400" dirty="0" smtClean="0">
                <a:hlinkClick r:id="rId2"/>
              </a:rPr>
              <a:t>www.strategicbusinessinsights.com/vals/presurvey.shtml</a:t>
            </a:r>
            <a:endParaRPr lang="en-US" altLang="zh-TW" sz="2400" dirty="0" smtClean="0"/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041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965873"/>
              </p:ext>
            </p:extLst>
          </p:nvPr>
        </p:nvGraphicFramePr>
        <p:xfrm>
          <a:off x="899592" y="325759"/>
          <a:ext cx="7620000" cy="612757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728192"/>
                <a:gridCol w="2664296"/>
                <a:gridCol w="3227512"/>
              </a:tblGrid>
              <a:tr h="824270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dirty="0" smtClean="0"/>
                        <a:t>生存驅動</a:t>
                      </a:r>
                      <a:endParaRPr lang="zh-TW" alt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600" smtClean="0"/>
                        <a:t>卓越驅動</a:t>
                      </a:r>
                      <a:endParaRPr lang="zh-TW" alt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81595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基本信念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先活下來再說</a:t>
                      </a:r>
                      <a:endParaRPr lang="en-US" altLang="zh-TW" sz="2800" dirty="0" smtClean="0"/>
                    </a:p>
                    <a:p>
                      <a:r>
                        <a:rPr lang="en-US" altLang="zh-TW" sz="2800" dirty="0" smtClean="0"/>
                        <a:t>Survival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價值優先於存活</a:t>
                      </a:r>
                      <a:endParaRPr lang="en-US" altLang="zh-TW" sz="2800" dirty="0" smtClean="0"/>
                    </a:p>
                    <a:p>
                      <a:r>
                        <a:rPr lang="en-US" altLang="zh-TW" sz="2800" dirty="0" smtClean="0"/>
                        <a:t>Excellence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81595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關注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能有多少進帳</a:t>
                      </a:r>
                      <a:endParaRPr lang="en-US" altLang="zh-TW" sz="2800" dirty="0" smtClean="0"/>
                    </a:p>
                    <a:p>
                      <a:r>
                        <a:rPr lang="en-US" altLang="zh-TW" sz="2800" dirty="0" smtClean="0"/>
                        <a:t>Income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能有多少影響</a:t>
                      </a:r>
                      <a:endParaRPr lang="en-US" altLang="zh-TW" sz="2800" dirty="0" smtClean="0"/>
                    </a:p>
                    <a:p>
                      <a:r>
                        <a:rPr lang="en-US" altLang="zh-TW" sz="2800" dirty="0" smtClean="0"/>
                        <a:t>Impact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70058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指標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量化導向</a:t>
                      </a:r>
                      <a:endParaRPr lang="en-US" altLang="zh-TW" sz="2800" dirty="0" smtClean="0"/>
                    </a:p>
                    <a:p>
                      <a:r>
                        <a:rPr lang="en-US" altLang="zh-TW" sz="2800" dirty="0" smtClean="0"/>
                        <a:t>Quantitative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質量並重</a:t>
                      </a:r>
                      <a:endParaRPr lang="en-US" altLang="zh-TW" sz="2800" dirty="0" smtClean="0"/>
                    </a:p>
                    <a:p>
                      <a:r>
                        <a:rPr lang="en-US" altLang="zh-TW" sz="2800" dirty="0" smtClean="0"/>
                        <a:t>Qualitative and Quantitative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70058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可能情緒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焦慮</a:t>
                      </a:r>
                      <a:endParaRPr lang="en-US" altLang="zh-TW" sz="2800" dirty="0" smtClean="0"/>
                    </a:p>
                    <a:p>
                      <a:r>
                        <a:rPr lang="zh-TW" altLang="en-US" sz="2800" dirty="0" smtClean="0"/>
                        <a:t>挫折</a:t>
                      </a:r>
                      <a:endParaRPr lang="en-US" altLang="zh-TW" sz="2800" dirty="0" smtClean="0"/>
                    </a:p>
                    <a:p>
                      <a:r>
                        <a:rPr lang="zh-TW" altLang="en-US" sz="2800" dirty="0" smtClean="0"/>
                        <a:t>驕傲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戰競</a:t>
                      </a:r>
                      <a:endParaRPr lang="en-US" altLang="zh-TW" sz="2800" dirty="0" smtClean="0"/>
                    </a:p>
                    <a:p>
                      <a:r>
                        <a:rPr lang="zh-TW" altLang="en-US" sz="2800" dirty="0" smtClean="0"/>
                        <a:t>盼望</a:t>
                      </a:r>
                      <a:endParaRPr lang="en-US" altLang="zh-TW" sz="2800" dirty="0" smtClean="0"/>
                    </a:p>
                    <a:p>
                      <a:r>
                        <a:rPr lang="zh-TW" altLang="en-US" sz="2800" dirty="0" smtClean="0"/>
                        <a:t>意義</a:t>
                      </a:r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6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（</a:t>
            </a:r>
            <a:r>
              <a:rPr lang="en-US" altLang="zh-TW" sz="3600" dirty="0" smtClean="0"/>
              <a:t>1</a:t>
            </a:r>
            <a:r>
              <a:rPr lang="zh-TW" altLang="en-US" sz="3600" dirty="0" smtClean="0"/>
              <a:t>）節約</a:t>
            </a:r>
            <a:r>
              <a:rPr lang="zh-TW" altLang="en-US" sz="3600" dirty="0"/>
              <a:t>能源有助環</a:t>
            </a:r>
            <a:r>
              <a:rPr lang="zh-TW" altLang="en-US" sz="3600" dirty="0" smtClean="0"/>
              <a:t>保</a:t>
            </a:r>
            <a:endParaRPr lang="en-US" altLang="zh-TW" sz="3600" dirty="0" smtClean="0"/>
          </a:p>
          <a:p>
            <a:r>
              <a:rPr lang="zh-TW" altLang="en-US" sz="3600" dirty="0" smtClean="0"/>
              <a:t>（</a:t>
            </a:r>
            <a:r>
              <a:rPr lang="en-US" altLang="zh-TW" sz="3600" dirty="0"/>
              <a:t>2</a:t>
            </a:r>
            <a:r>
              <a:rPr lang="zh-TW" altLang="en-US" sz="3600" dirty="0"/>
              <a:t>）節約能源可保護未來社</a:t>
            </a:r>
            <a:r>
              <a:rPr lang="zh-TW" altLang="en-US" sz="3600" dirty="0" smtClean="0"/>
              <a:t>會</a:t>
            </a:r>
            <a:endParaRPr lang="en-US" altLang="zh-TW" sz="3600" dirty="0" smtClean="0"/>
          </a:p>
          <a:p>
            <a:r>
              <a:rPr lang="zh-TW" altLang="en-US" sz="3600" dirty="0" smtClean="0"/>
              <a:t>（</a:t>
            </a:r>
            <a:r>
              <a:rPr lang="en-US" altLang="zh-TW" sz="3600" dirty="0"/>
              <a:t>3</a:t>
            </a:r>
            <a:r>
              <a:rPr lang="zh-TW" altLang="en-US" sz="3600" dirty="0"/>
              <a:t>）節約能源能讓你省荷</a:t>
            </a:r>
            <a:r>
              <a:rPr lang="zh-TW" altLang="en-US" sz="3600" dirty="0" smtClean="0"/>
              <a:t>包</a:t>
            </a:r>
            <a:r>
              <a:rPr lang="zh-TW" altLang="en-US" sz="3600" dirty="0"/>
              <a:t>　</a:t>
            </a:r>
            <a:endParaRPr lang="en-US" altLang="zh-TW" sz="3600" dirty="0" smtClean="0"/>
          </a:p>
          <a:p>
            <a:r>
              <a:rPr lang="zh-TW" altLang="en-US" sz="3600" dirty="0" smtClean="0"/>
              <a:t>（</a:t>
            </a:r>
            <a:r>
              <a:rPr lang="en-US" altLang="zh-TW" sz="3600" dirty="0" smtClean="0"/>
              <a:t>4</a:t>
            </a:r>
            <a:r>
              <a:rPr lang="zh-TW" altLang="en-US" sz="3600" dirty="0"/>
              <a:t>）很多你的鄰居已力行節約能源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0" dirty="0">
                <a:effectLst/>
              </a:rPr>
              <a:t>何者最能成功說服他們節約能</a:t>
            </a:r>
            <a:r>
              <a:rPr lang="zh-TW" altLang="en-US" b="0" dirty="0" smtClean="0">
                <a:effectLst/>
              </a:rPr>
              <a:t>源</a:t>
            </a:r>
            <a:r>
              <a:rPr lang="zh-TW" altLang="en-US" dirty="0" smtClean="0"/>
              <a:t> 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83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我們不但弄不清楚什麼影響自己未來的行為，即使到了事後，對當初究竟受到什麼影響也認識不清。 </a:t>
            </a:r>
            <a:endParaRPr lang="en-US" altLang="zh-TW" dirty="0" smtClean="0"/>
          </a:p>
          <a:p>
            <a:r>
              <a:rPr lang="zh-TW" altLang="en-US" dirty="0"/>
              <a:t>在紐約一個繁忙的地鐵站內進行，研究者先統計乘客經過街頭音樂家時，有多少百分比會丟錢，然後再做個小改變：乘客即將走近音樂家時，有個安排好的人會在音樂家面前的帽子裡扔幾個銅板。結果如何？捐款者增加八倍之多。但事後訪談時，捐款者全都不認為自己的行為受到別人先投錢的影響，而比較會歸諸其他（不正確）的理由，像是「我喜歡他演奏的曲子」、「我本來就慷慨」、「我覺得那個人很可憐」。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437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進行一些小型實地測試與對照研究，觀察他們實際上做什麼。在大多數情況下，這種作法會比傳統的市場研究方式省錢得多，而揭露的啟示卻可能讓你的事業獲得真正的競爭優勢。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0" dirty="0">
                <a:effectLst/>
              </a:rPr>
              <a:t>別再傾聽你的顧客</a:t>
            </a:r>
            <a:r>
              <a:rPr lang="zh-TW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0414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2232248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是調查市場需要，還是</a:t>
            </a:r>
            <a:endParaRPr lang="en-US" altLang="zh-TW" sz="4400" dirty="0" smtClean="0"/>
          </a:p>
          <a:p>
            <a:r>
              <a:rPr lang="zh-TW" altLang="en-US" sz="4400" dirty="0" smtClean="0"/>
              <a:t>創造</a:t>
            </a:r>
            <a:r>
              <a:rPr lang="zh-TW" altLang="en-US" sz="4400" dirty="0"/>
              <a:t>市場需</a:t>
            </a:r>
            <a:r>
              <a:rPr lang="zh-TW" altLang="en-US" sz="4400" dirty="0" smtClean="0"/>
              <a:t>要？</a:t>
            </a:r>
            <a:endParaRPr lang="zh-TW" alt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/>
              <a:t>另外一個角度的思考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04830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蘋果</a:t>
            </a:r>
            <a:endParaRPr lang="zh-TW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We </a:t>
            </a:r>
            <a:r>
              <a:rPr lang="en-US" altLang="zh-TW" dirty="0"/>
              <a:t>do no market research. We don’t hire consultants. </a:t>
            </a:r>
            <a:r>
              <a:rPr lang="en-US" altLang="zh-TW" dirty="0" smtClean="0"/>
              <a:t>We </a:t>
            </a:r>
            <a:r>
              <a:rPr lang="en-US" altLang="zh-TW" dirty="0"/>
              <a:t>just want to make great products</a:t>
            </a:r>
            <a:r>
              <a:rPr lang="en-US" altLang="zh-TW" dirty="0" smtClean="0"/>
              <a:t>.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It </a:t>
            </a:r>
            <a:r>
              <a:rPr lang="en-US" altLang="zh-TW" dirty="0"/>
              <a:t>isn't the consumers' job to know what they want. It's hard for [consumers] to tell you what they want when they've never seen anything remotely like it</a:t>
            </a:r>
            <a:r>
              <a:rPr lang="en-US" altLang="zh-TW" dirty="0" smtClean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393864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2016224"/>
          </a:xfrm>
        </p:spPr>
        <p:txBody>
          <a:bodyPr>
            <a:normAutofit/>
          </a:bodyPr>
          <a:lstStyle/>
          <a:p>
            <a:pPr lvl="0"/>
            <a:r>
              <a:rPr lang="en-US" altLang="zh-TW" dirty="0" smtClean="0"/>
              <a:t>They do market research on </a:t>
            </a:r>
            <a:r>
              <a:rPr lang="en-US" altLang="zh-TW" dirty="0" smtClean="0">
                <a:solidFill>
                  <a:srgbClr val="FF0000"/>
                </a:solidFill>
              </a:rPr>
              <a:t>their own customers</a:t>
            </a:r>
            <a:r>
              <a:rPr lang="en-US" altLang="zh-TW" dirty="0" smtClean="0"/>
              <a:t> and what draws them to Apple products in the first place</a:t>
            </a:r>
            <a:r>
              <a:rPr lang="en-US" altLang="zh-TW" dirty="0" smtClean="0"/>
              <a:t>.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83457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853</Words>
  <Application>Microsoft Office PowerPoint</Application>
  <PresentationFormat>如螢幕大小 (4:3)</PresentationFormat>
  <Paragraphs>184</Paragraphs>
  <Slides>16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18" baseType="lpstr">
      <vt:lpstr>Office Theme</vt:lpstr>
      <vt:lpstr>Concourse</vt:lpstr>
      <vt:lpstr>傳統市場調查的再思</vt:lpstr>
      <vt:lpstr>PowerPoint 簡報</vt:lpstr>
      <vt:lpstr>PowerPoint 簡報</vt:lpstr>
      <vt:lpstr>何者最能成功說服他們節約能源 ?</vt:lpstr>
      <vt:lpstr>PowerPoint 簡報</vt:lpstr>
      <vt:lpstr>別再傾聽你的顧客 </vt:lpstr>
      <vt:lpstr>另外一個角度的思考</vt:lpstr>
      <vt:lpstr>蘋果</vt:lpstr>
      <vt:lpstr>PowerPoint 簡報</vt:lpstr>
      <vt:lpstr>HTC</vt:lpstr>
      <vt:lpstr>改變行銷的三股力量</vt:lpstr>
      <vt:lpstr>PowerPoint 簡報</vt:lpstr>
      <vt:lpstr>PowerPoint 簡報</vt:lpstr>
      <vt:lpstr>PowerPoint 簡報</vt:lpstr>
      <vt:lpstr>行銷3.0三大基石</vt:lpstr>
      <vt:lpstr>策略: 人性行銷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行銷與市場</dc:title>
  <dc:creator>Toby</dc:creator>
  <cp:lastModifiedBy>林木筆</cp:lastModifiedBy>
  <cp:revision>6</cp:revision>
  <dcterms:created xsi:type="dcterms:W3CDTF">2013-03-29T13:16:51Z</dcterms:created>
  <dcterms:modified xsi:type="dcterms:W3CDTF">2015-04-11T03:32:38Z</dcterms:modified>
</cp:coreProperties>
</file>