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4" r:id="rId6"/>
    <p:sldId id="263" r:id="rId7"/>
    <p:sldId id="258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BBD86-AEEC-4ED9-9279-CD1989CF97F1}" type="datetimeFigureOut">
              <a:rPr lang="zh-TW" altLang="en-US" smtClean="0"/>
              <a:t>2015/5/2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9073-65F8-48A4-B0A9-50A9CB19B1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3945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BBD86-AEEC-4ED9-9279-CD1989CF97F1}" type="datetimeFigureOut">
              <a:rPr lang="zh-TW" altLang="en-US" smtClean="0"/>
              <a:t>2015/5/2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9073-65F8-48A4-B0A9-50A9CB19B1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1773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BBD86-AEEC-4ED9-9279-CD1989CF97F1}" type="datetimeFigureOut">
              <a:rPr lang="zh-TW" altLang="en-US" smtClean="0"/>
              <a:t>2015/5/2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9073-65F8-48A4-B0A9-50A9CB19B1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4709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BBD86-AEEC-4ED9-9279-CD1989CF97F1}" type="datetimeFigureOut">
              <a:rPr lang="zh-TW" altLang="en-US" smtClean="0"/>
              <a:t>2015/5/2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9073-65F8-48A4-B0A9-50A9CB19B1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7152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BBD86-AEEC-4ED9-9279-CD1989CF97F1}" type="datetimeFigureOut">
              <a:rPr lang="zh-TW" altLang="en-US" smtClean="0"/>
              <a:t>2015/5/2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9073-65F8-48A4-B0A9-50A9CB19B1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613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BBD86-AEEC-4ED9-9279-CD1989CF97F1}" type="datetimeFigureOut">
              <a:rPr lang="zh-TW" altLang="en-US" smtClean="0"/>
              <a:t>2015/5/2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9073-65F8-48A4-B0A9-50A9CB19B1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9597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BBD86-AEEC-4ED9-9279-CD1989CF97F1}" type="datetimeFigureOut">
              <a:rPr lang="zh-TW" altLang="en-US" smtClean="0"/>
              <a:t>2015/5/2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9073-65F8-48A4-B0A9-50A9CB19B1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9512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BBD86-AEEC-4ED9-9279-CD1989CF97F1}" type="datetimeFigureOut">
              <a:rPr lang="zh-TW" altLang="en-US" smtClean="0"/>
              <a:t>2015/5/2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9073-65F8-48A4-B0A9-50A9CB19B1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8905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BBD86-AEEC-4ED9-9279-CD1989CF97F1}" type="datetimeFigureOut">
              <a:rPr lang="zh-TW" altLang="en-US" smtClean="0"/>
              <a:t>2015/5/2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9073-65F8-48A4-B0A9-50A9CB19B1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9801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BBD86-AEEC-4ED9-9279-CD1989CF97F1}" type="datetimeFigureOut">
              <a:rPr lang="zh-TW" altLang="en-US" smtClean="0"/>
              <a:t>2015/5/2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9073-65F8-48A4-B0A9-50A9CB19B1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0443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BBD86-AEEC-4ED9-9279-CD1989CF97F1}" type="datetimeFigureOut">
              <a:rPr lang="zh-TW" altLang="en-US" smtClean="0"/>
              <a:t>2015/5/2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79073-65F8-48A4-B0A9-50A9CB19B1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0640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BBD86-AEEC-4ED9-9279-CD1989CF97F1}" type="datetimeFigureOut">
              <a:rPr lang="zh-TW" altLang="en-US" smtClean="0"/>
              <a:t>2015/5/2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79073-65F8-48A4-B0A9-50A9CB19B1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1249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行銷</a:t>
            </a:r>
            <a:r>
              <a:rPr lang="en-US" altLang="zh-TW" dirty="0" smtClean="0"/>
              <a:t>4.0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012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792088" cy="3816424"/>
          </a:xfrm>
        </p:spPr>
        <p:txBody>
          <a:bodyPr>
            <a:normAutofit/>
          </a:bodyPr>
          <a:lstStyle/>
          <a:p>
            <a:r>
              <a:rPr lang="zh-TW" altLang="en-US" sz="4400" dirty="0" smtClean="0">
                <a:ea typeface="標楷體" pitchFamily="65" charset="-120"/>
              </a:rPr>
              <a:t>這是什麼</a:t>
            </a:r>
            <a:endParaRPr lang="zh-TW" altLang="en-US" dirty="0">
              <a:ea typeface="標楷體" pitchFamily="65" charset="-120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042" b="39734" l="57876" r="785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04664"/>
            <a:ext cx="7704856" cy="6264696"/>
          </a:xfrm>
        </p:spPr>
      </p:pic>
    </p:spTree>
    <p:extLst>
      <p:ext uri="{BB962C8B-B14F-4D97-AF65-F5344CB8AC3E}">
        <p14:creationId xmlns:p14="http://schemas.microsoft.com/office/powerpoint/2010/main" val="1412737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04664"/>
            <a:ext cx="7704856" cy="6264696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8560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6819028"/>
              </p:ext>
            </p:extLst>
          </p:nvPr>
        </p:nvGraphicFramePr>
        <p:xfrm>
          <a:off x="899592" y="325759"/>
          <a:ext cx="7620000" cy="6127576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728192"/>
                <a:gridCol w="2664296"/>
                <a:gridCol w="3227512"/>
              </a:tblGrid>
              <a:tr h="824270">
                <a:tc>
                  <a:txBody>
                    <a:bodyPr/>
                    <a:lstStyle/>
                    <a:p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/>
                        <a:t>生存模式</a:t>
                      </a:r>
                      <a:endParaRPr lang="zh-TW" altLang="en-US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 smtClean="0"/>
                        <a:t>卓越模式</a:t>
                      </a:r>
                      <a:endParaRPr lang="zh-TW" altLang="en-US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81595"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基本動機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即構生存</a:t>
                      </a:r>
                      <a:endParaRPr lang="en-US" altLang="zh-TW" sz="2800" dirty="0" smtClean="0"/>
                    </a:p>
                    <a:p>
                      <a:r>
                        <a:rPr lang="en-US" altLang="zh-TW" sz="2800" dirty="0" smtClean="0"/>
                        <a:t>Existence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追求卓越</a:t>
                      </a:r>
                      <a:endParaRPr lang="en-US" altLang="zh-TW" sz="2800" dirty="0" smtClean="0"/>
                    </a:p>
                    <a:p>
                      <a:r>
                        <a:rPr lang="en-US" altLang="zh-TW" sz="2800" dirty="0" smtClean="0"/>
                        <a:t>Excellence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81595"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關注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能有多少進帳</a:t>
                      </a:r>
                      <a:endParaRPr lang="en-US" altLang="zh-TW" sz="2800" dirty="0" smtClean="0"/>
                    </a:p>
                    <a:p>
                      <a:r>
                        <a:rPr lang="en-US" altLang="zh-TW" sz="2800" dirty="0" smtClean="0"/>
                        <a:t>Income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能有多少影響</a:t>
                      </a:r>
                      <a:endParaRPr lang="en-US" altLang="zh-TW" sz="2800" dirty="0" smtClean="0"/>
                    </a:p>
                    <a:p>
                      <a:r>
                        <a:rPr lang="en-US" altLang="zh-TW" sz="2800" dirty="0" smtClean="0"/>
                        <a:t>Impact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570058"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指標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量化導向</a:t>
                      </a:r>
                      <a:endParaRPr lang="en-US" altLang="zh-TW" sz="2800" dirty="0" smtClean="0"/>
                    </a:p>
                    <a:p>
                      <a:r>
                        <a:rPr lang="en-US" altLang="zh-TW" sz="2800" dirty="0" smtClean="0"/>
                        <a:t>Quantitative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質量並重</a:t>
                      </a:r>
                      <a:endParaRPr lang="en-US" altLang="zh-TW" sz="2800" dirty="0" smtClean="0"/>
                    </a:p>
                    <a:p>
                      <a:r>
                        <a:rPr lang="en-US" altLang="zh-TW" sz="2800" dirty="0" smtClean="0"/>
                        <a:t>Qualitative and Quantitative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570058"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伴隨情緒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焦慮 </a:t>
                      </a:r>
                      <a:r>
                        <a:rPr lang="en-US" altLang="zh-TW" sz="2800" dirty="0" smtClean="0"/>
                        <a:t>Anxiety</a:t>
                      </a:r>
                      <a:endParaRPr lang="en-US" altLang="zh-TW" sz="2800" dirty="0" smtClean="0"/>
                    </a:p>
                    <a:p>
                      <a:r>
                        <a:rPr lang="zh-TW" altLang="en-US" sz="2800" dirty="0" smtClean="0"/>
                        <a:t>挫折 </a:t>
                      </a:r>
                      <a:r>
                        <a:rPr lang="en-US" altLang="zh-TW" sz="2800" dirty="0" smtClean="0"/>
                        <a:t>Frustration</a:t>
                      </a:r>
                      <a:endParaRPr lang="en-US" altLang="zh-TW" sz="2800" dirty="0" smtClean="0"/>
                    </a:p>
                    <a:p>
                      <a:r>
                        <a:rPr lang="zh-TW" altLang="en-US" sz="2800" dirty="0" smtClean="0"/>
                        <a:t>驕傲 </a:t>
                      </a:r>
                      <a:r>
                        <a:rPr lang="en-US" altLang="zh-TW" sz="2800" dirty="0" smtClean="0"/>
                        <a:t>Pride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/>
                        <a:t>期待 </a:t>
                      </a:r>
                      <a:r>
                        <a:rPr lang="en-US" altLang="zh-TW" sz="2800" dirty="0" smtClean="0"/>
                        <a:t>Anticipation</a:t>
                      </a:r>
                    </a:p>
                    <a:p>
                      <a:r>
                        <a:rPr lang="zh-TW" altLang="en-US" sz="2800" dirty="0" smtClean="0"/>
                        <a:t>有趣 </a:t>
                      </a:r>
                      <a:r>
                        <a:rPr lang="en-US" altLang="zh-TW" sz="2800" dirty="0" smtClean="0"/>
                        <a:t>Fun</a:t>
                      </a:r>
                      <a:endParaRPr lang="en-US" altLang="zh-TW" sz="2800" dirty="0" smtClean="0"/>
                    </a:p>
                    <a:p>
                      <a:r>
                        <a:rPr lang="zh-TW" altLang="en-US" sz="2800" dirty="0" smtClean="0"/>
                        <a:t>意義感 </a:t>
                      </a:r>
                      <a:r>
                        <a:rPr lang="en-US" altLang="zh-TW" sz="2800" dirty="0" smtClean="0"/>
                        <a:t>Purpose</a:t>
                      </a:r>
                      <a:endParaRPr lang="zh-TW" alt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978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358236"/>
              </p:ext>
            </p:extLst>
          </p:nvPr>
        </p:nvGraphicFramePr>
        <p:xfrm>
          <a:off x="1524000" y="1397000"/>
          <a:ext cx="6096000" cy="393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9808"/>
                <a:gridCol w="1512168"/>
                <a:gridCol w="1740024"/>
                <a:gridCol w="1524000"/>
              </a:tblGrid>
              <a:tr h="37084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理性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藝術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靈性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基本假設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/>
                        <a:t>唯有經由不斷的培育理性、提升解決問題的能力，個人潛能才能得到充分的開發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/>
                        <a:t>唯有經由創造力的展現個人才能夠展現生命的熱情、得到滿足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唯有在委身於一個自我之外的更高層次的目標，如利他、靈性個人才能有真正的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自我實現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個人發展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/>
                        <a:t>培育理性</a:t>
                      </a:r>
                      <a:endParaRPr lang="en-US" altLang="zh-TW" dirty="0" smtClean="0"/>
                    </a:p>
                    <a:p>
                      <a:pPr algn="l"/>
                      <a:r>
                        <a:rPr lang="zh-TW" altLang="en-US" dirty="0" smtClean="0"/>
                        <a:t>開發潛能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/>
                        <a:t>欣賞美、創造美、傳遞美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/>
                        <a:t>追求連結</a:t>
                      </a:r>
                      <a:endParaRPr lang="en-US" altLang="zh-TW" dirty="0" smtClean="0"/>
                    </a:p>
                    <a:p>
                      <a:pPr algn="l"/>
                      <a:r>
                        <a:rPr lang="zh-TW" altLang="en-US" dirty="0" smtClean="0"/>
                        <a:t>意義與價值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機構使命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/>
                        <a:t>運用知識</a:t>
                      </a:r>
                      <a:endParaRPr lang="en-US" altLang="zh-TW" dirty="0" smtClean="0"/>
                    </a:p>
                    <a:p>
                      <a:pPr algn="l"/>
                      <a:r>
                        <a:rPr lang="zh-TW" altLang="en-US" dirty="0" smtClean="0"/>
                        <a:t>解決問題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/>
                        <a:t>發揮創意</a:t>
                      </a:r>
                      <a:endParaRPr lang="en-US" altLang="zh-TW" dirty="0" smtClean="0"/>
                    </a:p>
                    <a:p>
                      <a:pPr algn="l"/>
                      <a:r>
                        <a:rPr lang="zh-TW" altLang="en-US" dirty="0" smtClean="0"/>
                        <a:t>建造美好</a:t>
                      </a:r>
                      <a:endParaRPr lang="en-US" altLang="zh-TW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dirty="0" smtClean="0"/>
                        <a:t>締造</a:t>
                      </a:r>
                      <a:r>
                        <a:rPr lang="zh-TW" altLang="en-US" dirty="0" smtClean="0"/>
                        <a:t>連結</a:t>
                      </a:r>
                      <a:endParaRPr lang="en-US" altLang="zh-TW" dirty="0" smtClean="0"/>
                    </a:p>
                    <a:p>
                      <a:pPr algn="l"/>
                      <a:r>
                        <a:rPr lang="zh-TW" altLang="en-US" dirty="0" smtClean="0"/>
                        <a:t>人本關懷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7157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289088"/>
              </p:ext>
            </p:extLst>
          </p:nvPr>
        </p:nvGraphicFramePr>
        <p:xfrm>
          <a:off x="0" y="30904"/>
          <a:ext cx="8963784" cy="6483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3648"/>
                <a:gridCol w="1512168"/>
                <a:gridCol w="2016224"/>
                <a:gridCol w="2016224"/>
                <a:gridCol w="2015520"/>
              </a:tblGrid>
              <a:tr h="576064">
                <a:tc>
                  <a:txBody>
                    <a:bodyPr/>
                    <a:lstStyle/>
                    <a:p>
                      <a:pPr algn="ctr"/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行銷</a:t>
                      </a:r>
                      <a:r>
                        <a:rPr lang="en-US" altLang="zh-TW" sz="2400" dirty="0" smtClean="0"/>
                        <a:t>1.0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行銷</a:t>
                      </a:r>
                      <a:r>
                        <a:rPr lang="en-US" altLang="zh-TW" sz="2400" dirty="0" smtClean="0"/>
                        <a:t>2.0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行銷</a:t>
                      </a:r>
                      <a:r>
                        <a:rPr lang="en-US" altLang="zh-TW" sz="2400" dirty="0" smtClean="0"/>
                        <a:t>3.0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行銷</a:t>
                      </a:r>
                      <a:r>
                        <a:rPr lang="en-US" altLang="zh-TW" sz="2400" dirty="0" smtClean="0"/>
                        <a:t>4.0</a:t>
                      </a: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核心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產品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消費者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追求價值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整全社會發展</a:t>
                      </a:r>
                      <a:endParaRPr lang="zh-TW" altLang="en-US" sz="24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驅動力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工業革命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資訊科技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新一波科技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後現代人所處的環境</a:t>
                      </a:r>
                      <a:endParaRPr lang="zh-TW" altLang="en-US" sz="2400" dirty="0"/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對市場的看法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有物質需求的群眾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有思想情感的消費者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擁有思想心靈與精神的完整人類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追求理性、藝術、靈性滿足的個人與群體</a:t>
                      </a:r>
                      <a:endParaRPr lang="zh-TW" altLang="en-US" sz="24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行銷概念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開發產品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差異化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價值導向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/>
                        <a:t>整體品牌經驗</a:t>
                      </a:r>
                    </a:p>
                  </a:txBody>
                  <a:tcPr/>
                </a:tc>
              </a:tr>
              <a:tr h="689420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顧客</a:t>
                      </a:r>
                      <a:r>
                        <a:rPr lang="zh-TW" altLang="en-US" sz="2400" dirty="0" smtClean="0"/>
                        <a:t>互動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一對多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一對一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多對多協同合作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沒有圍籬、時間限制</a:t>
                      </a:r>
                      <a:endParaRPr lang="zh-TW" altLang="en-US" sz="2400" dirty="0"/>
                    </a:p>
                  </a:txBody>
                  <a:tcPr/>
                </a:tc>
              </a:tr>
              <a:tr h="1499489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行銷理論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行銷</a:t>
                      </a:r>
                      <a:r>
                        <a:rPr lang="en-US" altLang="zh-TW" sz="2400" dirty="0" smtClean="0"/>
                        <a:t>4P</a:t>
                      </a:r>
                    </a:p>
                    <a:p>
                      <a:r>
                        <a:rPr lang="zh-TW" altLang="en-US" sz="2400" dirty="0" smtClean="0"/>
                        <a:t>產品</a:t>
                      </a:r>
                      <a:endParaRPr lang="en-US" altLang="zh-TW" sz="2400" dirty="0" smtClean="0"/>
                    </a:p>
                    <a:p>
                      <a:r>
                        <a:rPr lang="zh-TW" altLang="en-US" sz="2400" dirty="0" smtClean="0"/>
                        <a:t>價格</a:t>
                      </a:r>
                      <a:endParaRPr lang="en-US" altLang="zh-TW" sz="2400" dirty="0" smtClean="0"/>
                    </a:p>
                    <a:p>
                      <a:r>
                        <a:rPr lang="zh-TW" altLang="en-US" sz="2400" dirty="0" smtClean="0"/>
                        <a:t>通路</a:t>
                      </a:r>
                      <a:endParaRPr lang="en-US" altLang="zh-TW" sz="2400" dirty="0" smtClean="0"/>
                    </a:p>
                    <a:p>
                      <a:r>
                        <a:rPr lang="zh-TW" altLang="en-US" sz="2400" dirty="0" smtClean="0"/>
                        <a:t>推廣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dirty="0" smtClean="0"/>
                        <a:t>STP</a:t>
                      </a:r>
                    </a:p>
                    <a:p>
                      <a:r>
                        <a:rPr lang="zh-TW" altLang="en-US" sz="2400" dirty="0" smtClean="0"/>
                        <a:t>市場區隔</a:t>
                      </a:r>
                      <a:endParaRPr lang="en-US" altLang="zh-TW" sz="2400" dirty="0" smtClean="0"/>
                    </a:p>
                    <a:p>
                      <a:r>
                        <a:rPr lang="zh-TW" altLang="en-US" sz="2400" dirty="0" smtClean="0"/>
                        <a:t>選擇目標市場</a:t>
                      </a:r>
                      <a:endParaRPr lang="en-US" altLang="zh-TW" sz="2400" dirty="0" smtClean="0"/>
                    </a:p>
                    <a:p>
                      <a:r>
                        <a:rPr lang="zh-TW" altLang="en-US" sz="2400" dirty="0" smtClean="0"/>
                        <a:t>市場定位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協同行銷</a:t>
                      </a:r>
                      <a:endParaRPr lang="en-US" altLang="zh-TW" sz="2400" dirty="0" smtClean="0"/>
                    </a:p>
                    <a:p>
                      <a:r>
                        <a:rPr lang="zh-TW" altLang="en-US" sz="2400" dirty="0" smtClean="0"/>
                        <a:t>文化行銷</a:t>
                      </a:r>
                      <a:endParaRPr lang="en-US" altLang="zh-TW" sz="2400" dirty="0" smtClean="0"/>
                    </a:p>
                    <a:p>
                      <a:r>
                        <a:rPr lang="zh-TW" altLang="en-US" sz="2400" dirty="0" smtClean="0"/>
                        <a:t>精神行銷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柔思觀點</a:t>
                      </a:r>
                      <a:endParaRPr lang="zh-TW" alt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746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maggy_wang.WORLDVISION.001\桌面\品牌小檔照片\Branding Plenary_Page_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75" y="-214313"/>
            <a:ext cx="9429750" cy="728662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219200" y="762000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 dirty="0"/>
              <a:t>    </a:t>
            </a:r>
            <a:r>
              <a:rPr lang="zh-TW" altLang="en-US" sz="2800" dirty="0"/>
              <a:t>使命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733800" y="762000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 dirty="0"/>
              <a:t>    </a:t>
            </a:r>
            <a:r>
              <a:rPr lang="zh-TW" altLang="en-US" sz="2800" dirty="0"/>
              <a:t>願景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6057900" y="762000"/>
            <a:ext cx="1905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 dirty="0"/>
              <a:t>    </a:t>
            </a:r>
            <a:r>
              <a:rPr lang="zh-TW" altLang="en-US" dirty="0" smtClean="0"/>
              <a:t>核心價值</a:t>
            </a:r>
            <a:endParaRPr lang="zh-TW" altLang="en-US" dirty="0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032000" y="1889760"/>
            <a:ext cx="4876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 dirty="0"/>
              <a:t>             </a:t>
            </a:r>
            <a:r>
              <a:rPr lang="zh-TW" altLang="en-US" sz="2800" dirty="0" smtClean="0"/>
              <a:t>品牌承諾 </a:t>
            </a:r>
            <a:r>
              <a:rPr lang="en-US" altLang="zh-TW" sz="2800" dirty="0" smtClean="0"/>
              <a:t>--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Deliverable</a:t>
            </a:r>
            <a:endParaRPr lang="zh-TW" altLang="en-US" sz="2800" dirty="0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371600" y="2895600"/>
            <a:ext cx="5638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 dirty="0"/>
              <a:t>              </a:t>
            </a:r>
            <a:r>
              <a:rPr lang="zh-TW" altLang="en-US" sz="2800" dirty="0"/>
              <a:t>品牌</a:t>
            </a:r>
            <a:r>
              <a:rPr lang="zh-TW" altLang="en-US" sz="2800" dirty="0" smtClean="0"/>
              <a:t>承諾落實 </a:t>
            </a:r>
            <a:r>
              <a:rPr lang="en-US" altLang="zh-TW" sz="2800" dirty="0" smtClean="0"/>
              <a:t>-- Strategies</a:t>
            </a:r>
            <a:endParaRPr lang="zh-TW" altLang="en-US" sz="2800" dirty="0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2374900" y="3810000"/>
            <a:ext cx="495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 dirty="0"/>
              <a:t>              </a:t>
            </a:r>
            <a:r>
              <a:rPr lang="zh-TW" altLang="en-US" sz="2800" dirty="0"/>
              <a:t>行銷</a:t>
            </a:r>
            <a:r>
              <a:rPr lang="zh-TW" altLang="en-US" sz="2800" dirty="0" smtClean="0"/>
              <a:t>策略</a:t>
            </a:r>
            <a:endParaRPr lang="zh-TW" altLang="en-US" sz="2800" dirty="0"/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1219200" y="4572000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2800" dirty="0"/>
              <a:t>組織文化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3733800" y="4648200"/>
            <a:ext cx="1600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 dirty="0"/>
              <a:t> </a:t>
            </a:r>
            <a:r>
              <a:rPr lang="en-US" altLang="zh-TW" sz="2800" dirty="0" smtClean="0"/>
              <a:t>4p</a:t>
            </a:r>
            <a:r>
              <a:rPr lang="zh-TW" altLang="en-US" sz="2800" dirty="0" smtClean="0"/>
              <a:t>組合</a:t>
            </a:r>
            <a:endParaRPr lang="zh-TW" altLang="en-US" sz="2800" dirty="0"/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6172200" y="4572000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2800" dirty="0"/>
              <a:t>承諾實踐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2032000" y="5827236"/>
            <a:ext cx="563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新細明體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800" dirty="0"/>
              <a:t>                    </a:t>
            </a:r>
            <a:r>
              <a:rPr lang="zh-TW" altLang="en-US" sz="2800" dirty="0"/>
              <a:t>品牌</a:t>
            </a:r>
            <a:r>
              <a:rPr lang="zh-TW" altLang="en-US" sz="2800" dirty="0" smtClean="0"/>
              <a:t>經驗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36470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303</Words>
  <Application>Microsoft Office PowerPoint</Application>
  <PresentationFormat>如螢幕大小 (4:3)</PresentationFormat>
  <Paragraphs>99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Office 佈景主題</vt:lpstr>
      <vt:lpstr>行銷4.0</vt:lpstr>
      <vt:lpstr>這是什麼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行銷4.0</dc:title>
  <dc:creator>林木筆</dc:creator>
  <cp:lastModifiedBy>林木筆</cp:lastModifiedBy>
  <cp:revision>6</cp:revision>
  <dcterms:created xsi:type="dcterms:W3CDTF">2015-05-02T02:50:16Z</dcterms:created>
  <dcterms:modified xsi:type="dcterms:W3CDTF">2015-05-02T03:50:04Z</dcterms:modified>
</cp:coreProperties>
</file>