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zh-TW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altLang="zh-TW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  <a:p>
            <a:pPr lvl="1" eaLnBrk="1" latinLnBrk="0" hangingPunct="1"/>
            <a:r>
              <a:rPr kumimoji="0" lang="en-US" altLang="zh-TW" smtClean="0"/>
              <a:t>Second level</a:t>
            </a:r>
          </a:p>
          <a:p>
            <a:pPr lvl="2" eaLnBrk="1" latinLnBrk="0" hangingPunct="1"/>
            <a:r>
              <a:rPr kumimoji="0" lang="en-US" altLang="zh-TW" smtClean="0"/>
              <a:t>Third level</a:t>
            </a:r>
          </a:p>
          <a:p>
            <a:pPr lvl="3" eaLnBrk="1" latinLnBrk="0" hangingPunct="1"/>
            <a:r>
              <a:rPr kumimoji="0" lang="en-US" altLang="zh-TW" smtClean="0"/>
              <a:t>Fourth level</a:t>
            </a:r>
          </a:p>
          <a:p>
            <a:pPr lvl="4" eaLnBrk="1" latinLnBrk="0" hangingPunct="1"/>
            <a:r>
              <a:rPr kumimoji="0" lang="en-US" altLang="zh-TW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7913E9-7D50-47B8-B2F5-DA89BE26D479}" type="datetimeFigureOut">
              <a:rPr lang="zh-TW" altLang="en-US" smtClean="0"/>
              <a:t>2015/4/18</a:t>
            </a:fld>
            <a:endParaRPr lang="zh-TW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1FC3BE-F3AD-4412-8AC8-BAD9DC506DC5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412776"/>
            <a:ext cx="8640960" cy="1828800"/>
          </a:xfrm>
        </p:spPr>
        <p:txBody>
          <a:bodyPr/>
          <a:lstStyle/>
          <a:p>
            <a:r>
              <a:rPr lang="zh-TW" altLang="en-US" dirty="0"/>
              <a:t>與</a:t>
            </a:r>
            <a:r>
              <a:rPr lang="zh-TW" altLang="en-US" dirty="0" smtClean="0"/>
              <a:t>行銷有關的非受迫性失誤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pPr algn="ctr"/>
            <a:r>
              <a:rPr lang="zh-TW" altLang="en-US" sz="4000" dirty="0" smtClean="0"/>
              <a:t>林木筆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40893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選擇的弔詭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paradox of choice</a:t>
            </a:r>
          </a:p>
          <a:p>
            <a:r>
              <a:rPr lang="zh-TW" altLang="en-US" dirty="0"/>
              <a:t>大量</a:t>
            </a:r>
            <a:r>
              <a:rPr lang="zh-TW" altLang="en-US" dirty="0" smtClean="0"/>
              <a:t>的選項反而使人內心一片茫然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24</a:t>
            </a:r>
            <a:r>
              <a:rPr lang="zh-TW" altLang="en-US" dirty="0" smtClean="0"/>
              <a:t>種果醬試吃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6</a:t>
            </a:r>
            <a:r>
              <a:rPr lang="zh-TW" altLang="en-US" dirty="0" smtClean="0"/>
              <a:t>種</a:t>
            </a:r>
            <a:endParaRPr lang="en-US" altLang="zh-TW" dirty="0" smtClean="0"/>
          </a:p>
          <a:p>
            <a:r>
              <a:rPr lang="zh-TW" altLang="en-US" dirty="0"/>
              <a:t>大量的選項導</a:t>
            </a:r>
            <a:r>
              <a:rPr lang="zh-TW" altLang="en-US" dirty="0" smtClean="0"/>
              <a:t>致不良的決定</a:t>
            </a:r>
            <a:endParaRPr lang="en-US" altLang="zh-TW" dirty="0" smtClean="0"/>
          </a:p>
          <a:p>
            <a:r>
              <a:rPr lang="zh-TW" altLang="en-US" dirty="0"/>
              <a:t>大量的選</a:t>
            </a:r>
            <a:r>
              <a:rPr lang="zh-TW" altLang="en-US" dirty="0" smtClean="0"/>
              <a:t>項導致不滿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578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討喜偏好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Liking Bias</a:t>
            </a:r>
          </a:p>
          <a:p>
            <a:r>
              <a:rPr lang="zh-TW" altLang="en-US" dirty="0"/>
              <a:t>當別人</a:t>
            </a:r>
            <a:r>
              <a:rPr lang="zh-TW" altLang="en-US" dirty="0" smtClean="0"/>
              <a:t>表現對我們</a:t>
            </a:r>
            <a:r>
              <a:rPr lang="zh-TW" altLang="en-US" dirty="0"/>
              <a:t>越有好</a:t>
            </a:r>
            <a:r>
              <a:rPr lang="zh-TW" altLang="en-US" dirty="0" smtClean="0"/>
              <a:t>感</a:t>
            </a:r>
            <a:r>
              <a:rPr lang="en-US" altLang="zh-TW" dirty="0" smtClean="0"/>
              <a:t>,</a:t>
            </a:r>
            <a:r>
              <a:rPr lang="zh-TW" altLang="en-US" dirty="0" smtClean="0"/>
              <a:t>我們越</a:t>
            </a:r>
            <a:r>
              <a:rPr lang="zh-TW" altLang="en-US" dirty="0" smtClean="0"/>
              <a:t>容易向這些</a:t>
            </a:r>
            <a:r>
              <a:rPr lang="zh-TW" altLang="en-US" dirty="0" smtClean="0"/>
              <a:t>人買東西</a:t>
            </a:r>
            <a:r>
              <a:rPr lang="en-US" altLang="zh-TW" dirty="0" smtClean="0"/>
              <a:t>,</a:t>
            </a:r>
            <a:r>
              <a:rPr lang="zh-TW" altLang="en-US" dirty="0" smtClean="0"/>
              <a:t>或伸出援手</a:t>
            </a:r>
            <a:endParaRPr lang="en-US" altLang="zh-TW" dirty="0" smtClean="0"/>
          </a:p>
          <a:p>
            <a:r>
              <a:rPr lang="zh-TW" altLang="en-US" dirty="0" smtClean="0"/>
              <a:t>鏡像 </a:t>
            </a:r>
            <a:r>
              <a:rPr lang="en-US" altLang="zh-TW" dirty="0" smtClean="0"/>
              <a:t>(mirroring): </a:t>
            </a:r>
            <a:r>
              <a:rPr lang="zh-TW" altLang="en-US" dirty="0" smtClean="0"/>
              <a:t>模仿顧客的儀態</a:t>
            </a:r>
            <a:r>
              <a:rPr lang="en-US" altLang="zh-TW" dirty="0" smtClean="0"/>
              <a:t>,</a:t>
            </a:r>
            <a:r>
              <a:rPr lang="zh-TW" altLang="en-US" dirty="0" smtClean="0"/>
              <a:t>言語與表情</a:t>
            </a:r>
            <a:endParaRPr lang="en-US" altLang="zh-TW" dirty="0" smtClean="0"/>
          </a:p>
          <a:p>
            <a:r>
              <a:rPr lang="zh-TW" altLang="en-US" dirty="0"/>
              <a:t>婦女</a:t>
            </a:r>
            <a:r>
              <a:rPr lang="en-US" altLang="zh-TW" dirty="0"/>
              <a:t>/</a:t>
            </a:r>
            <a:r>
              <a:rPr lang="zh-TW" altLang="en-US" dirty="0"/>
              <a:t>兒</a:t>
            </a:r>
            <a:r>
              <a:rPr lang="zh-TW" altLang="en-US" dirty="0" smtClean="0"/>
              <a:t>童 </a:t>
            </a:r>
            <a:r>
              <a:rPr lang="en-US" altLang="zh-TW" dirty="0" smtClean="0"/>
              <a:t>vs. </a:t>
            </a:r>
            <a:r>
              <a:rPr lang="zh-TW" altLang="en-US" dirty="0" smtClean="0"/>
              <a:t>戰士</a:t>
            </a:r>
            <a:r>
              <a:rPr lang="en-US" altLang="zh-TW" dirty="0" smtClean="0"/>
              <a:t>/</a:t>
            </a:r>
            <a:r>
              <a:rPr lang="zh-TW" altLang="en-US" dirty="0" smtClean="0"/>
              <a:t>游擊隊</a:t>
            </a:r>
            <a:endParaRPr lang="en-US" altLang="zh-TW" dirty="0" smtClean="0"/>
          </a:p>
          <a:p>
            <a:r>
              <a:rPr lang="zh-TW" altLang="en-US" dirty="0"/>
              <a:t>海</a:t>
            </a:r>
            <a:r>
              <a:rPr lang="zh-TW" altLang="en-US" dirty="0" smtClean="0"/>
              <a:t>豚 </a:t>
            </a:r>
            <a:r>
              <a:rPr lang="en-US" altLang="zh-TW" dirty="0" smtClean="0"/>
              <a:t>vs. </a:t>
            </a:r>
            <a:r>
              <a:rPr lang="zh-TW" altLang="en-US" dirty="0" smtClean="0"/>
              <a:t>蜘蛛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012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泳</a:t>
            </a:r>
            <a:r>
              <a:rPr lang="zh-TW" altLang="en-US" dirty="0" smtClean="0"/>
              <a:t>將身材錯覺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swimmer’s body Illusion</a:t>
            </a:r>
          </a:p>
          <a:p>
            <a:r>
              <a:rPr lang="zh-TW" altLang="en-US" dirty="0" smtClean="0"/>
              <a:t>是</a:t>
            </a:r>
            <a:r>
              <a:rPr lang="zh-TW" altLang="en-US" dirty="0"/>
              <a:t>哈佛好還是學生好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抗癌成功的人寫的書</a:t>
            </a:r>
            <a:r>
              <a:rPr lang="en-US" altLang="zh-TW" dirty="0" smtClean="0"/>
              <a:t>,</a:t>
            </a:r>
            <a:r>
              <a:rPr lang="zh-TW" altLang="en-US" dirty="0" smtClean="0"/>
              <a:t> 有用嗎</a:t>
            </a:r>
            <a:r>
              <a:rPr lang="en-US" altLang="zh-TW" dirty="0" smtClean="0"/>
              <a:t>?</a:t>
            </a:r>
          </a:p>
          <a:p>
            <a:r>
              <a:rPr lang="zh-TW" altLang="en-US" dirty="0"/>
              <a:t>是機</a:t>
            </a:r>
            <a:r>
              <a:rPr lang="zh-TW" altLang="en-US" dirty="0" smtClean="0"/>
              <a:t>構服務方案好</a:t>
            </a:r>
            <a:r>
              <a:rPr lang="en-US" altLang="zh-TW" dirty="0" smtClean="0"/>
              <a:t>,</a:t>
            </a:r>
            <a:r>
              <a:rPr lang="zh-TW" altLang="en-US" dirty="0" smtClean="0"/>
              <a:t>還是當事人爭氣</a:t>
            </a:r>
            <a:r>
              <a:rPr lang="en-US" altLang="zh-TW" dirty="0" smtClean="0"/>
              <a:t>?</a:t>
            </a:r>
          </a:p>
          <a:p>
            <a:r>
              <a:rPr lang="zh-TW" altLang="en-US" dirty="0"/>
              <a:t>提防</a:t>
            </a:r>
            <a:r>
              <a:rPr lang="zh-TW" altLang="en-US" dirty="0" smtClean="0"/>
              <a:t>落入</a:t>
            </a:r>
            <a:r>
              <a:rPr lang="en-US" altLang="zh-TW" dirty="0" smtClean="0"/>
              <a:t>pre-selection bias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81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結果偏誤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outcome bias</a:t>
            </a:r>
          </a:p>
          <a:p>
            <a:r>
              <a:rPr lang="en-US" altLang="zh-TW" dirty="0" smtClean="0"/>
              <a:t>100</a:t>
            </a:r>
            <a:r>
              <a:rPr lang="zh-TW" altLang="en-US" dirty="0" smtClean="0"/>
              <a:t>萬隻猴</a:t>
            </a:r>
            <a:r>
              <a:rPr lang="zh-TW" altLang="en-US" dirty="0"/>
              <a:t>子玩股</a:t>
            </a:r>
            <a:r>
              <a:rPr lang="zh-TW" altLang="en-US" dirty="0" smtClean="0"/>
              <a:t>票</a:t>
            </a:r>
            <a:r>
              <a:rPr lang="en-US" altLang="zh-TW" dirty="0" smtClean="0"/>
              <a:t>,</a:t>
            </a:r>
            <a:r>
              <a:rPr lang="zh-TW" altLang="en-US" dirty="0" smtClean="0"/>
              <a:t>最後一隻成為大贏家</a:t>
            </a:r>
            <a:endParaRPr lang="en-US" altLang="zh-TW" dirty="0" smtClean="0"/>
          </a:p>
          <a:p>
            <a:r>
              <a:rPr lang="zh-TW" altLang="en-US" dirty="0"/>
              <a:t>我們傾向</a:t>
            </a:r>
            <a:r>
              <a:rPr lang="zh-TW" altLang="en-US" dirty="0" smtClean="0"/>
              <a:t>於用結果來判斷決策</a:t>
            </a:r>
            <a:r>
              <a:rPr lang="en-US" altLang="zh-TW" dirty="0" smtClean="0"/>
              <a:t>,</a:t>
            </a:r>
            <a:r>
              <a:rPr lang="zh-TW" altLang="en-US" dirty="0" smtClean="0"/>
              <a:t>如不是根據決策的過程</a:t>
            </a:r>
            <a:endParaRPr lang="en-US" altLang="zh-TW" dirty="0" smtClean="0"/>
          </a:p>
          <a:p>
            <a:r>
              <a:rPr lang="zh-TW" altLang="en-US" dirty="0" smtClean="0"/>
              <a:t>三個外科醫師各做三個手術</a:t>
            </a:r>
            <a:r>
              <a:rPr lang="en-US" altLang="zh-TW" dirty="0" smtClean="0"/>
              <a:t>,</a:t>
            </a:r>
            <a:r>
              <a:rPr lang="zh-TW" altLang="en-US" dirty="0" smtClean="0"/>
              <a:t>以成功率決定優劣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不</a:t>
            </a:r>
            <a:r>
              <a:rPr lang="zh-TW" altLang="en-US" dirty="0"/>
              <a:t>要</a:t>
            </a:r>
            <a:r>
              <a:rPr lang="zh-TW" altLang="en-US" dirty="0" smtClean="0"/>
              <a:t>被少數大捐助者迷惑了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530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稀少性謬誤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scarcity fallacy</a:t>
            </a:r>
          </a:p>
          <a:p>
            <a:r>
              <a:rPr lang="zh-TW" altLang="en-US" dirty="0"/>
              <a:t>物以稀為貴</a:t>
            </a:r>
            <a:r>
              <a:rPr lang="en-US" altLang="zh-TW" dirty="0" smtClean="0"/>
              <a:t>?</a:t>
            </a:r>
          </a:p>
          <a:p>
            <a:r>
              <a:rPr lang="zh-TW" altLang="en-US" dirty="0"/>
              <a:t>發</a:t>
            </a:r>
            <a:r>
              <a:rPr lang="zh-TW" altLang="en-US" dirty="0" smtClean="0"/>
              <a:t>給整盒餅乾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</a:t>
            </a:r>
            <a:r>
              <a:rPr lang="zh-TW" altLang="en-US" dirty="0" smtClean="0"/>
              <a:t>兩個</a:t>
            </a:r>
            <a:r>
              <a:rPr lang="en-US" altLang="zh-TW" dirty="0" smtClean="0"/>
              <a:t>,</a:t>
            </a:r>
            <a:r>
              <a:rPr lang="zh-TW" altLang="en-US" dirty="0" smtClean="0"/>
              <a:t> 那種好吃</a:t>
            </a:r>
            <a:r>
              <a:rPr lang="en-US" altLang="zh-TW" dirty="0" smtClean="0"/>
              <a:t>?</a:t>
            </a:r>
          </a:p>
          <a:p>
            <a:r>
              <a:rPr lang="zh-TW" altLang="en-US" dirty="0"/>
              <a:t>機會不多</a:t>
            </a:r>
            <a:r>
              <a:rPr lang="en-US" altLang="zh-TW" dirty="0"/>
              <a:t>,</a:t>
            </a:r>
            <a:r>
              <a:rPr lang="zh-TW" altLang="en-US" dirty="0"/>
              <a:t>敬</a:t>
            </a:r>
            <a:r>
              <a:rPr lang="zh-TW" altLang="en-US" dirty="0" smtClean="0"/>
              <a:t>請把握</a:t>
            </a:r>
            <a:r>
              <a:rPr lang="en-US" altLang="zh-TW" dirty="0" smtClean="0"/>
              <a:t>?</a:t>
            </a:r>
            <a:r>
              <a:rPr lang="zh-TW" altLang="en-US" dirty="0" smtClean="0"/>
              <a:t> </a:t>
            </a:r>
            <a:r>
              <a:rPr lang="zh-TW" altLang="en-US" dirty="0" smtClean="0"/>
              <a:t>只</a:t>
            </a:r>
            <a:r>
              <a:rPr lang="zh-TW" altLang="en-US" dirty="0" smtClean="0"/>
              <a:t>剩今天</a:t>
            </a:r>
            <a:r>
              <a:rPr lang="en-US" altLang="zh-TW" dirty="0" smtClean="0"/>
              <a:t>?</a:t>
            </a:r>
          </a:p>
          <a:p>
            <a:r>
              <a:rPr lang="zh-TW" altLang="en-US" dirty="0"/>
              <a:t>我</a:t>
            </a:r>
            <a:r>
              <a:rPr lang="zh-TW" altLang="en-US" dirty="0" smtClean="0"/>
              <a:t>們對稀少性的典型反應就是失去</a:t>
            </a:r>
            <a:r>
              <a:rPr lang="zh-TW" altLang="en-US" dirty="0" smtClean="0"/>
              <a:t>清醒</a:t>
            </a:r>
            <a:endParaRPr lang="en-US" altLang="zh-TW" dirty="0" smtClean="0"/>
          </a:p>
          <a:p>
            <a:r>
              <a:rPr lang="zh-TW" altLang="en-US" dirty="0"/>
              <a:t>如何</a:t>
            </a:r>
            <a:r>
              <a:rPr lang="zh-TW" altLang="en-US" dirty="0" smtClean="0"/>
              <a:t>創造延伸產品的稀少性？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810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144</TotalTime>
  <Words>247</Words>
  <Application>Microsoft Office PowerPoint</Application>
  <PresentationFormat>如螢幕大小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Flow</vt:lpstr>
      <vt:lpstr>與行銷有關的非受迫性失誤</vt:lpstr>
      <vt:lpstr>選擇的弔詭</vt:lpstr>
      <vt:lpstr>討喜偏好</vt:lpstr>
      <vt:lpstr>泳將身材錯覺</vt:lpstr>
      <vt:lpstr>結果偏誤</vt:lpstr>
      <vt:lpstr>稀少性謬誤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行銷的非受迫性失誤</dc:title>
  <dc:creator>Toby</dc:creator>
  <cp:lastModifiedBy>林木筆</cp:lastModifiedBy>
  <cp:revision>8</cp:revision>
  <dcterms:created xsi:type="dcterms:W3CDTF">2013-05-03T12:58:32Z</dcterms:created>
  <dcterms:modified xsi:type="dcterms:W3CDTF">2015-04-18T03:19:33Z</dcterms:modified>
</cp:coreProperties>
</file>