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5D71118-6AF5-46C6-B096-203295653DE9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AA13A71-A38A-4005-B75C-06A700F8DA6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ndltd.ncl.edu.tw/cgi-bin/gs32/gsweb.cgi/ccd=X0.cdt/webmge?Geticket=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948264" y="2348880"/>
            <a:ext cx="1981200" cy="1828800"/>
          </a:xfrm>
        </p:spPr>
        <p:txBody>
          <a:bodyPr/>
          <a:lstStyle/>
          <a:p>
            <a:r>
              <a:rPr lang="en-US" altLang="zh-TW" sz="3200" b="1" dirty="0" smtClean="0"/>
              <a:t>1021001</a:t>
            </a:r>
            <a:endParaRPr lang="zh-TW" altLang="en-US" sz="3200" b="1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6324600" cy="1828800"/>
          </a:xfrm>
        </p:spPr>
        <p:txBody>
          <a:bodyPr/>
          <a:lstStyle/>
          <a:p>
            <a:pPr algn="l"/>
            <a:r>
              <a:rPr lang="en-US" altLang="zh-TW" sz="4400" b="1" dirty="0" smtClean="0"/>
              <a:t>Week3</a:t>
            </a:r>
            <a:r>
              <a:rPr lang="zh-TW" altLang="en-US" sz="4400" b="1" dirty="0" smtClean="0"/>
              <a:t>：小組分工</a:t>
            </a:r>
            <a:r>
              <a:rPr lang="en-US" altLang="zh-TW" sz="4400" b="1" dirty="0"/>
              <a:t/>
            </a:r>
            <a:br>
              <a:rPr lang="en-US" altLang="zh-TW" sz="4400" b="1" dirty="0"/>
            </a:br>
            <a:r>
              <a:rPr lang="zh-TW" altLang="en-US" sz="4400" b="1" dirty="0" smtClean="0"/>
              <a:t>　　　　　＆</a:t>
            </a:r>
            <a:r>
              <a:rPr lang="zh-TW" altLang="en-US" sz="4400" b="1" dirty="0"/>
              <a:t>資料蒐集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67943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3600" dirty="0" smtClean="0"/>
          </a:p>
          <a:p>
            <a:pPr algn="just"/>
            <a:r>
              <a:rPr lang="zh-TW" altLang="en-US" sz="4000" dirty="0" smtClean="0"/>
              <a:t>將報告做出總結，即從此報告中獲得什麼樣的訊息、對</a:t>
            </a:r>
            <a:r>
              <a:rPr lang="zh-TW" altLang="en-US" sz="4000" dirty="0"/>
              <a:t>現況必須進行什麼樣的反</a:t>
            </a:r>
            <a:r>
              <a:rPr lang="zh-TW" altLang="en-US" sz="4000" dirty="0" smtClean="0"/>
              <a:t>思，並預期對未來會有何影響。</a:t>
            </a:r>
            <a:endParaRPr lang="zh-TW" altLang="en-US" sz="4000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/>
              <a:t>報告內容－</a:t>
            </a:r>
            <a:r>
              <a:rPr lang="zh-TW" altLang="en-US" sz="4000" b="1" dirty="0"/>
              <a:t>結論</a:t>
            </a:r>
          </a:p>
        </p:txBody>
      </p:sp>
    </p:spTree>
    <p:extLst>
      <p:ext uri="{BB962C8B-B14F-4D97-AF65-F5344CB8AC3E}">
        <p14:creationId xmlns:p14="http://schemas.microsoft.com/office/powerpoint/2010/main" val="30208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80999" y="1719071"/>
            <a:ext cx="8511481" cy="4407408"/>
          </a:xfrm>
        </p:spPr>
        <p:txBody>
          <a:bodyPr>
            <a:normAutofit fontScale="92500"/>
          </a:bodyPr>
          <a:lstStyle/>
          <a:p>
            <a:endParaRPr lang="en-US" altLang="zh-TW" sz="4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3900" dirty="0" smtClean="0">
                <a:latin typeface="微軟正黑體" pitchFamily="34" charset="-120"/>
                <a:ea typeface="微軟正黑體" pitchFamily="34" charset="-120"/>
              </a:rPr>
              <a:t>書籍、</a:t>
            </a:r>
            <a:r>
              <a:rPr lang="zh-TW" altLang="en-US" sz="3900" dirty="0" smtClean="0">
                <a:latin typeface="微軟正黑體" pitchFamily="34" charset="-120"/>
                <a:ea typeface="微軟正黑體" pitchFamily="34" charset="-120"/>
              </a:rPr>
              <a:t>電子</a:t>
            </a:r>
            <a:r>
              <a:rPr lang="zh-TW" altLang="zh-TW" sz="3900" dirty="0" smtClean="0">
                <a:latin typeface="微軟正黑體" pitchFamily="34" charset="-120"/>
                <a:ea typeface="微軟正黑體" pitchFamily="34" charset="-120"/>
              </a:rPr>
              <a:t>期刊、</a:t>
            </a:r>
            <a:r>
              <a:rPr lang="zh-TW" altLang="en-US" sz="3900" dirty="0" smtClean="0">
                <a:latin typeface="微軟正黑體" pitchFamily="34" charset="-120"/>
                <a:ea typeface="微軟正黑體" pitchFamily="34" charset="-120"/>
              </a:rPr>
              <a:t>學術論文、</a:t>
            </a:r>
            <a:r>
              <a:rPr lang="zh-TW" altLang="zh-TW" sz="3900" dirty="0" smtClean="0">
                <a:latin typeface="微軟正黑體" pitchFamily="34" charset="-120"/>
                <a:ea typeface="微軟正黑體" pitchFamily="34" charset="-120"/>
              </a:rPr>
              <a:t>網路</a:t>
            </a:r>
            <a:r>
              <a:rPr lang="zh-TW" altLang="zh-TW" sz="3900" dirty="0">
                <a:latin typeface="微軟正黑體" pitchFamily="34" charset="-120"/>
                <a:ea typeface="微軟正黑體" pitchFamily="34" charset="-120"/>
              </a:rPr>
              <a:t>文章</a:t>
            </a:r>
            <a:r>
              <a:rPr lang="zh-TW" altLang="zh-TW" sz="39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3900" dirty="0">
                <a:latin typeface="微軟正黑體" pitchFamily="34" charset="-120"/>
                <a:ea typeface="微軟正黑體" pitchFamily="34" charset="-120"/>
              </a:rPr>
              <a:t>網路</a:t>
            </a:r>
            <a:r>
              <a:rPr lang="zh-TW" altLang="en-US" sz="3900" dirty="0" smtClean="0">
                <a:latin typeface="微軟正黑體" pitchFamily="34" charset="-120"/>
                <a:ea typeface="微軟正黑體" pitchFamily="34" charset="-120"/>
              </a:rPr>
              <a:t>新聞</a:t>
            </a:r>
            <a:r>
              <a:rPr lang="en-US" altLang="zh-TW" sz="3900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3900" dirty="0" smtClean="0">
                <a:latin typeface="微軟正黑體" pitchFamily="34" charset="-120"/>
                <a:ea typeface="微軟正黑體" pitchFamily="34" charset="-120"/>
              </a:rPr>
              <a:t>等等皆</a:t>
            </a:r>
            <a:r>
              <a:rPr lang="zh-TW" altLang="zh-TW" sz="3900" dirty="0" smtClean="0">
                <a:latin typeface="微軟正黑體" pitchFamily="34" charset="-120"/>
                <a:ea typeface="微軟正黑體" pitchFamily="34" charset="-120"/>
              </a:rPr>
              <a:t>可</a:t>
            </a:r>
            <a:r>
              <a:rPr lang="zh-TW" altLang="en-US" sz="39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9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39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請註明</a:t>
            </a:r>
            <a:r>
              <a:rPr lang="zh-TW" altLang="en-US" sz="39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書名、作者</a:t>
            </a:r>
            <a:r>
              <a:rPr lang="zh-TW" altLang="en-US" sz="39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39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出處、出版年代。</a:t>
            </a:r>
            <a:endParaRPr lang="en-US" altLang="zh-TW" sz="39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9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碩博士</a:t>
            </a:r>
            <a:r>
              <a:rPr lang="zh-TW" altLang="en-US" sz="39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論文網</a:t>
            </a:r>
            <a:endParaRPr lang="en-US" altLang="zh-TW" sz="39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" indent="0">
              <a:buNone/>
            </a:pPr>
            <a:r>
              <a:rPr lang="en-US" altLang="zh-TW" sz="2600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en-US" altLang="zh-TW" sz="2600" dirty="0">
                <a:solidFill>
                  <a:schemeClr val="tx1"/>
                </a:solidFill>
                <a:hlinkClick r:id="rId2"/>
              </a:rPr>
              <a:t>://ndltd.ncl.edu.tw/cgi-bin/gs32/gsweb.cgi/ccd=X0.cdt/webmge?Geticket=1</a:t>
            </a:r>
            <a:endParaRPr lang="en-US" altLang="zh-TW" sz="2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/>
              <a:t>報告內容－</a:t>
            </a:r>
            <a:r>
              <a:rPr lang="zh-TW" altLang="en-US" sz="4000" b="1" dirty="0"/>
              <a:t>參考資料</a:t>
            </a:r>
          </a:p>
        </p:txBody>
      </p:sp>
    </p:spTree>
    <p:extLst>
      <p:ext uri="{BB962C8B-B14F-4D97-AF65-F5344CB8AC3E}">
        <p14:creationId xmlns:p14="http://schemas.microsoft.com/office/powerpoint/2010/main" val="22611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sz="4000" dirty="0" smtClean="0"/>
          </a:p>
          <a:p>
            <a:r>
              <a:rPr lang="zh-TW" altLang="en-US" sz="4000" dirty="0" smtClean="0"/>
              <a:t>負責同學之姓名</a:t>
            </a:r>
            <a:endParaRPr lang="en-US" altLang="zh-TW" sz="4000" dirty="0" smtClean="0"/>
          </a:p>
          <a:p>
            <a:r>
              <a:rPr lang="zh-TW" altLang="en-US" sz="4000" dirty="0" smtClean="0"/>
              <a:t>工作的分配</a:t>
            </a:r>
            <a:endParaRPr lang="zh-TW" altLang="en-US" sz="4000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/>
              <a:t>報告內容－</a:t>
            </a:r>
            <a:r>
              <a:rPr lang="zh-TW" altLang="en-US" sz="4000" b="1" dirty="0"/>
              <a:t>分工表</a:t>
            </a:r>
          </a:p>
        </p:txBody>
      </p:sp>
    </p:spTree>
    <p:extLst>
      <p:ext uri="{BB962C8B-B14F-4D97-AF65-F5344CB8AC3E}">
        <p14:creationId xmlns:p14="http://schemas.microsoft.com/office/powerpoint/2010/main" val="207967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C66951"/>
              </a:buClr>
              <a:defRPr/>
            </a:pPr>
            <a:r>
              <a:rPr lang="zh-TW" altLang="en-US" sz="3600" dirty="0">
                <a:solidFill>
                  <a:srgbClr val="534949"/>
                </a:solidFill>
              </a:rPr>
              <a:t>請各組</a:t>
            </a:r>
            <a:r>
              <a:rPr lang="zh-TW" altLang="en-US" sz="3600" dirty="0" smtClean="0">
                <a:solidFill>
                  <a:srgbClr val="534949"/>
                </a:solidFill>
              </a:rPr>
              <a:t>在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10/7(</a:t>
            </a:r>
            <a:r>
              <a:rPr lang="zh-TW" altLang="en-US" sz="3600" b="1" dirty="0">
                <a:solidFill>
                  <a:srgbClr val="FF0000"/>
                </a:solidFill>
              </a:rPr>
              <a:t>一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</a:rPr>
              <a:t>PM9:00</a:t>
            </a:r>
            <a:r>
              <a:rPr lang="zh-TW" altLang="en-US" sz="3600" dirty="0">
                <a:solidFill>
                  <a:srgbClr val="534949"/>
                </a:solidFill>
              </a:rPr>
              <a:t>前</a:t>
            </a:r>
            <a:r>
              <a:rPr lang="zh-TW" altLang="en-US" sz="3600" dirty="0" smtClean="0">
                <a:solidFill>
                  <a:srgbClr val="534949"/>
                </a:solidFill>
              </a:rPr>
              <a:t>將</a:t>
            </a:r>
            <a:endParaRPr lang="en-US" altLang="zh-TW" sz="3600" dirty="0" smtClean="0">
              <a:solidFill>
                <a:srgbClr val="534949"/>
              </a:solidFill>
            </a:endParaRPr>
          </a:p>
          <a:p>
            <a:pPr marL="45720" lvl="0" indent="0">
              <a:buClr>
                <a:srgbClr val="C66951"/>
              </a:buClr>
              <a:buNone/>
              <a:defRPr/>
            </a:pPr>
            <a:r>
              <a:rPr lang="en-US" altLang="zh-TW" sz="3600" b="1" dirty="0" smtClean="0">
                <a:solidFill>
                  <a:schemeClr val="tx1"/>
                </a:solidFill>
              </a:rPr>
              <a:t>1.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報告題目 </a:t>
            </a:r>
            <a:r>
              <a:rPr lang="en-US" altLang="zh-TW" sz="3600" dirty="0" smtClean="0">
                <a:solidFill>
                  <a:schemeClr val="tx1"/>
                </a:solidFill>
              </a:rPr>
              <a:t>2.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前言 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(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背景、動機、目的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)</a:t>
            </a:r>
          </a:p>
          <a:p>
            <a:pPr marL="45720" indent="0">
              <a:buClr>
                <a:srgbClr val="C66951"/>
              </a:buClr>
              <a:buNone/>
              <a:defRPr/>
            </a:pPr>
            <a:r>
              <a:rPr lang="en-US" altLang="zh-TW" sz="3600" b="1" dirty="0">
                <a:solidFill>
                  <a:schemeClr val="tx1"/>
                </a:solidFill>
              </a:rPr>
              <a:t>3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.</a:t>
            </a:r>
            <a:r>
              <a:rPr lang="zh-TW" altLang="en-US" sz="3600" b="1" dirty="0">
                <a:solidFill>
                  <a:schemeClr val="tx1"/>
                </a:solidFill>
              </a:rPr>
              <a:t>參考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資料</a:t>
            </a:r>
            <a:r>
              <a:rPr lang="en-US" altLang="zh-TW" sz="3200" dirty="0" smtClean="0">
                <a:solidFill>
                  <a:schemeClr val="tx1"/>
                </a:solidFill>
                <a:latin typeface="+mn-ea"/>
              </a:rPr>
              <a:t>(TA</a:t>
            </a:r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欲了解各組報告中</a:t>
            </a:r>
            <a:r>
              <a:rPr lang="zh-TW" altLang="en-US" sz="3200" dirty="0">
                <a:solidFill>
                  <a:schemeClr val="tx1"/>
                </a:solidFill>
                <a:latin typeface="+mn-ea"/>
              </a:rPr>
              <a:t>可能會</a:t>
            </a:r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用到哪</a:t>
            </a:r>
            <a:r>
              <a:rPr lang="zh-TW" altLang="en-US" sz="3200" dirty="0">
                <a:solidFill>
                  <a:schemeClr val="tx1"/>
                </a:solidFill>
                <a:latin typeface="+mn-ea"/>
              </a:rPr>
              <a:t>些</a:t>
            </a:r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資料，並請註明出處</a:t>
            </a:r>
            <a:r>
              <a:rPr lang="en-US" altLang="zh-TW" sz="32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45720" lvl="0" indent="0">
              <a:buClr>
                <a:srgbClr val="C66951"/>
              </a:buClr>
              <a:buNone/>
              <a:defRPr/>
            </a:pPr>
            <a:r>
              <a:rPr lang="en-US" altLang="zh-TW" sz="3600" b="1" dirty="0" smtClean="0">
                <a:solidFill>
                  <a:schemeClr val="tx1"/>
                </a:solidFill>
              </a:rPr>
              <a:t>4.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分工表</a:t>
            </a:r>
            <a:r>
              <a:rPr lang="en-US" altLang="zh-TW" sz="3600" b="1" dirty="0">
                <a:solidFill>
                  <a:schemeClr val="tx1"/>
                </a:solidFill>
              </a:rPr>
              <a:t> 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 </a:t>
            </a:r>
          </a:p>
          <a:p>
            <a:pPr>
              <a:buClr>
                <a:srgbClr val="C66951"/>
              </a:buClr>
              <a:defRPr/>
            </a:pPr>
            <a:r>
              <a:rPr lang="zh-TW" altLang="en-US" sz="3600" dirty="0" smtClean="0">
                <a:solidFill>
                  <a:srgbClr val="534949"/>
                </a:solidFill>
              </a:rPr>
              <a:t>以</a:t>
            </a:r>
            <a:r>
              <a:rPr lang="en-US" altLang="zh-TW" sz="3600" b="1" dirty="0">
                <a:solidFill>
                  <a:srgbClr val="FF0000"/>
                </a:solidFill>
              </a:rPr>
              <a:t>W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ord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檔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信中與檔名皆要打上組別與報告的題目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3600" dirty="0" smtClean="0">
                <a:solidFill>
                  <a:srgbClr val="534949"/>
                </a:solidFill>
              </a:rPr>
              <a:t>E-mail</a:t>
            </a:r>
            <a:r>
              <a:rPr lang="zh-TW" altLang="en-US" sz="3600" dirty="0" smtClean="0">
                <a:solidFill>
                  <a:srgbClr val="534949"/>
                </a:solidFill>
              </a:rPr>
              <a:t>至</a:t>
            </a:r>
            <a:r>
              <a:rPr lang="en-US" altLang="zh-TW" sz="3600" dirty="0" smtClean="0">
                <a:solidFill>
                  <a:srgbClr val="FF0000"/>
                </a:solidFill>
              </a:rPr>
              <a:t>s102106512@mail1.ncnu.edu.tw</a:t>
            </a:r>
            <a:endParaRPr lang="en-US" altLang="zh-TW" sz="3600" dirty="0">
              <a:solidFill>
                <a:srgbClr val="534949"/>
              </a:solidFill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課後注意事項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298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2636912"/>
            <a:ext cx="6324600" cy="1645920"/>
          </a:xfrm>
        </p:spPr>
        <p:txBody>
          <a:bodyPr/>
          <a:lstStyle/>
          <a:p>
            <a:pPr algn="ctr"/>
            <a:r>
              <a:rPr lang="zh-TW" altLang="en-US" sz="5400" b="1" dirty="0" smtClean="0"/>
              <a:t>下週上課注意事項</a:t>
            </a:r>
            <a:endParaRPr lang="zh-TW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5664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  <a:defRPr/>
            </a:pPr>
            <a:endParaRPr lang="en-US" altLang="zh-TW" sz="3600" dirty="0" smtClean="0">
              <a:solidFill>
                <a:schemeClr val="tx1"/>
              </a:solidFill>
            </a:endParaRPr>
          </a:p>
          <a:p>
            <a:pPr lvl="0">
              <a:buClr>
                <a:srgbClr val="C66951"/>
              </a:buClr>
              <a:defRPr/>
            </a:pPr>
            <a:r>
              <a:rPr lang="zh-TW" altLang="en-US" sz="3600" dirty="0" smtClean="0">
                <a:solidFill>
                  <a:schemeClr val="tx1"/>
                </a:solidFill>
              </a:rPr>
              <a:t>請</a:t>
            </a:r>
            <a:r>
              <a:rPr lang="zh-TW" altLang="en-US" sz="3600" dirty="0">
                <a:solidFill>
                  <a:schemeClr val="tx1"/>
                </a:solidFill>
              </a:rPr>
              <a:t>每組推選一名代表</a:t>
            </a:r>
            <a:r>
              <a:rPr lang="zh-TW" altLang="en-US" sz="3600" dirty="0" smtClean="0">
                <a:solidFill>
                  <a:schemeClr val="tx1"/>
                </a:solidFill>
              </a:rPr>
              <a:t>，詳解報告的前言、參考資料。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lvl="0">
              <a:buClr>
                <a:srgbClr val="C66951"/>
              </a:buClr>
              <a:defRPr/>
            </a:pPr>
            <a:r>
              <a:rPr lang="zh-TW" altLang="en-US" sz="3600" dirty="0" smtClean="0">
                <a:solidFill>
                  <a:schemeClr val="tx1"/>
                </a:solidFill>
              </a:rPr>
              <a:t>請</a:t>
            </a:r>
            <a:r>
              <a:rPr lang="zh-TW" altLang="en-US" sz="3600" dirty="0">
                <a:solidFill>
                  <a:schemeClr val="tx1"/>
                </a:solidFill>
              </a:rPr>
              <a:t>找不同的人，不要與本週上台的人</a:t>
            </a:r>
            <a:r>
              <a:rPr lang="zh-TW" altLang="en-US" sz="3600" dirty="0" smtClean="0">
                <a:solidFill>
                  <a:schemeClr val="tx1"/>
                </a:solidFill>
              </a:rPr>
              <a:t>一樣。</a:t>
            </a:r>
            <a:endParaRPr lang="zh-TW" altLang="en-US" sz="3600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簡介前言、參考資料</a:t>
            </a:r>
          </a:p>
        </p:txBody>
      </p:sp>
    </p:spTree>
    <p:extLst>
      <p:ext uri="{BB962C8B-B14F-4D97-AF65-F5344CB8AC3E}">
        <p14:creationId xmlns:p14="http://schemas.microsoft.com/office/powerpoint/2010/main" val="272351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本周開始要寫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課後評量</a:t>
            </a:r>
            <a:r>
              <a:rPr lang="zh-TW" altLang="en-US" sz="3200" dirty="0"/>
              <a:t>，</a:t>
            </a:r>
            <a:r>
              <a:rPr lang="zh-TW" altLang="en-US" sz="3200" dirty="0" smtClean="0"/>
              <a:t>請</a:t>
            </a:r>
            <a:r>
              <a:rPr lang="zh-TW" altLang="en-US" sz="3200" dirty="0"/>
              <a:t>大家務必</a:t>
            </a:r>
            <a:r>
              <a:rPr lang="zh-TW" altLang="en-US" sz="3200" dirty="0" smtClean="0"/>
              <a:t>到</a:t>
            </a:r>
            <a:r>
              <a:rPr lang="en-US" altLang="zh-TW" sz="3200" dirty="0" smtClean="0"/>
              <a:t>Moodle</a:t>
            </a:r>
            <a:r>
              <a:rPr lang="zh-TW" altLang="en-US" sz="3200" dirty="0" smtClean="0"/>
              <a:t>去</a:t>
            </a:r>
            <a:r>
              <a:rPr lang="zh-TW" altLang="en-US" sz="3200" dirty="0"/>
              <a:t>看關於評量作業的事情，</a:t>
            </a:r>
            <a:r>
              <a:rPr lang="zh-TW" altLang="en-US" sz="3200" dirty="0" smtClean="0"/>
              <a:t>有問題</a:t>
            </a:r>
            <a:r>
              <a:rPr lang="zh-TW" altLang="en-US" sz="3200" dirty="0"/>
              <a:t>可</a:t>
            </a:r>
            <a:r>
              <a:rPr lang="zh-TW" altLang="en-US" sz="3200" dirty="0" smtClean="0"/>
              <a:t>問</a:t>
            </a:r>
            <a:r>
              <a:rPr lang="en-US" altLang="zh-TW" sz="3200" dirty="0" smtClean="0"/>
              <a:t>TA</a:t>
            </a:r>
            <a:r>
              <a:rPr lang="zh-TW" altLang="en-US" sz="3200" dirty="0" smtClean="0"/>
              <a:t>！</a:t>
            </a:r>
            <a:endParaRPr lang="en-US" altLang="zh-TW" sz="3200" dirty="0" smtClean="0"/>
          </a:p>
          <a:p>
            <a:r>
              <a:rPr lang="zh-TW" altLang="en-US" sz="3200" dirty="0" smtClean="0"/>
              <a:t>課後</a:t>
            </a:r>
            <a:r>
              <a:rPr lang="zh-TW" altLang="en-US" sz="3200" dirty="0"/>
              <a:t>評量作業請</a:t>
            </a:r>
            <a:r>
              <a:rPr lang="zh-TW" altLang="en-US" sz="3200" b="1" dirty="0">
                <a:solidFill>
                  <a:srgbClr val="FF0000"/>
                </a:solidFill>
              </a:rPr>
              <a:t>於</a:t>
            </a:r>
            <a:r>
              <a:rPr lang="en-US" altLang="zh-TW" sz="3200" b="1" dirty="0">
                <a:solidFill>
                  <a:srgbClr val="FF0000"/>
                </a:solidFill>
              </a:rPr>
              <a:t>10/7(</a:t>
            </a:r>
            <a:r>
              <a:rPr lang="zh-TW" altLang="en-US" sz="3200" b="1" dirty="0">
                <a:solidFill>
                  <a:srgbClr val="FF0000"/>
                </a:solidFill>
              </a:rPr>
              <a:t>一</a:t>
            </a:r>
            <a:r>
              <a:rPr lang="en-US" altLang="zh-TW" sz="3200" b="1" dirty="0">
                <a:solidFill>
                  <a:srgbClr val="FF0000"/>
                </a:solidFill>
              </a:rPr>
              <a:t>)23:55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前上傳至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Moodle</a:t>
            </a:r>
            <a:r>
              <a:rPr lang="zh-TW" altLang="en-US" sz="3200" dirty="0" smtClean="0"/>
              <a:t>完成繳交。</a:t>
            </a:r>
            <a:endParaRPr lang="zh-TW" altLang="en-US" sz="3200" dirty="0"/>
          </a:p>
          <a:p>
            <a:r>
              <a:rPr lang="zh-TW" altLang="en-US" sz="3200" dirty="0"/>
              <a:t>別</a:t>
            </a:r>
            <a:r>
              <a:rPr lang="zh-TW" altLang="en-US" sz="3200" dirty="0" smtClean="0"/>
              <a:t>忘記期末讀書</a:t>
            </a:r>
            <a:r>
              <a:rPr lang="zh-TW" altLang="en-US" sz="3200" dirty="0"/>
              <a:t>心得</a:t>
            </a:r>
            <a:r>
              <a:rPr lang="zh-TW" altLang="en-US" sz="3200" dirty="0" smtClean="0"/>
              <a:t>報告，可盡早把</a:t>
            </a:r>
            <a:r>
              <a:rPr lang="zh-TW" altLang="en-US" sz="3200" dirty="0"/>
              <a:t>書看完</a:t>
            </a:r>
            <a:r>
              <a:rPr lang="zh-TW" altLang="en-US" sz="3200" dirty="0" smtClean="0"/>
              <a:t>，之後會再告訴</a:t>
            </a:r>
            <a:r>
              <a:rPr lang="zh-TW" altLang="en-US" sz="3200" dirty="0"/>
              <a:t>大家讀書心得報告格式和相關內容</a:t>
            </a:r>
            <a:r>
              <a:rPr lang="zh-TW" altLang="en-US" sz="3200" dirty="0" smtClean="0"/>
              <a:t>，加油啦！</a:t>
            </a:r>
            <a:endParaRPr lang="zh-TW" altLang="en-US" sz="3200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課後評量作業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5090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23528" y="2564904"/>
            <a:ext cx="6324600" cy="1645920"/>
          </a:xfrm>
        </p:spPr>
        <p:txBody>
          <a:bodyPr/>
          <a:lstStyle/>
          <a:p>
            <a:pPr algn="ctr"/>
            <a:r>
              <a:rPr lang="zh-TW" altLang="en-US" sz="6600" b="1" dirty="0" smtClean="0"/>
              <a:t>點名時間</a:t>
            </a:r>
            <a:endParaRPr lang="zh-TW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1020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本學期課程進度</a:t>
            </a:r>
            <a:endParaRPr lang="zh-TW" altLang="en-US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31890"/>
            <a:ext cx="9036496" cy="5137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924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2564904"/>
            <a:ext cx="6324600" cy="1645920"/>
          </a:xfrm>
        </p:spPr>
        <p:txBody>
          <a:bodyPr/>
          <a:lstStyle/>
          <a:p>
            <a:pPr algn="ctr"/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en-US" sz="5400" b="1" dirty="0" smtClean="0"/>
              <a:t>各組介紹題目時間</a:t>
            </a:r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687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2420888"/>
            <a:ext cx="6324600" cy="1645920"/>
          </a:xfrm>
        </p:spPr>
        <p:txBody>
          <a:bodyPr/>
          <a:lstStyle/>
          <a:p>
            <a:pPr algn="ctr"/>
            <a:r>
              <a:rPr lang="zh-TW" altLang="en-US" sz="6000" b="1" dirty="0" smtClean="0"/>
              <a:t>報告內容</a:t>
            </a:r>
            <a:endParaRPr lang="zh-TW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95084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fontAlgn="auto">
              <a:spcAft>
                <a:spcPts val="0"/>
              </a:spcAft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題目</a:t>
            </a:r>
            <a:endParaRPr lang="en-US" altLang="zh-TW" sz="3600" b="1" dirty="0" smtClean="0">
              <a:solidFill>
                <a:srgbClr val="FF0000"/>
              </a:solidFill>
              <a:latin typeface="+mn-ea"/>
            </a:endParaRPr>
          </a:p>
          <a:p>
            <a:pPr marL="274320" fontAlgn="auto">
              <a:spcAft>
                <a:spcPts val="0"/>
              </a:spcAft>
              <a:defRPr/>
            </a:pPr>
            <a:r>
              <a:rPr lang="zh-TW" altLang="en-US" sz="3600" b="1" dirty="0" smtClean="0">
                <a:latin typeface="+mn-ea"/>
              </a:rPr>
              <a:t>前言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包含動機、目的</a:t>
            </a:r>
            <a:r>
              <a:rPr lang="en-US" altLang="zh-TW" sz="3600" dirty="0" smtClean="0">
                <a:latin typeface="+mn-ea"/>
              </a:rPr>
              <a:t>)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zh-TW" altLang="en-US" sz="3600" b="1" dirty="0" smtClean="0">
                <a:latin typeface="+mn-ea"/>
              </a:rPr>
              <a:t>正文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介紹議題相關內容</a:t>
            </a:r>
            <a:r>
              <a:rPr lang="en-US" altLang="zh-TW" sz="3600" dirty="0" smtClean="0">
                <a:latin typeface="+mn-ea"/>
              </a:rPr>
              <a:t>)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本組觀點</a:t>
            </a:r>
            <a:endParaRPr lang="en-US" altLang="zh-TW" sz="3600" b="1" dirty="0" smtClean="0">
              <a:solidFill>
                <a:srgbClr val="FF0000"/>
              </a:solidFill>
              <a:latin typeface="+mn-ea"/>
            </a:endParaRPr>
          </a:p>
          <a:p>
            <a:pPr marL="274320" fontAlgn="auto">
              <a:spcAft>
                <a:spcPts val="0"/>
              </a:spcAft>
              <a:defRPr/>
            </a:pPr>
            <a:r>
              <a:rPr lang="zh-TW" altLang="en-US" sz="3600" b="1" dirty="0" smtClean="0">
                <a:latin typeface="+mn-ea"/>
              </a:rPr>
              <a:t>結論 </a:t>
            </a:r>
            <a:endParaRPr lang="en-US" altLang="zh-TW" sz="3600" b="1" dirty="0" smtClean="0">
              <a:latin typeface="+mn-ea"/>
            </a:endParaRPr>
          </a:p>
          <a:p>
            <a:pPr marL="274320" fontAlgn="auto">
              <a:spcAft>
                <a:spcPts val="0"/>
              </a:spcAft>
              <a:defRPr/>
            </a:pPr>
            <a:r>
              <a:rPr lang="zh-TW" altLang="en-US" sz="3600" b="1" dirty="0">
                <a:latin typeface="+mn-ea"/>
              </a:rPr>
              <a:t>參考</a:t>
            </a:r>
            <a:r>
              <a:rPr lang="zh-TW" altLang="en-US" sz="3600" b="1" dirty="0" smtClean="0">
                <a:latin typeface="+mn-ea"/>
              </a:rPr>
              <a:t>資料</a:t>
            </a:r>
            <a:endParaRPr lang="en-US" altLang="zh-TW" sz="3600" b="1" dirty="0" smtClean="0">
              <a:latin typeface="+mn-ea"/>
            </a:endParaRPr>
          </a:p>
          <a:p>
            <a:pPr marL="274320" fontAlgn="auto">
              <a:spcAft>
                <a:spcPts val="0"/>
              </a:spcAft>
              <a:defRPr/>
            </a:pPr>
            <a:r>
              <a:rPr lang="zh-TW" altLang="en-US" sz="3600" b="1" dirty="0">
                <a:solidFill>
                  <a:srgbClr val="FF0000"/>
                </a:solidFill>
                <a:latin typeface="+mn-ea"/>
              </a:rPr>
              <a:t>分工表</a:t>
            </a:r>
            <a:r>
              <a:rPr lang="en-US" altLang="zh-TW" sz="3600" dirty="0" smtClean="0">
                <a:solidFill>
                  <a:srgbClr val="FF0000"/>
                </a:solidFill>
                <a:latin typeface="+mn-ea"/>
              </a:rPr>
              <a:t>	</a:t>
            </a:r>
            <a:endParaRPr lang="zh-TW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/>
              <a:t>報告內容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966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3600" b="1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sz="3600" b="1" dirty="0" smtClean="0">
                <a:solidFill>
                  <a:schemeClr val="tx1"/>
                </a:solidFill>
              </a:rPr>
              <a:t>背景</a:t>
            </a:r>
            <a:r>
              <a:rPr lang="zh-TW" altLang="en-US" sz="3600" b="1" dirty="0" smtClean="0"/>
              <a:t>：</a:t>
            </a:r>
            <a:r>
              <a:rPr lang="zh-TW" altLang="en-US" sz="3200" dirty="0" smtClean="0"/>
              <a:t>大致說明報告題目的背景。</a:t>
            </a:r>
            <a:endParaRPr lang="en-US" altLang="zh-TW" sz="3200" dirty="0" smtClean="0"/>
          </a:p>
          <a:p>
            <a:pPr algn="just"/>
            <a:r>
              <a:rPr lang="zh-TW" altLang="en-US" sz="3600" b="1" dirty="0" smtClean="0">
                <a:solidFill>
                  <a:schemeClr val="tx1"/>
                </a:solidFill>
              </a:rPr>
              <a:t>動機</a:t>
            </a:r>
            <a:r>
              <a:rPr lang="zh-TW" altLang="en-US" sz="3600" dirty="0" smtClean="0"/>
              <a:t>：</a:t>
            </a:r>
            <a:r>
              <a:rPr lang="zh-TW" altLang="en-US" sz="3200" dirty="0" smtClean="0"/>
              <a:t>為何選定這個題目？想要解決什麼樣的問題？</a:t>
            </a:r>
            <a:endParaRPr lang="en-US" altLang="zh-TW" sz="3600" b="1" dirty="0" smtClean="0"/>
          </a:p>
          <a:p>
            <a:pPr algn="just"/>
            <a:r>
              <a:rPr lang="zh-TW" altLang="en-US" sz="3600" b="1" dirty="0" smtClean="0">
                <a:solidFill>
                  <a:schemeClr val="tx1"/>
                </a:solidFill>
              </a:rPr>
              <a:t>目的</a:t>
            </a:r>
            <a:r>
              <a:rPr lang="zh-TW" altLang="en-US" sz="3600" dirty="0" smtClean="0"/>
              <a:t>：</a:t>
            </a:r>
            <a:r>
              <a:rPr lang="zh-TW" altLang="en-US" sz="3200" dirty="0"/>
              <a:t>重要性何在</a:t>
            </a:r>
            <a:r>
              <a:rPr lang="zh-TW" altLang="en-US" sz="3200" dirty="0" smtClean="0"/>
              <a:t>？藉由此報告，預期或希望得到什麼樣的結果？</a:t>
            </a:r>
            <a:endParaRPr lang="zh-TW" altLang="en-US" sz="3200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/>
              <a:t>報告內容－</a:t>
            </a:r>
            <a:r>
              <a:rPr lang="zh-TW" altLang="en-US" sz="4000" b="1" dirty="0" smtClean="0"/>
              <a:t>前言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2190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700808"/>
            <a:ext cx="8407893" cy="4407408"/>
          </a:xfrm>
        </p:spPr>
        <p:txBody>
          <a:bodyPr>
            <a:normAutofit lnSpcReduction="10000"/>
          </a:bodyPr>
          <a:lstStyle/>
          <a:p>
            <a:endParaRPr lang="en-US" altLang="zh-TW" sz="3600" b="1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sz="3600" b="1" dirty="0">
                <a:solidFill>
                  <a:schemeClr val="tx1"/>
                </a:solidFill>
              </a:rPr>
              <a:t>對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議題進行介紹：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事件</a:t>
            </a:r>
            <a:r>
              <a:rPr lang="zh-TW" altLang="en-US" sz="4000" b="1" dirty="0">
                <a:solidFill>
                  <a:schemeClr val="tx1"/>
                </a:solidFill>
              </a:rPr>
              <a:t>的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來龍去脈（必須藉由資料的蒐集與統整）、</a:t>
            </a:r>
            <a:r>
              <a:rPr lang="zh-TW" altLang="en-US" sz="4000" dirty="0" smtClean="0">
                <a:solidFill>
                  <a:schemeClr val="tx1"/>
                </a:solidFill>
              </a:rPr>
              <a:t>專有名詞的定義</a:t>
            </a:r>
            <a:r>
              <a:rPr lang="en-US" altLang="zh-TW" sz="4000" dirty="0" smtClean="0">
                <a:solidFill>
                  <a:schemeClr val="tx1"/>
                </a:solidFill>
              </a:rPr>
              <a:t>…</a:t>
            </a:r>
            <a:r>
              <a:rPr lang="zh-TW" altLang="en-US" sz="4000" dirty="0" smtClean="0">
                <a:solidFill>
                  <a:schemeClr val="tx1"/>
                </a:solidFill>
              </a:rPr>
              <a:t>等等。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sz="4000" b="1" dirty="0">
                <a:solidFill>
                  <a:srgbClr val="FF0000"/>
                </a:solidFill>
              </a:rPr>
              <a:t>爭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點：</a:t>
            </a:r>
            <a:r>
              <a:rPr lang="zh-TW" altLang="en-US" sz="4000" dirty="0">
                <a:solidFill>
                  <a:srgbClr val="FF0000"/>
                </a:solidFill>
              </a:rPr>
              <a:t>爭議性何在</a:t>
            </a:r>
            <a:endParaRPr lang="en-US" altLang="zh-TW" sz="4000" dirty="0" smtClean="0">
              <a:solidFill>
                <a:srgbClr val="FF0000"/>
              </a:solidFill>
            </a:endParaRPr>
          </a:p>
          <a:p>
            <a:pPr algn="just"/>
            <a:r>
              <a:rPr lang="zh-TW" altLang="en-US" sz="4000" b="1" dirty="0">
                <a:solidFill>
                  <a:srgbClr val="FF0000"/>
                </a:solidFill>
              </a:rPr>
              <a:t>利害關係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人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:</a:t>
            </a:r>
            <a:r>
              <a:rPr lang="zh-TW" altLang="en-US" sz="4000" dirty="0" smtClean="0">
                <a:solidFill>
                  <a:srgbClr val="FF0000"/>
                </a:solidFill>
              </a:rPr>
              <a:t>此報告中的利害關係人有哪些？誰的權益受到侵害</a:t>
            </a:r>
            <a:r>
              <a:rPr lang="zh-TW" altLang="en-US" sz="4000" dirty="0">
                <a:solidFill>
                  <a:srgbClr val="FF0000"/>
                </a:solidFill>
              </a:rPr>
              <a:t>？</a:t>
            </a:r>
            <a:endParaRPr lang="en-US" altLang="zh-TW" sz="4000" dirty="0" smtClean="0">
              <a:solidFill>
                <a:srgbClr val="FF0000"/>
              </a:solidFill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/>
              <a:t>報告內容－</a:t>
            </a:r>
            <a:r>
              <a:rPr lang="zh-TW" altLang="en-US" sz="4000" b="1" dirty="0"/>
              <a:t>正文</a:t>
            </a:r>
          </a:p>
        </p:txBody>
      </p:sp>
    </p:spTree>
    <p:extLst>
      <p:ext uri="{BB962C8B-B14F-4D97-AF65-F5344CB8AC3E}">
        <p14:creationId xmlns:p14="http://schemas.microsoft.com/office/powerpoint/2010/main" val="371069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可從</a:t>
            </a:r>
            <a:r>
              <a:rPr lang="zh-TW" altLang="zh-TW" sz="4000" dirty="0" smtClean="0">
                <a:latin typeface="微軟正黑體" pitchFamily="34" charset="-120"/>
                <a:ea typeface="微軟正黑體" pitchFamily="34" charset="-120"/>
              </a:rPr>
              <a:t>不同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觀點各自</a:t>
            </a:r>
            <a:r>
              <a:rPr lang="zh-TW" altLang="zh-TW" sz="4000" dirty="0" smtClean="0">
                <a:latin typeface="微軟正黑體" pitchFamily="34" charset="-120"/>
                <a:ea typeface="微軟正黑體" pitchFamily="34" charset="-120"/>
              </a:rPr>
              <a:t>切入，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寫出本組的想法，了解有什麼</a:t>
            </a:r>
            <a:r>
              <a:rPr lang="zh-TW" altLang="zh-TW" sz="4000" dirty="0" smtClean="0">
                <a:latin typeface="微軟正黑體" pitchFamily="34" charset="-120"/>
                <a:ea typeface="微軟正黑體" pitchFamily="34" charset="-120"/>
              </a:rPr>
              <a:t>缺失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，並</a:t>
            </a:r>
            <a:r>
              <a:rPr lang="zh-TW" altLang="zh-TW" sz="4000" dirty="0" smtClean="0">
                <a:latin typeface="微軟正黑體" pitchFamily="34" charset="-120"/>
                <a:ea typeface="微軟正黑體" pitchFamily="34" charset="-120"/>
              </a:rPr>
              <a:t>嘗試找出</a:t>
            </a:r>
            <a:r>
              <a:rPr lang="zh-TW" altLang="zh-TW" sz="4000" dirty="0">
                <a:latin typeface="微軟正黑體" pitchFamily="34" charset="-120"/>
                <a:ea typeface="微軟正黑體" pitchFamily="34" charset="-120"/>
              </a:rPr>
              <a:t>問題在</a:t>
            </a:r>
            <a:r>
              <a:rPr lang="zh-TW" altLang="zh-TW" sz="4000" dirty="0" smtClean="0">
                <a:latin typeface="微軟正黑體" pitchFamily="34" charset="-120"/>
                <a:ea typeface="微軟正黑體" pitchFamily="34" charset="-120"/>
              </a:rPr>
              <a:t>哪，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再分析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是否有</a:t>
            </a:r>
            <a:r>
              <a:rPr lang="zh-TW" altLang="zh-TW" sz="4000" dirty="0" smtClean="0">
                <a:latin typeface="微軟正黑體" pitchFamily="34" charset="-120"/>
                <a:ea typeface="微軟正黑體" pitchFamily="34" charset="-120"/>
              </a:rPr>
              <a:t>解決</a:t>
            </a:r>
            <a:r>
              <a:rPr lang="zh-TW" altLang="zh-TW" sz="4000" dirty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sz="4000" dirty="0" smtClean="0">
                <a:latin typeface="微軟正黑體" pitchFamily="34" charset="-120"/>
                <a:ea typeface="微軟正黑體" pitchFamily="34" charset="-120"/>
              </a:rPr>
              <a:t>方法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若有，那會是什麼方法呢？</a:t>
            </a:r>
            <a:endParaRPr lang="en-US" altLang="zh-TW" sz="40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zh-TW" altLang="en-US" sz="4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站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4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政府的立場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，你又會如何</a:t>
            </a:r>
            <a:r>
              <a:rPr lang="zh-TW" altLang="en-US" sz="4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解決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？</a:t>
            </a:r>
            <a:endParaRPr lang="en-US" altLang="zh-TW" sz="40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" indent="0">
              <a:buNone/>
            </a:pP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/>
              <a:t>報告內容－</a:t>
            </a:r>
            <a:r>
              <a:rPr lang="zh-TW" altLang="en-US" sz="4000" b="1" dirty="0"/>
              <a:t>本組觀點</a:t>
            </a:r>
          </a:p>
        </p:txBody>
      </p:sp>
    </p:spTree>
    <p:extLst>
      <p:ext uri="{BB962C8B-B14F-4D97-AF65-F5344CB8AC3E}">
        <p14:creationId xmlns:p14="http://schemas.microsoft.com/office/powerpoint/2010/main" val="273193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格線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格線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格線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124</TotalTime>
  <Words>486</Words>
  <Application>Microsoft Office PowerPoint</Application>
  <PresentationFormat>如螢幕大小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格線</vt:lpstr>
      <vt:lpstr>Week3：小組分工 　　　　　＆資料蒐集</vt:lpstr>
      <vt:lpstr>點名時間</vt:lpstr>
      <vt:lpstr>本學期課程進度</vt:lpstr>
      <vt:lpstr> 各組介紹題目時間 </vt:lpstr>
      <vt:lpstr>報告內容</vt:lpstr>
      <vt:lpstr>報告內容</vt:lpstr>
      <vt:lpstr>報告內容－前言</vt:lpstr>
      <vt:lpstr>報告內容－正文</vt:lpstr>
      <vt:lpstr>報告內容－本組觀點</vt:lpstr>
      <vt:lpstr>報告內容－結論</vt:lpstr>
      <vt:lpstr>報告內容－參考資料</vt:lpstr>
      <vt:lpstr>報告內容－分工表</vt:lpstr>
      <vt:lpstr>課後注意事項</vt:lpstr>
      <vt:lpstr>下週上課注意事項</vt:lpstr>
      <vt:lpstr>簡介前言、參考資料</vt:lpstr>
      <vt:lpstr>課後評量作業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Week3：小組分工 　　　　　＆資料蒐集</dc:title>
  <dc:creator>Anna</dc:creator>
  <cp:lastModifiedBy>Anna</cp:lastModifiedBy>
  <cp:revision>24</cp:revision>
  <dcterms:created xsi:type="dcterms:W3CDTF">2013-09-30T12:07:23Z</dcterms:created>
  <dcterms:modified xsi:type="dcterms:W3CDTF">2013-10-01T10:23:43Z</dcterms:modified>
</cp:coreProperties>
</file>