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sldIdLst>
    <p:sldId id="256" r:id="rId2"/>
    <p:sldId id="257" r:id="rId3"/>
    <p:sldId id="259" r:id="rId4"/>
    <p:sldId id="258" r:id="rId5"/>
    <p:sldId id="260" r:id="rId6"/>
    <p:sldId id="264" r:id="rId7"/>
    <p:sldId id="266" r:id="rId8"/>
    <p:sldId id="265" r:id="rId9"/>
    <p:sldId id="263" r:id="rId10"/>
    <p:sldId id="267" r:id="rId11"/>
    <p:sldId id="268" r:id="rId12"/>
    <p:sldId id="270" r:id="rId13"/>
    <p:sldId id="269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EF2BC9C-C549-490C-873A-A4AA2F0A6705}" type="datetimeFigureOut">
              <a:rPr lang="zh-TW" altLang="en-US" smtClean="0"/>
              <a:t>2013/9/24</a:t>
            </a:fld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84A2EF-8046-4FDD-826A-0AB5181E06E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2BC9C-C549-490C-873A-A4AA2F0A6705}" type="datetimeFigureOut">
              <a:rPr lang="zh-TW" altLang="en-US" smtClean="0"/>
              <a:t>2013/9/24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4A2EF-8046-4FDD-826A-0AB5181E06E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2BC9C-C549-490C-873A-A4AA2F0A6705}" type="datetimeFigureOut">
              <a:rPr lang="zh-TW" altLang="en-US" smtClean="0"/>
              <a:t>2013/9/24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D84A2EF-8046-4FDD-826A-0AB5181E06E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2BC9C-C549-490C-873A-A4AA2F0A6705}" type="datetimeFigureOut">
              <a:rPr lang="zh-TW" altLang="en-US" smtClean="0"/>
              <a:t>2013/9/24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4A2EF-8046-4FDD-826A-0AB5181E06E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EF2BC9C-C549-490C-873A-A4AA2F0A6705}" type="datetimeFigureOut">
              <a:rPr lang="zh-TW" altLang="en-US" smtClean="0"/>
              <a:t>2013/9/24</a:t>
            </a:fld>
            <a:endParaRPr lang="zh-TW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D84A2EF-8046-4FDD-826A-0AB5181E06E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2BC9C-C549-490C-873A-A4AA2F0A6705}" type="datetimeFigureOut">
              <a:rPr lang="zh-TW" altLang="en-US" smtClean="0"/>
              <a:t>2013/9/24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4A2EF-8046-4FDD-826A-0AB5181E06E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2BC9C-C549-490C-873A-A4AA2F0A6705}" type="datetimeFigureOut">
              <a:rPr lang="zh-TW" altLang="en-US" smtClean="0"/>
              <a:t>2013/9/24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4A2EF-8046-4FDD-826A-0AB5181E06E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2BC9C-C549-490C-873A-A4AA2F0A6705}" type="datetimeFigureOut">
              <a:rPr lang="zh-TW" altLang="en-US" smtClean="0"/>
              <a:t>2013/9/24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4A2EF-8046-4FDD-826A-0AB5181E06E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2BC9C-C549-490C-873A-A4AA2F0A6705}" type="datetimeFigureOut">
              <a:rPr lang="zh-TW" altLang="en-US" smtClean="0"/>
              <a:t>2013/9/24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4A2EF-8046-4FDD-826A-0AB5181E06E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2BC9C-C549-490C-873A-A4AA2F0A6705}" type="datetimeFigureOut">
              <a:rPr lang="zh-TW" altLang="en-US" smtClean="0"/>
              <a:t>2013/9/24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84A2EF-8046-4FDD-826A-0AB5181E06E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2BC9C-C549-490C-873A-A4AA2F0A6705}" type="datetimeFigureOut">
              <a:rPr lang="zh-TW" altLang="en-US" smtClean="0"/>
              <a:t>2013/9/24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4A2EF-8046-4FDD-826A-0AB5181E06E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3EF2BC9C-C549-490C-873A-A4AA2F0A6705}" type="datetimeFigureOut">
              <a:rPr lang="zh-TW" altLang="en-US" smtClean="0"/>
              <a:t>2013/9/24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6D84A2EF-8046-4FDD-826A-0AB5181E06E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s102106512@mail1.ncnu.edu.t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/>
              <a:t>1020924</a:t>
            </a:r>
            <a:endParaRPr lang="zh-TW" altLang="en-US" sz="32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492896"/>
            <a:ext cx="6324600" cy="1828800"/>
          </a:xfrm>
        </p:spPr>
        <p:txBody>
          <a:bodyPr/>
          <a:lstStyle/>
          <a:p>
            <a:pPr algn="l"/>
            <a:r>
              <a:rPr lang="en-US" altLang="zh-TW" sz="4400" b="1" dirty="0" smtClean="0"/>
              <a:t>Week2</a:t>
            </a:r>
            <a:r>
              <a:rPr lang="zh-TW" altLang="en-US" sz="4400" b="1" dirty="0" smtClean="0"/>
              <a:t>：分組確定</a:t>
            </a:r>
            <a:r>
              <a:rPr lang="en-US" altLang="zh-TW" sz="4400" b="1" dirty="0" smtClean="0"/>
              <a:t/>
            </a:r>
            <a:br>
              <a:rPr lang="en-US" altLang="zh-TW" sz="4400" b="1" dirty="0" smtClean="0"/>
            </a:br>
            <a:r>
              <a:rPr lang="zh-TW" altLang="en-US" sz="4400" b="1" dirty="0" smtClean="0"/>
              <a:t>　　　　　＆議題引導</a:t>
            </a:r>
            <a:endParaRPr lang="zh-TW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64627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zh-TW" altLang="en-US" sz="4000" b="1" dirty="0" smtClean="0"/>
              <a:t>題目之形式</a:t>
            </a:r>
            <a:endParaRPr lang="en-US" altLang="zh-TW" sz="4000" b="1" dirty="0"/>
          </a:p>
          <a:p>
            <a:r>
              <a:rPr lang="zh-TW" altLang="en-US" sz="3200" dirty="0"/>
              <a:t>ＸＸＸ</a:t>
            </a:r>
            <a:endParaRPr lang="en-US" altLang="zh-TW" sz="3200" dirty="0"/>
          </a:p>
          <a:p>
            <a:pPr marL="45720" indent="0">
              <a:buNone/>
            </a:pPr>
            <a:r>
              <a:rPr lang="zh-TW" altLang="en-US" sz="3200" dirty="0"/>
              <a:t>   </a:t>
            </a:r>
            <a:r>
              <a:rPr lang="en-US" altLang="zh-TW" sz="3200" dirty="0"/>
              <a:t>EX:</a:t>
            </a:r>
            <a:r>
              <a:rPr lang="zh-TW" altLang="en-US" sz="3200" dirty="0"/>
              <a:t>我國公共行政學發展探源</a:t>
            </a:r>
            <a:endParaRPr lang="en-US" altLang="zh-TW" sz="3200" dirty="0"/>
          </a:p>
          <a:p>
            <a:r>
              <a:rPr lang="zh-TW" altLang="en-US" sz="3200" dirty="0"/>
              <a:t>ＸＸＸ之研究  </a:t>
            </a:r>
            <a:endParaRPr lang="en-US" altLang="zh-TW" sz="3200" dirty="0"/>
          </a:p>
          <a:p>
            <a:pPr marL="45720" indent="0">
              <a:buNone/>
            </a:pPr>
            <a:r>
              <a:rPr lang="zh-TW" altLang="en-US" sz="3200" dirty="0"/>
              <a:t>   </a:t>
            </a:r>
            <a:r>
              <a:rPr lang="en-US" altLang="zh-TW" sz="3200" dirty="0"/>
              <a:t>EX:</a:t>
            </a:r>
            <a:r>
              <a:rPr lang="zh-TW" altLang="en-US" sz="3200" dirty="0"/>
              <a:t>政策制定過程中公民參與之研究</a:t>
            </a:r>
            <a:endParaRPr lang="en-US" altLang="zh-TW" sz="3200" dirty="0"/>
          </a:p>
          <a:p>
            <a:r>
              <a:rPr lang="zh-TW" altLang="en-US" sz="3200" dirty="0"/>
              <a:t>ＸＸＸ－ＸＸＸ </a:t>
            </a:r>
            <a:endParaRPr lang="en-US" altLang="zh-TW" sz="3200" dirty="0"/>
          </a:p>
          <a:p>
            <a:pPr marL="45720" indent="0">
              <a:buNone/>
            </a:pPr>
            <a:r>
              <a:rPr lang="zh-TW" altLang="en-US" sz="3200" dirty="0"/>
              <a:t>   </a:t>
            </a:r>
            <a:r>
              <a:rPr lang="en-US" altLang="zh-TW" sz="3200" dirty="0"/>
              <a:t>EX:</a:t>
            </a:r>
            <a:r>
              <a:rPr lang="zh-TW" altLang="en-US" sz="3200" dirty="0"/>
              <a:t>公共政策過程中的衝突與整合</a:t>
            </a:r>
            <a:r>
              <a:rPr lang="zh-TW" altLang="en-US" sz="3200" dirty="0" smtClean="0"/>
              <a:t>－</a:t>
            </a:r>
            <a:endParaRPr lang="en-US" altLang="zh-TW" sz="3200" dirty="0" smtClean="0"/>
          </a:p>
          <a:p>
            <a:pPr marL="45720" indent="0">
              <a:buNone/>
            </a:pPr>
            <a:r>
              <a:rPr lang="en-US" altLang="zh-TW" sz="3200" dirty="0"/>
              <a:t> </a:t>
            </a:r>
            <a:r>
              <a:rPr lang="en-US" altLang="zh-TW" sz="3200" dirty="0" smtClean="0"/>
              <a:t>        </a:t>
            </a:r>
            <a:r>
              <a:rPr lang="zh-TW" altLang="en-US" sz="3200" dirty="0" smtClean="0"/>
              <a:t>以臺北</a:t>
            </a:r>
            <a:r>
              <a:rPr lang="zh-TW" altLang="en-US" sz="3200" dirty="0"/>
              <a:t>捷運內湖線為例</a:t>
            </a:r>
            <a:endParaRPr lang="en-US" altLang="zh-TW" sz="3200" dirty="0"/>
          </a:p>
          <a:p>
            <a:endParaRPr lang="zh-TW" altLang="en-US" dirty="0"/>
          </a:p>
        </p:txBody>
      </p:sp>
      <p:sp>
        <p:nvSpPr>
          <p:cNvPr id="4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/>
              <a:t>如何</a:t>
            </a:r>
            <a:r>
              <a:rPr lang="zh-TW" altLang="en-US" sz="4000" dirty="0" smtClean="0"/>
              <a:t>選擇與設定題目？</a:t>
            </a:r>
            <a:r>
              <a:rPr lang="en-US" altLang="zh-TW" sz="4000" dirty="0" smtClean="0"/>
              <a:t>(2/2)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06798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請各組在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9/29(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日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)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PM9:00</a:t>
            </a:r>
            <a:r>
              <a:rPr lang="zh-TW" altLang="en-US" sz="3600" dirty="0" smtClean="0"/>
              <a:t>前將確定的題目</a:t>
            </a:r>
            <a:r>
              <a:rPr lang="en-US" altLang="zh-TW" sz="3600" dirty="0" smtClean="0"/>
              <a:t>E-mail</a:t>
            </a:r>
            <a:r>
              <a:rPr lang="zh-TW" altLang="en-US" sz="3600" dirty="0" smtClean="0"/>
              <a:t>至</a:t>
            </a:r>
            <a:r>
              <a:rPr lang="en-US" altLang="zh-TW" sz="3600" dirty="0" smtClean="0">
                <a:solidFill>
                  <a:srgbClr val="FF0000"/>
                </a:solidFill>
              </a:rPr>
              <a:t>s102106512@mail1.ncnu.edu.tw</a:t>
            </a:r>
            <a:r>
              <a:rPr lang="zh-TW" altLang="en-US" sz="3600" dirty="0" smtClean="0"/>
              <a:t>，並待</a:t>
            </a:r>
            <a:r>
              <a:rPr lang="en-US" altLang="zh-TW" sz="3600" dirty="0" smtClean="0"/>
              <a:t>TA</a:t>
            </a:r>
            <a:r>
              <a:rPr lang="zh-TW" altLang="en-US" sz="3600" dirty="0" smtClean="0"/>
              <a:t>回信告知。</a:t>
            </a:r>
            <a:endParaRPr lang="en-US" altLang="zh-TW" sz="3600" dirty="0" smtClean="0"/>
          </a:p>
          <a:p>
            <a:r>
              <a:rPr lang="zh-TW" altLang="en-US" sz="3600" dirty="0" smtClean="0"/>
              <a:t>若題目重複者</a:t>
            </a:r>
            <a:r>
              <a:rPr lang="zh-TW" altLang="en-US" sz="3600" dirty="0"/>
              <a:t>，先寄者</a:t>
            </a:r>
            <a:r>
              <a:rPr lang="zh-TW" altLang="en-US" sz="3600" dirty="0" smtClean="0"/>
              <a:t>優先。</a:t>
            </a:r>
            <a:endParaRPr lang="en-US" altLang="zh-TW" sz="3600" dirty="0" smtClean="0"/>
          </a:p>
          <a:p>
            <a:r>
              <a:rPr lang="zh-TW" altLang="en-US" sz="3600" dirty="0"/>
              <a:t>不知如何設定</a:t>
            </a:r>
            <a:r>
              <a:rPr lang="zh-TW" altLang="en-US" sz="3600" dirty="0" smtClean="0"/>
              <a:t>題目或不確定可否做為題目者</a:t>
            </a:r>
            <a:r>
              <a:rPr lang="zh-TW" altLang="en-US" sz="3600" dirty="0"/>
              <a:t>，可</a:t>
            </a:r>
            <a:r>
              <a:rPr lang="zh-TW" altLang="en-US" sz="3600" dirty="0" smtClean="0"/>
              <a:t>直接洽詢</a:t>
            </a:r>
            <a:r>
              <a:rPr lang="en-US" altLang="zh-TW" sz="3600" dirty="0" smtClean="0"/>
              <a:t>TA</a:t>
            </a:r>
            <a:r>
              <a:rPr lang="zh-TW" altLang="en-US" sz="3600" dirty="0" smtClean="0"/>
              <a:t>。</a:t>
            </a:r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 smtClean="0"/>
              <a:t>課後注意事項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05190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323528" y="2708920"/>
            <a:ext cx="6324600" cy="1645920"/>
          </a:xfrm>
        </p:spPr>
        <p:txBody>
          <a:bodyPr/>
          <a:lstStyle/>
          <a:p>
            <a:pPr algn="ctr"/>
            <a:r>
              <a:rPr lang="zh-TW" altLang="en-US" sz="5400" b="1" dirty="0" smtClean="0"/>
              <a:t>下週上課注意事項</a:t>
            </a:r>
            <a:endParaRPr lang="zh-TW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409646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請每組推選一名代表，簡介所選之題目</a:t>
            </a:r>
            <a:r>
              <a:rPr lang="zh-TW" altLang="en-US" sz="3600" dirty="0"/>
              <a:t>。</a:t>
            </a:r>
            <a:endParaRPr lang="en-US" altLang="zh-TW" sz="3600" dirty="0" smtClean="0"/>
          </a:p>
          <a:p>
            <a:r>
              <a:rPr lang="zh-TW" altLang="en-US" sz="3600" dirty="0" smtClean="0"/>
              <a:t>簡介內容包含</a:t>
            </a:r>
            <a:r>
              <a:rPr lang="en-US" altLang="zh-TW" sz="3600" dirty="0" smtClean="0"/>
              <a:t>:</a:t>
            </a:r>
          </a:p>
          <a:p>
            <a:pPr marL="45720" indent="0">
              <a:buNone/>
            </a:pPr>
            <a:r>
              <a:rPr lang="zh-TW" altLang="en-US" sz="3600" dirty="0"/>
              <a:t> </a:t>
            </a:r>
            <a:r>
              <a:rPr lang="en-US" altLang="zh-TW" sz="3600" dirty="0" smtClean="0"/>
              <a:t>1.</a:t>
            </a:r>
            <a:r>
              <a:rPr lang="zh-TW" altLang="en-US" sz="3600" dirty="0" smtClean="0"/>
              <a:t>為何選此時事做為題目</a:t>
            </a:r>
            <a:endParaRPr lang="en-US" altLang="zh-TW" sz="3600" dirty="0" smtClean="0"/>
          </a:p>
          <a:p>
            <a:pPr marL="45720" indent="0">
              <a:buNone/>
            </a:pPr>
            <a:r>
              <a:rPr lang="zh-TW" altLang="en-US" sz="3600" dirty="0"/>
              <a:t> </a:t>
            </a:r>
            <a:r>
              <a:rPr lang="en-US" altLang="zh-TW" sz="3600" dirty="0" smtClean="0"/>
              <a:t>2.</a:t>
            </a:r>
            <a:r>
              <a:rPr lang="zh-TW" altLang="en-US" sz="3600" dirty="0" smtClean="0"/>
              <a:t>背景為何</a:t>
            </a:r>
            <a:endParaRPr lang="en-US" altLang="zh-TW" sz="3600" dirty="0" smtClean="0"/>
          </a:p>
          <a:p>
            <a:pPr marL="45720" indent="0">
              <a:buNone/>
            </a:pPr>
            <a:r>
              <a:rPr lang="zh-TW" altLang="en-US" sz="3600" dirty="0"/>
              <a:t> </a:t>
            </a:r>
            <a:r>
              <a:rPr lang="en-US" altLang="zh-TW" sz="3600" dirty="0" smtClean="0"/>
              <a:t>3.</a:t>
            </a:r>
            <a:r>
              <a:rPr lang="zh-TW" altLang="en-US" sz="3600" dirty="0" smtClean="0"/>
              <a:t>其重要性何在</a:t>
            </a:r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 smtClean="0"/>
              <a:t>簡介題目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5181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latin typeface="+mn-ea"/>
              </a:rPr>
              <a:t>黃虹庭</a:t>
            </a:r>
            <a:endParaRPr lang="en-US" altLang="zh-TW" sz="3600" b="1" dirty="0" smtClean="0">
              <a:latin typeface="+mn-ea"/>
            </a:endParaRPr>
          </a:p>
          <a:p>
            <a:r>
              <a:rPr lang="en-US" altLang="zh-TW" sz="3200" b="1" dirty="0" smtClean="0">
                <a:latin typeface="+mn-ea"/>
              </a:rPr>
              <a:t>E-mail</a:t>
            </a:r>
            <a:r>
              <a:rPr lang="zh-TW" altLang="en-US" sz="3200" b="1" dirty="0" smtClean="0">
                <a:latin typeface="+mn-ea"/>
              </a:rPr>
              <a:t>：</a:t>
            </a:r>
            <a:r>
              <a:rPr lang="en-US" altLang="zh-TW" sz="3200" b="1" dirty="0" smtClean="0">
                <a:latin typeface="+mn-ea"/>
                <a:hlinkClick r:id="rId2"/>
              </a:rPr>
              <a:t>s102106512@mail1.ncnu.edu.tw</a:t>
            </a:r>
            <a:endParaRPr lang="en-US" altLang="zh-TW" sz="3200" b="1" dirty="0" smtClean="0">
              <a:latin typeface="+mn-ea"/>
            </a:endParaRPr>
          </a:p>
          <a:p>
            <a:r>
              <a:rPr lang="en-US" altLang="zh-TW" sz="3200" b="1" dirty="0" smtClean="0">
                <a:latin typeface="+mn-ea"/>
              </a:rPr>
              <a:t>0972-123034</a:t>
            </a:r>
          </a:p>
          <a:p>
            <a:r>
              <a:rPr lang="en-US" altLang="zh-TW" sz="3200" b="1" dirty="0" smtClean="0">
                <a:latin typeface="+mn-ea"/>
              </a:rPr>
              <a:t>FB</a:t>
            </a:r>
            <a:r>
              <a:rPr lang="zh-TW" altLang="en-US" sz="3200" b="1" dirty="0" smtClean="0">
                <a:latin typeface="+mn-ea"/>
              </a:rPr>
              <a:t>：</a:t>
            </a:r>
            <a:r>
              <a:rPr lang="en-US" altLang="zh-TW" sz="3200" b="1" dirty="0" smtClean="0">
                <a:latin typeface="+mn-ea"/>
              </a:rPr>
              <a:t>Hong Ting Huang</a:t>
            </a:r>
          </a:p>
          <a:p>
            <a:endParaRPr lang="en-US" altLang="zh-TW" sz="3200" dirty="0" smtClean="0">
              <a:latin typeface="+mn-ea"/>
            </a:endParaRPr>
          </a:p>
          <a:p>
            <a:endParaRPr lang="zh-TW" altLang="en-US" sz="3200" dirty="0">
              <a:latin typeface="+mn-ea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000" dirty="0" smtClean="0">
                <a:latin typeface="+mn-ea"/>
                <a:ea typeface="+mn-ea"/>
              </a:rPr>
              <a:t>TA</a:t>
            </a:r>
            <a:endParaRPr lang="zh-TW" altLang="en-US" sz="4000" dirty="0">
              <a:latin typeface="+mn-ea"/>
              <a:ea typeface="+mn-ea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924" y="3386112"/>
            <a:ext cx="2561034" cy="340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74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600" b="1" dirty="0" smtClean="0"/>
              <a:t>點名、請假規則</a:t>
            </a:r>
            <a:endParaRPr lang="en-US" altLang="zh-TW" sz="3600" b="1" dirty="0" smtClean="0"/>
          </a:p>
          <a:p>
            <a:r>
              <a:rPr lang="en-US" altLang="zh-TW" sz="3600" b="1" dirty="0" smtClean="0"/>
              <a:t>Moodle</a:t>
            </a:r>
            <a:r>
              <a:rPr lang="zh-TW" altLang="en-US" sz="3600" b="1" dirty="0" smtClean="0"/>
              <a:t>的使用、作業或心得上傳</a:t>
            </a:r>
            <a:endParaRPr lang="en-US" altLang="zh-TW" sz="3600" b="1" dirty="0" smtClean="0"/>
          </a:p>
          <a:p>
            <a:r>
              <a:rPr lang="zh-TW" altLang="en-US" sz="3600" b="1" dirty="0" smtClean="0"/>
              <a:t>課後輔導需求</a:t>
            </a:r>
            <a:endParaRPr lang="en-US" altLang="zh-TW" sz="3600" b="1" dirty="0" smtClean="0"/>
          </a:p>
          <a:p>
            <a:r>
              <a:rPr lang="zh-TW" altLang="en-US" sz="3600" b="1" dirty="0"/>
              <a:t>若有任何問題務必提前告知</a:t>
            </a:r>
            <a:endParaRPr lang="en-US" altLang="zh-TW" sz="3600" b="1" dirty="0"/>
          </a:p>
          <a:p>
            <a:endParaRPr lang="en-US" altLang="zh-TW" sz="3600" b="1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 smtClean="0"/>
              <a:t>注意事項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3934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>
                <a:latin typeface="+mn-ea"/>
                <a:ea typeface="+mn-ea"/>
              </a:rPr>
              <a:t>本學期課程進度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19262"/>
            <a:ext cx="8752823" cy="4878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760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en-US" sz="3200" b="1" dirty="0">
                <a:latin typeface="+mn-ea"/>
              </a:rPr>
              <a:t>期中考</a:t>
            </a:r>
            <a:r>
              <a:rPr lang="en-US" altLang="zh-TW" sz="3200" b="1" dirty="0">
                <a:latin typeface="+mn-ea"/>
              </a:rPr>
              <a:t>25%  </a:t>
            </a:r>
            <a:r>
              <a:rPr lang="zh-TW" altLang="en-US" sz="3200" b="1" dirty="0">
                <a:latin typeface="+mn-ea"/>
              </a:rPr>
              <a:t>期末考  </a:t>
            </a:r>
            <a:r>
              <a:rPr lang="en-US" altLang="zh-TW" sz="3200" b="1" dirty="0">
                <a:latin typeface="+mn-ea"/>
              </a:rPr>
              <a:t>25%</a:t>
            </a:r>
          </a:p>
          <a:p>
            <a:r>
              <a:rPr lang="zh-TW" altLang="en-US" sz="3200" b="1" dirty="0">
                <a:latin typeface="+mn-ea"/>
              </a:rPr>
              <a:t>出席 </a:t>
            </a:r>
            <a:r>
              <a:rPr lang="en-US" altLang="zh-TW" sz="3200" b="1" dirty="0">
                <a:latin typeface="+mn-ea"/>
              </a:rPr>
              <a:t>10%  </a:t>
            </a:r>
            <a:r>
              <a:rPr lang="en-US" altLang="zh-TW" sz="3200" dirty="0" smtClean="0">
                <a:latin typeface="+mn-ea"/>
              </a:rPr>
              <a:t>(</a:t>
            </a:r>
            <a:r>
              <a:rPr lang="zh-TW" altLang="en-US" sz="3200" dirty="0" smtClean="0">
                <a:latin typeface="+mn-ea"/>
              </a:rPr>
              <a:t>遲到</a:t>
            </a:r>
            <a:r>
              <a:rPr lang="zh-TW" altLang="en-US" sz="3200" dirty="0">
                <a:latin typeface="+mn-ea"/>
              </a:rPr>
              <a:t>：</a:t>
            </a:r>
            <a:r>
              <a:rPr lang="zh-TW" altLang="en-US" sz="3200" dirty="0" smtClean="0">
                <a:latin typeface="+mn-ea"/>
              </a:rPr>
              <a:t>扣</a:t>
            </a:r>
            <a:r>
              <a:rPr lang="en-US" altLang="zh-TW" sz="3200" dirty="0" smtClean="0">
                <a:latin typeface="+mn-ea"/>
              </a:rPr>
              <a:t>0.2</a:t>
            </a:r>
            <a:r>
              <a:rPr lang="en-US" altLang="zh-TW" sz="3200" b="1" dirty="0" smtClean="0">
                <a:latin typeface="+mn-ea"/>
              </a:rPr>
              <a:t> / </a:t>
            </a:r>
            <a:r>
              <a:rPr lang="zh-TW" altLang="en-US" sz="3200" dirty="0" smtClean="0">
                <a:latin typeface="+mn-ea"/>
              </a:rPr>
              <a:t>缺席：扣</a:t>
            </a:r>
            <a:r>
              <a:rPr lang="en-US" altLang="zh-TW" sz="3200" dirty="0" smtClean="0">
                <a:latin typeface="+mn-ea"/>
              </a:rPr>
              <a:t>0.5)</a:t>
            </a:r>
            <a:endParaRPr lang="en-US" altLang="zh-TW" sz="3200" dirty="0">
              <a:latin typeface="+mn-ea"/>
            </a:endParaRPr>
          </a:p>
          <a:p>
            <a:r>
              <a:rPr lang="zh-TW" altLang="en-US" sz="3200" b="1" dirty="0">
                <a:solidFill>
                  <a:srgbClr val="FF0000"/>
                </a:solidFill>
                <a:latin typeface="+mn-ea"/>
              </a:rPr>
              <a:t>小組報告 </a:t>
            </a:r>
            <a:r>
              <a:rPr lang="en-US" altLang="zh-TW" sz="3200" b="1" dirty="0">
                <a:solidFill>
                  <a:srgbClr val="FF0000"/>
                </a:solidFill>
                <a:latin typeface="+mn-ea"/>
              </a:rPr>
              <a:t>10%</a:t>
            </a:r>
          </a:p>
          <a:p>
            <a:r>
              <a:rPr lang="zh-TW" altLang="en-US" sz="3200" b="1" dirty="0">
                <a:latin typeface="+mn-ea"/>
              </a:rPr>
              <a:t>讀書心得 </a:t>
            </a:r>
            <a:r>
              <a:rPr lang="en-US" altLang="zh-TW" sz="3200" b="1" dirty="0">
                <a:latin typeface="+mn-ea"/>
              </a:rPr>
              <a:t>10</a:t>
            </a:r>
            <a:r>
              <a:rPr lang="en-US" altLang="zh-TW" sz="3200" b="1" dirty="0" smtClean="0">
                <a:latin typeface="+mn-ea"/>
              </a:rPr>
              <a:t>%</a:t>
            </a:r>
            <a:r>
              <a:rPr lang="zh-TW" altLang="en-US" sz="3200" b="1" dirty="0" smtClean="0">
                <a:latin typeface="+mn-ea"/>
              </a:rPr>
              <a:t> </a:t>
            </a:r>
            <a:r>
              <a:rPr lang="en-US" altLang="zh-TW" sz="3200" dirty="0" smtClean="0">
                <a:latin typeface="+mn-ea"/>
              </a:rPr>
              <a:t>(1000</a:t>
            </a:r>
            <a:r>
              <a:rPr lang="zh-TW" altLang="en-US" sz="3200" dirty="0">
                <a:latin typeface="+mn-ea"/>
              </a:rPr>
              <a:t>字</a:t>
            </a:r>
            <a:r>
              <a:rPr lang="en-US" altLang="zh-TW" sz="3200" dirty="0" smtClean="0">
                <a:latin typeface="+mn-ea"/>
              </a:rPr>
              <a:t>)</a:t>
            </a:r>
            <a:endParaRPr lang="en-US" altLang="zh-TW" sz="3200" dirty="0">
              <a:latin typeface="+mn-ea"/>
            </a:endParaRPr>
          </a:p>
          <a:p>
            <a:r>
              <a:rPr lang="zh-TW" altLang="en-US" sz="3200" b="1" dirty="0">
                <a:latin typeface="+mn-ea"/>
              </a:rPr>
              <a:t>小考  </a:t>
            </a:r>
            <a:r>
              <a:rPr lang="en-US" altLang="zh-TW" sz="3200" b="1" dirty="0">
                <a:latin typeface="+mn-ea"/>
              </a:rPr>
              <a:t>10%</a:t>
            </a:r>
          </a:p>
          <a:p>
            <a:r>
              <a:rPr lang="zh-TW" altLang="en-US" sz="3200" b="1" dirty="0">
                <a:latin typeface="+mn-ea"/>
              </a:rPr>
              <a:t>電影欣賞、校外參訪心得 </a:t>
            </a:r>
            <a:r>
              <a:rPr lang="en-US" altLang="zh-TW" sz="3200" b="1" dirty="0">
                <a:latin typeface="+mn-ea"/>
              </a:rPr>
              <a:t>5%</a:t>
            </a:r>
          </a:p>
          <a:p>
            <a:r>
              <a:rPr lang="zh-TW" altLang="en-US" sz="3200" b="1" dirty="0">
                <a:latin typeface="+mn-ea"/>
              </a:rPr>
              <a:t>課後評量 </a:t>
            </a:r>
            <a:r>
              <a:rPr lang="en-US" altLang="zh-TW" sz="3200" b="1" dirty="0">
                <a:latin typeface="+mn-ea"/>
              </a:rPr>
              <a:t>5%</a:t>
            </a:r>
            <a:endParaRPr lang="zh-TW" altLang="en-US" sz="3200" b="1" dirty="0">
              <a:latin typeface="+mn-ea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 smtClean="0"/>
              <a:t>本學期評量分數方式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72832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323528" y="2636912"/>
            <a:ext cx="6324600" cy="1645920"/>
          </a:xfrm>
        </p:spPr>
        <p:txBody>
          <a:bodyPr/>
          <a:lstStyle/>
          <a:p>
            <a:pPr algn="ctr"/>
            <a:r>
              <a:rPr lang="zh-TW" altLang="en-US" sz="6600" b="1" dirty="0" smtClean="0"/>
              <a:t>分組時間</a:t>
            </a:r>
            <a:r>
              <a:rPr lang="en-US" altLang="zh-TW" sz="6600" b="1" dirty="0" smtClean="0"/>
              <a:t/>
            </a:r>
            <a:br>
              <a:rPr lang="en-US" altLang="zh-TW" sz="6600" b="1" dirty="0" smtClean="0"/>
            </a:br>
            <a:r>
              <a:rPr lang="en-US" altLang="zh-TW" sz="5400" dirty="0" smtClean="0"/>
              <a:t>(</a:t>
            </a:r>
            <a:r>
              <a:rPr lang="zh-TW" altLang="en-US" sz="5400" dirty="0" smtClean="0"/>
              <a:t>每組</a:t>
            </a:r>
            <a:r>
              <a:rPr lang="en-US" altLang="zh-TW" sz="5400" dirty="0" smtClean="0"/>
              <a:t>5~6</a:t>
            </a:r>
            <a:r>
              <a:rPr lang="zh-TW" altLang="en-US" sz="5400" dirty="0" smtClean="0"/>
              <a:t>人</a:t>
            </a:r>
            <a:r>
              <a:rPr lang="en-US" altLang="zh-TW" sz="5400" dirty="0" smtClean="0"/>
              <a:t>)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83839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323528" y="2636912"/>
            <a:ext cx="6324600" cy="1645920"/>
          </a:xfrm>
        </p:spPr>
        <p:txBody>
          <a:bodyPr/>
          <a:lstStyle/>
          <a:p>
            <a:pPr algn="ctr"/>
            <a:r>
              <a:rPr lang="zh-TW" altLang="en-US" sz="5400" b="1" dirty="0" smtClean="0"/>
              <a:t>如何完成報告</a:t>
            </a:r>
            <a:endParaRPr lang="zh-TW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54152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3600" b="1" dirty="0" smtClean="0">
                <a:solidFill>
                  <a:srgbClr val="FF0000"/>
                </a:solidFill>
                <a:latin typeface="+mn-ea"/>
              </a:rPr>
              <a:t>題目</a:t>
            </a:r>
            <a:endParaRPr lang="en-US" altLang="zh-TW" sz="36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zh-TW" altLang="en-US" sz="3600" b="1" dirty="0" smtClean="0">
                <a:latin typeface="+mn-ea"/>
              </a:rPr>
              <a:t>前言</a:t>
            </a:r>
            <a:r>
              <a:rPr lang="en-US" altLang="zh-TW" sz="3600" dirty="0" smtClean="0">
                <a:latin typeface="+mn-ea"/>
              </a:rPr>
              <a:t>(</a:t>
            </a:r>
            <a:r>
              <a:rPr lang="zh-TW" altLang="en-US" sz="3600" dirty="0" smtClean="0">
                <a:latin typeface="+mn-ea"/>
              </a:rPr>
              <a:t>包含動機、目的</a:t>
            </a:r>
            <a:r>
              <a:rPr lang="en-US" altLang="zh-TW" sz="3600" dirty="0" smtClean="0">
                <a:latin typeface="+mn-ea"/>
              </a:rPr>
              <a:t>)</a:t>
            </a:r>
          </a:p>
          <a:p>
            <a:r>
              <a:rPr lang="zh-TW" altLang="en-US" sz="3600" b="1" dirty="0" smtClean="0">
                <a:latin typeface="+mn-ea"/>
              </a:rPr>
              <a:t>正文</a:t>
            </a:r>
            <a:r>
              <a:rPr lang="en-US" altLang="zh-TW" sz="3600" dirty="0" smtClean="0">
                <a:latin typeface="+mn-ea"/>
              </a:rPr>
              <a:t>(</a:t>
            </a:r>
            <a:r>
              <a:rPr lang="zh-TW" altLang="en-US" sz="3600" dirty="0" smtClean="0">
                <a:latin typeface="+mn-ea"/>
              </a:rPr>
              <a:t>背景、介紹議題</a:t>
            </a:r>
            <a:r>
              <a:rPr lang="en-US" altLang="zh-TW" sz="3600" dirty="0" smtClean="0">
                <a:latin typeface="+mn-ea"/>
              </a:rPr>
              <a:t>)</a:t>
            </a:r>
          </a:p>
          <a:p>
            <a:r>
              <a:rPr lang="zh-TW" altLang="en-US" sz="3600" b="1" dirty="0" smtClean="0">
                <a:solidFill>
                  <a:srgbClr val="FF0000"/>
                </a:solidFill>
                <a:latin typeface="+mn-ea"/>
              </a:rPr>
              <a:t>本組觀點</a:t>
            </a:r>
            <a:endParaRPr lang="en-US" altLang="zh-TW" sz="36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zh-TW" altLang="en-US" sz="3600" b="1" dirty="0" smtClean="0">
                <a:latin typeface="+mn-ea"/>
              </a:rPr>
              <a:t>結論 </a:t>
            </a:r>
            <a:endParaRPr lang="en-US" altLang="zh-TW" sz="3600" b="1" dirty="0" smtClean="0">
              <a:latin typeface="+mn-ea"/>
            </a:endParaRPr>
          </a:p>
          <a:p>
            <a:r>
              <a:rPr lang="zh-TW" altLang="en-US" sz="3600" b="1" dirty="0">
                <a:latin typeface="+mn-ea"/>
              </a:rPr>
              <a:t>參考</a:t>
            </a:r>
            <a:r>
              <a:rPr lang="zh-TW" altLang="en-US" sz="3600" b="1" dirty="0" smtClean="0">
                <a:latin typeface="+mn-ea"/>
              </a:rPr>
              <a:t>資料</a:t>
            </a:r>
            <a:endParaRPr lang="en-US" altLang="zh-TW" sz="3600" b="1" dirty="0" smtClean="0">
              <a:latin typeface="+mn-ea"/>
            </a:endParaRPr>
          </a:p>
          <a:p>
            <a:r>
              <a:rPr lang="zh-TW" altLang="en-US" sz="3600" b="1" dirty="0">
                <a:solidFill>
                  <a:srgbClr val="FF0000"/>
                </a:solidFill>
                <a:latin typeface="+mn-ea"/>
              </a:rPr>
              <a:t>分工表</a:t>
            </a:r>
            <a:r>
              <a:rPr lang="en-US" altLang="zh-TW" sz="3600" dirty="0" smtClean="0">
                <a:solidFill>
                  <a:srgbClr val="FF0000"/>
                </a:solidFill>
                <a:latin typeface="+mn-ea"/>
              </a:rPr>
              <a:t>	</a:t>
            </a:r>
            <a:endParaRPr lang="zh-TW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 smtClean="0"/>
              <a:t>報告內容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52608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zh-TW" altLang="en-US" sz="4300" b="1" dirty="0" smtClean="0"/>
              <a:t>選擇題目</a:t>
            </a:r>
            <a:endParaRPr lang="en-US" altLang="zh-TW" sz="4300" b="1" dirty="0" smtClean="0"/>
          </a:p>
          <a:p>
            <a:r>
              <a:rPr lang="zh-TW" altLang="en-US" sz="3200" dirty="0"/>
              <a:t>與行政學或課堂上</a:t>
            </a:r>
            <a:r>
              <a:rPr lang="zh-TW" altLang="en-US" sz="3200" dirty="0" smtClean="0"/>
              <a:t>相關</a:t>
            </a:r>
            <a:endParaRPr lang="en-US" altLang="zh-TW" sz="3200" dirty="0" smtClean="0"/>
          </a:p>
          <a:p>
            <a:r>
              <a:rPr lang="zh-TW" altLang="en-US" sz="3200" dirty="0" smtClean="0"/>
              <a:t>可透過</a:t>
            </a:r>
            <a:r>
              <a:rPr lang="zh-TW" altLang="en-US" sz="3200" dirty="0"/>
              <a:t>報章雜誌、網路等</a:t>
            </a:r>
            <a:r>
              <a:rPr lang="zh-TW" altLang="en-US" sz="3200" dirty="0" smtClean="0"/>
              <a:t>管道，搜尋與公共事務有關之新聞議題</a:t>
            </a:r>
            <a:endParaRPr lang="en-US" altLang="zh-TW" sz="3200" dirty="0"/>
          </a:p>
          <a:p>
            <a:r>
              <a:rPr lang="zh-TW" altLang="en-US" sz="3200" dirty="0" smtClean="0"/>
              <a:t>感興趣</a:t>
            </a:r>
            <a:endParaRPr lang="en-US" altLang="zh-TW" sz="3200" dirty="0" smtClean="0"/>
          </a:p>
          <a:p>
            <a:r>
              <a:rPr lang="zh-TW" altLang="en-US" sz="3200" dirty="0" smtClean="0"/>
              <a:t>資料易於蒐集</a:t>
            </a:r>
            <a:endParaRPr lang="en-US" altLang="zh-TW" sz="3200" dirty="0" smtClean="0"/>
          </a:p>
          <a:p>
            <a:pPr marL="45720" indent="0">
              <a:buNone/>
            </a:pPr>
            <a:r>
              <a:rPr lang="zh-TW" altLang="en-US" sz="3200" dirty="0" smtClean="0"/>
              <a:t>   </a:t>
            </a:r>
            <a:r>
              <a:rPr lang="en-US" altLang="zh-TW" sz="3200" dirty="0" smtClean="0"/>
              <a:t>EX:</a:t>
            </a:r>
            <a:r>
              <a:rPr lang="zh-TW" altLang="en-US" sz="3200" dirty="0">
                <a:latin typeface="微軟正黑體" pitchFamily="34" charset="-120"/>
                <a:ea typeface="微軟正黑體" pitchFamily="34" charset="-120"/>
              </a:rPr>
              <a:t>死刑存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廢、八八</a:t>
            </a:r>
            <a:r>
              <a:rPr lang="zh-TW" altLang="en-US" sz="3200" dirty="0">
                <a:latin typeface="微軟正黑體" pitchFamily="34" charset="-120"/>
                <a:ea typeface="微軟正黑體" pitchFamily="34" charset="-120"/>
              </a:rPr>
              <a:t>水災與川震救災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比較、</a:t>
            </a:r>
            <a:endParaRPr lang="en-US" altLang="zh-TW" sz="3200" dirty="0">
              <a:latin typeface="微軟正黑體" pitchFamily="34" charset="-120"/>
              <a:ea typeface="微軟正黑體" pitchFamily="34" charset="-120"/>
            </a:endParaRPr>
          </a:p>
          <a:p>
            <a:pPr marL="45720" indent="0">
              <a:buNone/>
            </a:pP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        二</a:t>
            </a:r>
            <a:r>
              <a:rPr lang="zh-TW" altLang="en-US" sz="3200" dirty="0">
                <a:latin typeface="微軟正黑體" pitchFamily="34" charset="-120"/>
                <a:ea typeface="微軟正黑體" pitchFamily="34" charset="-120"/>
              </a:rPr>
              <a:t>代健保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爭議、開放大陸學生來臺</a:t>
            </a:r>
            <a:r>
              <a:rPr lang="en-US" altLang="zh-TW" sz="3200" dirty="0" smtClean="0">
                <a:latin typeface="微軟正黑體" pitchFamily="34" charset="-120"/>
                <a:ea typeface="微軟正黑體" pitchFamily="34" charset="-120"/>
              </a:rPr>
              <a:t>….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等等</a:t>
            </a:r>
            <a:endParaRPr lang="en-US" altLang="zh-TW" sz="3200" dirty="0">
              <a:latin typeface="微軟正黑體" pitchFamily="34" charset="-120"/>
              <a:ea typeface="微軟正黑體" pitchFamily="34" charset="-120"/>
            </a:endParaRPr>
          </a:p>
          <a:p>
            <a:pPr marL="45720" indent="0">
              <a:buNone/>
            </a:pPr>
            <a:endParaRPr lang="en-US" altLang="zh-TW" sz="3200" dirty="0" smtClean="0"/>
          </a:p>
          <a:p>
            <a:pPr marL="45720" indent="0">
              <a:buNone/>
            </a:pPr>
            <a:endParaRPr lang="en-US" altLang="zh-TW" sz="3200" dirty="0" smtClean="0"/>
          </a:p>
          <a:p>
            <a:pPr marL="45720" indent="0">
              <a:buNone/>
            </a:pP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/>
              <a:t>如何</a:t>
            </a:r>
            <a:r>
              <a:rPr lang="zh-TW" altLang="en-US" sz="4000" dirty="0" smtClean="0"/>
              <a:t>選擇與設定題目？</a:t>
            </a:r>
            <a:r>
              <a:rPr lang="en-US" altLang="zh-TW" sz="4000" dirty="0" smtClean="0"/>
              <a:t>(1/2)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77506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格線">
  <a:themeElements>
    <a:clrScheme name="格線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格線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格線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140</TotalTime>
  <Words>345</Words>
  <Application>Microsoft Office PowerPoint</Application>
  <PresentationFormat>如螢幕大小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格線</vt:lpstr>
      <vt:lpstr>Week2：分組確定 　　　　　＆議題引導</vt:lpstr>
      <vt:lpstr>TA</vt:lpstr>
      <vt:lpstr>注意事項</vt:lpstr>
      <vt:lpstr>本學期課程進度</vt:lpstr>
      <vt:lpstr>本學期評量分數方式</vt:lpstr>
      <vt:lpstr>分組時間 (每組5~6人)</vt:lpstr>
      <vt:lpstr>如何完成報告</vt:lpstr>
      <vt:lpstr>報告內容</vt:lpstr>
      <vt:lpstr>如何選擇與設定題目？(1/2)</vt:lpstr>
      <vt:lpstr>如何選擇與設定題目？(2/2)</vt:lpstr>
      <vt:lpstr>課後注意事項</vt:lpstr>
      <vt:lpstr>下週上課注意事項</vt:lpstr>
      <vt:lpstr>簡介題目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Week2：分組確定 　　　　　＆議題引導</dc:title>
  <dc:creator>Anna</dc:creator>
  <cp:lastModifiedBy>黃虹庭</cp:lastModifiedBy>
  <cp:revision>36</cp:revision>
  <dcterms:created xsi:type="dcterms:W3CDTF">2013-09-21T13:08:51Z</dcterms:created>
  <dcterms:modified xsi:type="dcterms:W3CDTF">2013-09-24T05:09:08Z</dcterms:modified>
</cp:coreProperties>
</file>