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8" r:id="rId3"/>
    <p:sldId id="271" r:id="rId4"/>
    <p:sldId id="272" r:id="rId5"/>
    <p:sldId id="267" r:id="rId6"/>
    <p:sldId id="273" r:id="rId7"/>
    <p:sldId id="274" r:id="rId8"/>
    <p:sldId id="275" r:id="rId9"/>
    <p:sldId id="277" r:id="rId10"/>
    <p:sldId id="276" r:id="rId11"/>
    <p:sldId id="278" r:id="rId12"/>
    <p:sldId id="298" r:id="rId13"/>
    <p:sldId id="300" r:id="rId14"/>
    <p:sldId id="301" r:id="rId15"/>
    <p:sldId id="280" r:id="rId16"/>
    <p:sldId id="302" r:id="rId17"/>
    <p:sldId id="303" r:id="rId18"/>
    <p:sldId id="304" r:id="rId19"/>
    <p:sldId id="305" r:id="rId20"/>
    <p:sldId id="281" r:id="rId21"/>
    <p:sldId id="282" r:id="rId22"/>
    <p:sldId id="291" r:id="rId23"/>
    <p:sldId id="284" r:id="rId24"/>
    <p:sldId id="279" r:id="rId25"/>
    <p:sldId id="299" r:id="rId26"/>
    <p:sldId id="263" r:id="rId27"/>
    <p:sldId id="283" r:id="rId28"/>
    <p:sldId id="285" r:id="rId29"/>
    <p:sldId id="264" r:id="rId30"/>
    <p:sldId id="313" r:id="rId31"/>
    <p:sldId id="286" r:id="rId32"/>
    <p:sldId id="306" r:id="rId33"/>
    <p:sldId id="295" r:id="rId34"/>
    <p:sldId id="293" r:id="rId35"/>
    <p:sldId id="296" r:id="rId36"/>
    <p:sldId id="294" r:id="rId37"/>
    <p:sldId id="287" r:id="rId38"/>
    <p:sldId id="266" r:id="rId39"/>
    <p:sldId id="297" r:id="rId40"/>
    <p:sldId id="307" r:id="rId41"/>
    <p:sldId id="308" r:id="rId42"/>
    <p:sldId id="309" r:id="rId43"/>
    <p:sldId id="310" r:id="rId44"/>
    <p:sldId id="311" r:id="rId45"/>
    <p:sldId id="265" r:id="rId46"/>
    <p:sldId id="290" r:id="rId47"/>
    <p:sldId id="314" r:id="rId48"/>
    <p:sldId id="269" r:id="rId49"/>
    <p:sldId id="288" r:id="rId50"/>
    <p:sldId id="315" r:id="rId51"/>
    <p:sldId id="270" r:id="rId52"/>
    <p:sldId id="312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8" autoAdjust="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99FA-1187-4EC1-B10A-E0F9E0D1FB3C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E920-13DF-4EB4-A69E-8D376CB2C6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34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E920-13DF-4EB4-A69E-8D376CB2C65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47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2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7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56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11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81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4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47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49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07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38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0A8AB-12BC-4C18-8DE1-105A32A1B314}" type="datetimeFigureOut">
              <a:rPr lang="zh-TW" altLang="en-US" smtClean="0"/>
              <a:t>2013/12/4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BD833-2237-4F5A-9772-19C7A4A74D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1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amychiou2009.pixnet.net/blog/post/7669007-%E4%BA%8C%E4%BB%A3%E5%81%A5%E4%BF%9D--2-%E4%BB%8A%E5%91%A8%E5%88%8A701%E6%9C%9F~%E4%BA%8C%E4%BB%A3%E5%81%A5%E4%BF%9D%E7%8B%A0%E5%89%8A%E4%BD%A0%E7%9A%84%E9%8C%A2" TargetMode="External"/><Relationship Id="rId3" Type="http://schemas.openxmlformats.org/officeDocument/2006/relationships/hyperlink" Target="http://www.nhi.gov.tw/epaper/ItemDetail.aspx?DataID=2889&amp;IsWebData=0&amp;ItemTypeID=7&amp;PapersID=246&amp;PicID" TargetMode="External"/><Relationship Id="rId7" Type="http://schemas.openxmlformats.org/officeDocument/2006/relationships/hyperlink" Target="http://nmart.pixnet.net/blog/post/22822611-%E4%BA%8C%E4%BB%A3%E5%81%A5%E4%BF%9D%E7%BC%BA%E5%A4%B1" TargetMode="External"/><Relationship Id="rId2" Type="http://schemas.openxmlformats.org/officeDocument/2006/relationships/hyperlink" Target="http://www.libertytimes.com.tw/2013/new/sep/6/today-p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blog/nevergo2far/8240025" TargetMode="External"/><Relationship Id="rId5" Type="http://schemas.openxmlformats.org/officeDocument/2006/relationships/hyperlink" Target="http://www.moneydj.com/KMDJ/Wiki/WikiViewer.aspx?KeyID=b07c1466-de36-423c-b701-055bb2425995#ixzz2m25CtLkN" TargetMode="External"/><Relationship Id="rId4" Type="http://schemas.openxmlformats.org/officeDocument/2006/relationships/hyperlink" Target="http://www.nownews.com/n/2013/09/11/858263" TargetMode="External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944216"/>
          </a:xfrm>
        </p:spPr>
        <p:txBody>
          <a:bodyPr>
            <a:normAutofit/>
          </a:bodyPr>
          <a:lstStyle/>
          <a:p>
            <a:r>
              <a:rPr lang="zh-TW" altLang="en-US" sz="67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補充保費是否合理？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364996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小組成員：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黃怡菁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黃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喬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洪怡華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馬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韻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筑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賴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綺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曾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晴婉</a:t>
            </a:r>
          </a:p>
        </p:txBody>
      </p:sp>
    </p:spTree>
    <p:extLst>
      <p:ext uri="{BB962C8B-B14F-4D97-AF65-F5344CB8AC3E}">
        <p14:creationId xmlns:p14="http://schemas.microsoft.com/office/powerpoint/2010/main" val="19712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一代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健保優缺點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661248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優點：</a:t>
            </a:r>
          </a:p>
          <a:p>
            <a:pPr marL="0" lvl="0" indent="0">
              <a:buNone/>
            </a:pPr>
            <a:r>
              <a:rPr lang="en-US" altLang="zh-TW" sz="3600" dirty="0"/>
              <a:t>(</a:t>
            </a:r>
            <a:r>
              <a:rPr lang="zh-TW" altLang="zh-TW" sz="3600" dirty="0"/>
              <a:t>一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固定</a:t>
            </a:r>
            <a:r>
              <a:rPr lang="zh-TW" altLang="zh-TW" sz="3600" dirty="0"/>
              <a:t>費率，計收保費方式簡單</a:t>
            </a:r>
          </a:p>
          <a:p>
            <a:pPr marL="0" lvl="0" indent="0">
              <a:buNone/>
            </a:pPr>
            <a:r>
              <a:rPr lang="en-US" altLang="zh-TW" sz="3600" dirty="0"/>
              <a:t> (</a:t>
            </a:r>
            <a:r>
              <a:rPr lang="zh-TW" altLang="zh-TW" sz="3600" dirty="0"/>
              <a:t>二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醫療</a:t>
            </a:r>
            <a:r>
              <a:rPr lang="zh-TW" altLang="zh-TW" sz="3600" dirty="0"/>
              <a:t>給付項目範圍廣</a:t>
            </a:r>
          </a:p>
          <a:p>
            <a:r>
              <a:rPr lang="zh-TW" altLang="zh-TW" sz="3600" dirty="0"/>
              <a:t>缺點</a:t>
            </a:r>
            <a:r>
              <a:rPr lang="zh-TW" altLang="zh-TW" sz="3600" dirty="0" smtClean="0"/>
              <a:t>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zh-TW" sz="3600" dirty="0"/>
              <a:t>一</a:t>
            </a:r>
            <a:r>
              <a:rPr lang="en-US" altLang="zh-TW" sz="3600" dirty="0"/>
              <a:t>)</a:t>
            </a:r>
            <a:r>
              <a:rPr lang="zh-TW" altLang="zh-TW" sz="3600" dirty="0"/>
              <a:t>財務失衡日趨嚴重</a:t>
            </a:r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zh-TW" sz="3600" dirty="0"/>
              <a:t>二</a:t>
            </a:r>
            <a:r>
              <a:rPr lang="en-US" altLang="zh-TW" sz="3600" dirty="0"/>
              <a:t>)</a:t>
            </a:r>
            <a:r>
              <a:rPr lang="zh-TW" altLang="zh-TW" sz="3600" dirty="0"/>
              <a:t>保險費基僵化以致保險費負擔不公</a:t>
            </a:r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全民健保</a:t>
            </a:r>
            <a:r>
              <a:rPr lang="zh-TW" altLang="zh-TW" sz="3600" dirty="0" smtClean="0"/>
              <a:t>扮</a:t>
            </a:r>
            <a:r>
              <a:rPr lang="zh-TW" altLang="en-US" sz="3600" dirty="0" smtClean="0"/>
              <a:t>演</a:t>
            </a:r>
            <a:r>
              <a:rPr lang="zh-TW" altLang="zh-TW" sz="3600" dirty="0" smtClean="0"/>
              <a:t>社會</a:t>
            </a:r>
            <a:r>
              <a:rPr lang="zh-TW" altLang="zh-TW" sz="3600" dirty="0"/>
              <a:t>安全角色受到</a:t>
            </a:r>
            <a:r>
              <a:rPr lang="zh-TW" altLang="zh-TW" sz="3600" dirty="0" smtClean="0"/>
              <a:t>侵蝕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zh-TW" sz="3600" dirty="0"/>
              <a:t>四</a:t>
            </a:r>
            <a:r>
              <a:rPr lang="en-US" altLang="zh-TW" sz="3600" dirty="0"/>
              <a:t>)</a:t>
            </a:r>
            <a:r>
              <a:rPr lang="zh-TW" altLang="zh-TW" sz="3600" dirty="0"/>
              <a:t>支付制度的爭議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r="10001"/>
          <a:stretch/>
        </p:blipFill>
        <p:spPr>
          <a:xfrm>
            <a:off x="1763688" y="140600"/>
            <a:ext cx="765594" cy="1190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6710"/>
          <a:stretch/>
        </p:blipFill>
        <p:spPr>
          <a:xfrm flipH="1">
            <a:off x="6624323" y="116632"/>
            <a:ext cx="827997" cy="11916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32620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二代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概說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sz="3600" dirty="0" smtClean="0"/>
              <a:t>介紹</a:t>
            </a:r>
            <a:r>
              <a:rPr lang="en-US" altLang="zh-TW" sz="3600" dirty="0" smtClean="0"/>
              <a:t>:</a:t>
            </a:r>
          </a:p>
          <a:p>
            <a:pPr marL="0" indent="0">
              <a:buNone/>
            </a:pPr>
            <a:r>
              <a:rPr lang="zh-TW" altLang="zh-TW" sz="3600" dirty="0" smtClean="0"/>
              <a:t>為</a:t>
            </a:r>
            <a:r>
              <a:rPr lang="zh-TW" altLang="zh-TW" sz="3600" dirty="0"/>
              <a:t>突破當今一代健保面臨的窘境和種種</a:t>
            </a:r>
            <a:r>
              <a:rPr lang="zh-TW" altLang="zh-TW" sz="3600" dirty="0" smtClean="0"/>
              <a:t>不</a:t>
            </a:r>
            <a:r>
              <a:rPr lang="zh-TW" altLang="en-US" sz="3600" dirty="0" smtClean="0"/>
              <a:t>    </a:t>
            </a:r>
            <a:r>
              <a:rPr lang="zh-TW" altLang="zh-TW" sz="3600" dirty="0" smtClean="0"/>
              <a:t>適宜</a:t>
            </a:r>
            <a:r>
              <a:rPr lang="zh-TW" altLang="en-US" sz="3600" dirty="0" smtClean="0"/>
              <a:t>，</a:t>
            </a:r>
            <a:r>
              <a:rPr lang="zh-TW" altLang="zh-TW" sz="3600" dirty="0"/>
              <a:t>希冀二代健保為整體社會帶來更公平健全的醫療體制。</a:t>
            </a:r>
          </a:p>
          <a:p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86714"/>
            <a:ext cx="5266928" cy="288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41757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1174213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擴大保險費基、強化量能負擔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精神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073788"/>
            <a:ext cx="6624736" cy="936104"/>
          </a:xfrm>
        </p:spPr>
        <p:txBody>
          <a:bodyPr/>
          <a:lstStyle/>
          <a:p>
            <a:r>
              <a:rPr lang="zh-TW" altLang="zh-TW" sz="2800" dirty="0" smtClean="0"/>
              <a:t>二代</a:t>
            </a:r>
            <a:r>
              <a:rPr lang="zh-TW" altLang="zh-TW" sz="2800" dirty="0"/>
              <a:t>保費</a:t>
            </a:r>
            <a:r>
              <a:rPr lang="en-US" altLang="zh-TW" sz="2800" dirty="0"/>
              <a:t>= </a:t>
            </a:r>
            <a:r>
              <a:rPr lang="zh-TW" altLang="zh-TW" sz="2800" dirty="0"/>
              <a:t>一般保費</a:t>
            </a:r>
            <a:r>
              <a:rPr lang="en-US" altLang="zh-TW" sz="2800" dirty="0"/>
              <a:t> + </a:t>
            </a:r>
            <a:r>
              <a:rPr lang="zh-TW" altLang="zh-TW" sz="2800" dirty="0"/>
              <a:t>補充</a:t>
            </a:r>
            <a:r>
              <a:rPr lang="zh-TW" altLang="zh-TW" sz="2800" dirty="0" smtClean="0"/>
              <a:t>保費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869915"/>
            <a:ext cx="5328592" cy="21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09892"/>
            <a:ext cx="6300192" cy="358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40466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84584" y="980728"/>
            <a:ext cx="9669760" cy="98072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現制與二代健保之差異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保險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對象保險費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22970" cy="444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1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17240" y="845840"/>
            <a:ext cx="90216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 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保障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弱勢群體權益，減輕就醫部分負擔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1936"/>
            <a:ext cx="8598445" cy="463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1560" y="1609636"/>
            <a:ext cx="786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現制與二代健保之差異比較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: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保險對象分類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3154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64996" y="8217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2349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024" y="1605245"/>
            <a:ext cx="878497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zh-TW" sz="3600" dirty="0"/>
              <a:t>三</a:t>
            </a:r>
            <a:r>
              <a:rPr lang="en-US" altLang="zh-TW" sz="3600" dirty="0"/>
              <a:t>)</a:t>
            </a:r>
            <a:r>
              <a:rPr lang="zh-TW" altLang="zh-TW" sz="3600" dirty="0"/>
              <a:t>多元計酬，為民眾購買健康</a:t>
            </a:r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zh-TW" sz="3600" dirty="0"/>
              <a:t>四</a:t>
            </a:r>
            <a:r>
              <a:rPr lang="en-US" altLang="zh-TW" sz="3600" dirty="0"/>
              <a:t>)</a:t>
            </a:r>
            <a:r>
              <a:rPr lang="zh-TW" altLang="zh-TW" sz="3600" dirty="0"/>
              <a:t>節制資源使用，減少不當</a:t>
            </a:r>
            <a:r>
              <a:rPr lang="zh-TW" altLang="zh-TW" sz="3600" dirty="0" smtClean="0"/>
              <a:t>醫療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五</a:t>
            </a:r>
            <a:r>
              <a:rPr lang="en-US" altLang="zh-TW" sz="3600" dirty="0"/>
              <a:t>)</a:t>
            </a:r>
            <a:r>
              <a:rPr lang="zh-TW" altLang="en-US" sz="3600" dirty="0"/>
              <a:t>重要資訊公開，擴大民眾參與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prstClr val="black"/>
                </a:solidFill>
              </a:rPr>
              <a:t>1.</a:t>
            </a:r>
            <a:r>
              <a:rPr lang="zh-TW" altLang="zh-TW" sz="2400" dirty="0" smtClean="0">
                <a:solidFill>
                  <a:prstClr val="black"/>
                </a:solidFill>
              </a:rPr>
              <a:t>必須</a:t>
            </a:r>
            <a:r>
              <a:rPr lang="zh-TW" altLang="zh-TW" sz="2400" dirty="0">
                <a:solidFill>
                  <a:prstClr val="black"/>
                </a:solidFill>
              </a:rPr>
              <a:t>定期公布醫療品質相關資訊。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prstClr val="black"/>
                </a:solidFill>
              </a:rPr>
              <a:t>2.</a:t>
            </a:r>
            <a:r>
              <a:rPr lang="zh-TW" altLang="zh-TW" sz="2400" dirty="0" smtClean="0">
                <a:solidFill>
                  <a:prstClr val="black"/>
                </a:solidFill>
              </a:rPr>
              <a:t>領取</a:t>
            </a:r>
            <a:r>
              <a:rPr lang="zh-TW" altLang="zh-TW" sz="2400" dirty="0">
                <a:solidFill>
                  <a:prstClr val="black"/>
                </a:solidFill>
              </a:rPr>
              <a:t>醫療費用一定數額以上之醫事服務機構應公開財務報告。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prstClr val="black"/>
                </a:solidFill>
              </a:rPr>
              <a:t>3.</a:t>
            </a:r>
            <a:r>
              <a:rPr lang="zh-TW" altLang="zh-TW" sz="2400" dirty="0" smtClean="0">
                <a:solidFill>
                  <a:prstClr val="black"/>
                </a:solidFill>
              </a:rPr>
              <a:t>對</a:t>
            </a:r>
            <a:r>
              <a:rPr lang="zh-TW" altLang="zh-TW" sz="2400" dirty="0">
                <a:solidFill>
                  <a:prstClr val="black"/>
                </a:solidFill>
              </a:rPr>
              <a:t>違規之情節重大者，應公告其行為人姓名及違法之事實。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prstClr val="black"/>
                </a:solidFill>
              </a:rPr>
              <a:t>4.</a:t>
            </a:r>
            <a:r>
              <a:rPr lang="zh-TW" altLang="zh-TW" sz="2400" dirty="0" smtClean="0">
                <a:solidFill>
                  <a:prstClr val="black"/>
                </a:solidFill>
              </a:rPr>
              <a:t>特約</a:t>
            </a:r>
            <a:r>
              <a:rPr lang="zh-TW" altLang="zh-TW" sz="2400" dirty="0">
                <a:solidFill>
                  <a:prstClr val="black"/>
                </a:solidFill>
              </a:rPr>
              <a:t>醫事服務機構之財務報告。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TW" altLang="zh-TW" sz="3600" dirty="0"/>
          </a:p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10715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00608" y="811733"/>
            <a:ext cx="10729192" cy="1575048"/>
          </a:xfrm>
        </p:spPr>
        <p:txBody>
          <a:bodyPr>
            <a:noAutofit/>
          </a:bodyPr>
          <a:lstStyle/>
          <a:p>
            <a:pPr lvl="0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公平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規定規定久居海外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或新住民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投保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4525963"/>
          </a:xfrm>
        </p:spPr>
        <p:txBody>
          <a:bodyPr/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現制、二代健保之差異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投保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資格</a:t>
            </a:r>
          </a:p>
          <a:p>
            <a:endParaRPr lang="zh-TW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18" b="14416"/>
          <a:stretch/>
        </p:blipFill>
        <p:spPr bwMode="auto">
          <a:xfrm>
            <a:off x="683568" y="2420888"/>
            <a:ext cx="7931224" cy="430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76672" y="1202023"/>
            <a:ext cx="8229600" cy="165618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+mn-ea"/>
                <a:ea typeface="+mn-ea"/>
              </a:rPr>
              <a:t/>
            </a:r>
            <a:br>
              <a:rPr lang="en-US" altLang="zh-TW" sz="3200" dirty="0" smtClean="0">
                <a:latin typeface="+mn-ea"/>
                <a:ea typeface="+mn-ea"/>
              </a:rPr>
            </a:br>
            <a:r>
              <a:rPr lang="en-US" altLang="zh-TW" sz="3200" dirty="0" smtClean="0">
                <a:latin typeface="+mn-ea"/>
                <a:ea typeface="+mn-ea"/>
              </a:rPr>
              <a:t>(</a:t>
            </a:r>
            <a:r>
              <a:rPr lang="zh-TW" altLang="en-US" sz="3200" dirty="0" smtClean="0">
                <a:latin typeface="+mn-ea"/>
                <a:ea typeface="+mn-ea"/>
              </a:rPr>
              <a:t>八</a:t>
            </a:r>
            <a:r>
              <a:rPr lang="en-US" altLang="zh-TW" sz="3200" dirty="0" smtClean="0">
                <a:latin typeface="+mn-ea"/>
                <a:ea typeface="+mn-ea"/>
              </a:rPr>
              <a:t>)</a:t>
            </a:r>
            <a:r>
              <a:rPr lang="zh-TW" altLang="zh-TW" sz="3200" dirty="0" smtClean="0">
                <a:latin typeface="+mn-ea"/>
                <a:ea typeface="+mn-ea"/>
              </a:rPr>
              <a:t>提升</a:t>
            </a:r>
            <a:r>
              <a:rPr lang="zh-TW" altLang="zh-TW" sz="3200" dirty="0">
                <a:latin typeface="+mn-ea"/>
                <a:ea typeface="+mn-ea"/>
              </a:rPr>
              <a:t>政府之財務</a:t>
            </a:r>
            <a:r>
              <a:rPr lang="zh-TW" altLang="zh-TW" sz="3200" dirty="0" smtClean="0">
                <a:latin typeface="+mn-ea"/>
                <a:ea typeface="+mn-ea"/>
              </a:rPr>
              <a:t>責任</a:t>
            </a: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制與二代健保之差異比較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負擔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2" b="18857"/>
          <a:stretch/>
        </p:blipFill>
        <p:spPr bwMode="auto">
          <a:xfrm>
            <a:off x="323528" y="3140968"/>
            <a:ext cx="849285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711" y="1388613"/>
            <a:ext cx="4544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+mn-ea"/>
              </a:rPr>
              <a:t>(</a:t>
            </a:r>
            <a:r>
              <a:rPr lang="zh-TW" altLang="en-US" sz="3200" dirty="0">
                <a:latin typeface="+mn-ea"/>
              </a:rPr>
              <a:t>七</a:t>
            </a:r>
            <a:r>
              <a:rPr lang="en-US" altLang="zh-TW" sz="3200" dirty="0">
                <a:latin typeface="+mn-ea"/>
              </a:rPr>
              <a:t>)</a:t>
            </a:r>
            <a:r>
              <a:rPr lang="zh-TW" altLang="en-US" sz="3200" dirty="0">
                <a:latin typeface="+mn-ea"/>
              </a:rPr>
              <a:t>保障受刑人基本人權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23465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371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明定政府應負保險經費之下限</a:t>
            </a:r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411094" cy="41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229235" y="11379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財務收支連動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機制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1026"/>
            <a:ext cx="8183763" cy="39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44008" y="2060848"/>
            <a:ext cx="47420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整併組織，調控收支</a:t>
            </a:r>
          </a:p>
          <a:p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二代健保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36980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675" r="3533"/>
          <a:stretch/>
        </p:blipFill>
        <p:spPr>
          <a:xfrm>
            <a:off x="0" y="0"/>
            <a:ext cx="9756576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772816" y="89892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t="-1857" b="1"/>
          <a:stretch/>
        </p:blipFill>
        <p:spPr>
          <a:xfrm>
            <a:off x="2904" y="2412588"/>
            <a:ext cx="5217168" cy="318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81389"/>
            <a:ext cx="9252520" cy="693939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8604448" cy="2376264"/>
          </a:xfrm>
        </p:spPr>
        <p:txBody>
          <a:bodyPr>
            <a:normAutofit/>
          </a:bodyPr>
          <a:lstStyle/>
          <a:p>
            <a:pPr algn="l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保費收繳制度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1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保費制度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520" y="836712"/>
            <a:ext cx="9144000" cy="5877272"/>
          </a:xfrm>
        </p:spPr>
        <p:txBody>
          <a:bodyPr>
            <a:normAutofit/>
          </a:bodyPr>
          <a:lstStyle/>
          <a:p>
            <a:r>
              <a:rPr lang="zh-TW" altLang="en-US" sz="3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3900" dirty="0" smtClean="0"/>
              <a:t>:</a:t>
            </a:r>
          </a:p>
          <a:p>
            <a:pPr marL="0" indent="0">
              <a:buNone/>
            </a:pPr>
            <a:r>
              <a:rPr lang="zh-TW" altLang="zh-TW" sz="3900" dirty="0" smtClean="0"/>
              <a:t>計算</a:t>
            </a:r>
            <a:r>
              <a:rPr lang="zh-TW" altLang="zh-TW" sz="3900" dirty="0"/>
              <a:t>基礎是「全家家庭總收入</a:t>
            </a:r>
            <a:r>
              <a:rPr lang="zh-TW" altLang="zh-TW" sz="3900" dirty="0" smtClean="0"/>
              <a:t>」</a:t>
            </a:r>
            <a:r>
              <a:rPr lang="zh-TW" altLang="en-US" sz="3900" dirty="0"/>
              <a:t>，取消</a:t>
            </a:r>
            <a:r>
              <a:rPr lang="en-US" altLang="zh-TW" sz="3900" dirty="0"/>
              <a:t>6</a:t>
            </a:r>
            <a:r>
              <a:rPr lang="zh-TW" altLang="en-US" sz="3900" dirty="0"/>
              <a:t>類</a:t>
            </a:r>
            <a:r>
              <a:rPr lang="en-US" altLang="zh-TW" sz="3900" dirty="0"/>
              <a:t>14</a:t>
            </a:r>
            <a:r>
              <a:rPr lang="zh-TW" altLang="en-US" sz="3900" dirty="0"/>
              <a:t>目的分類。</a:t>
            </a:r>
            <a:endParaRPr lang="en-US" altLang="zh-TW" sz="3900" dirty="0"/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70676" y="654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49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補充保費制度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而二代健保的修法的目的為</a:t>
            </a:r>
            <a:r>
              <a:rPr lang="en-US" altLang="zh-TW" dirty="0"/>
              <a:t>-</a:t>
            </a:r>
            <a:r>
              <a:rPr lang="zh-TW" altLang="en-US" dirty="0"/>
              <a:t>修改繳交健保補充保費六大所得，用以擴大費基，解決健保財務虧損</a:t>
            </a:r>
            <a:r>
              <a:rPr lang="zh-TW" altLang="en-US" dirty="0" smtClean="0"/>
              <a:t>，追求</a:t>
            </a:r>
            <a:r>
              <a:rPr lang="zh-TW" altLang="en-US" dirty="0"/>
              <a:t>更公平公正的付費</a:t>
            </a:r>
            <a:r>
              <a:rPr lang="zh-TW" altLang="en-US" dirty="0" smtClean="0"/>
              <a:t>制度，</a:t>
            </a:r>
            <a:r>
              <a:rPr lang="zh-TW" altLang="en-US" dirty="0"/>
              <a:t>使政府財政負擔減輕，進而達成社會</a:t>
            </a:r>
            <a:r>
              <a:rPr lang="zh-TW" altLang="en-US" dirty="0" smtClean="0"/>
              <a:t>正義。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</a:t>
            </a:r>
            <a:r>
              <a:rPr lang="zh-TW" altLang="en-US" dirty="0"/>
              <a:t>代健保和一代健保</a:t>
            </a:r>
            <a:r>
              <a:rPr lang="zh-TW" altLang="en-US" dirty="0" smtClean="0"/>
              <a:t>最主要差異</a:t>
            </a:r>
            <a:r>
              <a:rPr lang="zh-TW" altLang="en-US" dirty="0"/>
              <a:t>為「保費計算」的方式，以「家戶所得制」取代現行「薪資所得制」，繳費基礎的不同，打破了按職業繳保費的</a:t>
            </a:r>
            <a:r>
              <a:rPr lang="zh-TW" altLang="en-US" dirty="0" smtClean="0"/>
              <a:t>分類。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六項特定</a:t>
            </a:r>
            <a:r>
              <a:rPr lang="zh-TW" altLang="zh-TW" dirty="0" smtClean="0"/>
              <a:t>所得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/>
              <a:t>高額</a:t>
            </a:r>
            <a:r>
              <a:rPr lang="zh-TW" altLang="zh-TW" sz="3600" b="1" dirty="0" smtClean="0"/>
              <a:t>獎金</a:t>
            </a:r>
            <a:endParaRPr lang="en-US" altLang="zh-TW" sz="3600" b="1" dirty="0" smtClean="0"/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 smtClean="0"/>
              <a:t>兼職所得</a:t>
            </a:r>
            <a:endParaRPr lang="zh-TW" altLang="zh-TW" sz="3600" dirty="0"/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/>
              <a:t>執行業務</a:t>
            </a:r>
            <a:r>
              <a:rPr lang="zh-TW" altLang="zh-TW" sz="3600" b="1" dirty="0" smtClean="0"/>
              <a:t>收入</a:t>
            </a:r>
            <a:endParaRPr lang="en-US" altLang="zh-TW" sz="3600" b="1" dirty="0" smtClean="0"/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 smtClean="0"/>
              <a:t>股利所得</a:t>
            </a:r>
            <a:endParaRPr lang="en-US" altLang="zh-TW" sz="3600" b="1" dirty="0" smtClean="0"/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 smtClean="0"/>
              <a:t>利息所得</a:t>
            </a:r>
            <a:endParaRPr lang="en-US" altLang="zh-TW" sz="3600" b="1" dirty="0" smtClean="0"/>
          </a:p>
          <a:p>
            <a:pPr marL="514350" lvl="0" indent="-514350">
              <a:buFont typeface="+mj-ea"/>
              <a:buAutoNum type="ea1ChtPeriod"/>
            </a:pPr>
            <a:r>
              <a:rPr lang="zh-TW" altLang="zh-TW" sz="3600" b="1" dirty="0" smtClean="0"/>
              <a:t>個人</a:t>
            </a:r>
            <a:r>
              <a:rPr lang="zh-TW" altLang="zh-TW" sz="3600" b="1" dirty="0"/>
              <a:t>租給公司、企業、機關的租金</a:t>
            </a:r>
            <a:r>
              <a:rPr lang="zh-TW" altLang="zh-TW" sz="3600" b="1" dirty="0" smtClean="0"/>
              <a:t>收入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88" y="1916832"/>
            <a:ext cx="3065512" cy="291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6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6192688"/>
          </a:xfrm>
        </p:spPr>
        <p:txBody>
          <a:bodyPr>
            <a:noAutofit/>
          </a:bodyPr>
          <a:lstStyle/>
          <a:p>
            <a:r>
              <a:rPr lang="zh-TW" altLang="zh-TW" sz="3600" b="1" dirty="0"/>
              <a:t>優點</a:t>
            </a:r>
            <a:r>
              <a:rPr lang="zh-TW" altLang="zh-TW" sz="3600" dirty="0"/>
              <a:t>：</a:t>
            </a:r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相同</a:t>
            </a:r>
            <a:r>
              <a:rPr lang="zh-TW" altLang="zh-TW" sz="3600" dirty="0"/>
              <a:t>所得的家庭，負擔同樣</a:t>
            </a:r>
            <a:r>
              <a:rPr lang="zh-TW" altLang="zh-TW" sz="3600" dirty="0" smtClean="0"/>
              <a:t>保費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轉換</a:t>
            </a:r>
            <a:r>
              <a:rPr lang="zh-TW" altLang="zh-TW" sz="3600" dirty="0"/>
              <a:t>工作免加</a:t>
            </a:r>
            <a:r>
              <a:rPr lang="zh-TW" altLang="zh-TW" sz="3600" dirty="0" smtClean="0"/>
              <a:t>退保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浮動</a:t>
            </a:r>
            <a:r>
              <a:rPr lang="zh-TW" altLang="zh-TW" sz="3600" dirty="0"/>
              <a:t>費率每年</a:t>
            </a:r>
            <a:r>
              <a:rPr lang="zh-TW" altLang="zh-TW" sz="3600" dirty="0" smtClean="0"/>
              <a:t>調整，</a:t>
            </a:r>
            <a:r>
              <a:rPr lang="zh-TW" altLang="zh-TW" sz="3600" dirty="0"/>
              <a:t>每年可收支平衡，避免財務</a:t>
            </a:r>
            <a:r>
              <a:rPr lang="zh-TW" altLang="zh-TW" sz="3600" dirty="0" smtClean="0"/>
              <a:t>黑洞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四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擴大</a:t>
            </a:r>
            <a:r>
              <a:rPr lang="zh-TW" altLang="zh-TW" sz="3600" dirty="0"/>
              <a:t>保險費基、強化量能負擔</a:t>
            </a:r>
            <a:r>
              <a:rPr lang="zh-TW" altLang="zh-TW" sz="3600" dirty="0" smtClean="0"/>
              <a:t>精神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/>
              <a:t>五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保障</a:t>
            </a:r>
            <a:r>
              <a:rPr lang="zh-TW" altLang="zh-TW" sz="3600" dirty="0"/>
              <a:t>弱勢群體權益，減輕就醫部分</a:t>
            </a:r>
            <a:r>
              <a:rPr lang="zh-TW" altLang="zh-TW" sz="3600" dirty="0" smtClean="0"/>
              <a:t>負擔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六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提升</a:t>
            </a:r>
            <a:r>
              <a:rPr lang="zh-TW" altLang="zh-TW" sz="3600" dirty="0"/>
              <a:t>政府對全民健保之財務</a:t>
            </a:r>
            <a:r>
              <a:rPr lang="zh-TW" altLang="zh-TW" sz="3600" dirty="0" smtClean="0"/>
              <a:t>責任</a:t>
            </a:r>
            <a:r>
              <a:rPr lang="zh-TW" altLang="en-US" sz="3600" dirty="0" smtClean="0"/>
              <a:t>。</a:t>
            </a:r>
            <a:endParaRPr lang="zh-TW" altLang="zh-TW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補充保費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優缺點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r="10001"/>
          <a:stretch/>
        </p:blipFill>
        <p:spPr>
          <a:xfrm>
            <a:off x="1763688" y="140600"/>
            <a:ext cx="765594" cy="1190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6710"/>
          <a:stretch/>
        </p:blipFill>
        <p:spPr>
          <a:xfrm flipH="1">
            <a:off x="6624323" y="116632"/>
            <a:ext cx="827997" cy="11916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2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5361128"/>
          </a:xfrm>
        </p:spPr>
        <p:txBody>
          <a:bodyPr>
            <a:noAutofit/>
          </a:bodyPr>
          <a:lstStyle/>
          <a:p>
            <a:r>
              <a:rPr lang="zh-TW" altLang="zh-TW" sz="3600" b="1" dirty="0" smtClean="0"/>
              <a:t>缺點</a:t>
            </a:r>
            <a:r>
              <a:rPr lang="zh-TW" altLang="zh-TW" sz="3600" dirty="0" smtClean="0"/>
              <a:t>：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一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單身</a:t>
            </a:r>
            <a:r>
              <a:rPr lang="zh-TW" altLang="zh-TW" sz="3600" dirty="0"/>
              <a:t>、頂客族及高所得者繳更多</a:t>
            </a:r>
            <a:r>
              <a:rPr lang="zh-TW" altLang="zh-TW" sz="3600" dirty="0" smtClean="0"/>
              <a:t>保費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二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須</a:t>
            </a:r>
            <a:r>
              <a:rPr lang="zh-TW" altLang="zh-TW" sz="3600" dirty="0"/>
              <a:t>克服所得查核</a:t>
            </a:r>
            <a:r>
              <a:rPr lang="zh-TW" altLang="zh-TW" sz="3600" dirty="0" smtClean="0"/>
              <a:t>障礙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三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健保</a:t>
            </a:r>
            <a:r>
              <a:rPr lang="zh-TW" altLang="zh-TW" sz="3600" dirty="0"/>
              <a:t>法要配合大</a:t>
            </a:r>
            <a:r>
              <a:rPr lang="zh-TW" altLang="zh-TW" sz="3600" dirty="0" smtClean="0"/>
              <a:t>翻修</a:t>
            </a:r>
            <a:r>
              <a:rPr lang="zh-TW" altLang="en-US" sz="3600" dirty="0" smtClean="0"/>
              <a:t>。</a:t>
            </a:r>
            <a:endParaRPr lang="zh-TW" altLang="zh-TW" sz="3600" dirty="0"/>
          </a:p>
          <a:p>
            <a:pPr marL="0" lvl="0" indent="0">
              <a:buNone/>
            </a:pPr>
            <a:r>
              <a:rPr lang="en-US" altLang="zh-TW" sz="3600" dirty="0"/>
              <a:t>(</a:t>
            </a:r>
            <a:r>
              <a:rPr lang="zh-TW" altLang="en-US" sz="3600" dirty="0"/>
              <a:t>四</a:t>
            </a:r>
            <a:r>
              <a:rPr lang="en-US" altLang="zh-TW" sz="3600" dirty="0"/>
              <a:t>)</a:t>
            </a:r>
            <a:r>
              <a:rPr lang="zh-TW" altLang="zh-TW" sz="3600" dirty="0" smtClean="0"/>
              <a:t>規劃</a:t>
            </a:r>
            <a:r>
              <a:rPr lang="zh-TW" altLang="zh-TW" sz="3600" dirty="0"/>
              <a:t>制度過於</a:t>
            </a:r>
            <a:r>
              <a:rPr lang="zh-TW" altLang="zh-TW" sz="3600" dirty="0" smtClean="0"/>
              <a:t>理想化</a:t>
            </a:r>
            <a:r>
              <a:rPr lang="zh-TW" altLang="en-US" sz="3600" dirty="0" smtClean="0"/>
              <a:t>。</a:t>
            </a:r>
            <a:endParaRPr lang="zh-TW" altLang="zh-TW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補充保費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優缺點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 r="10001"/>
          <a:stretch/>
        </p:blipFill>
        <p:spPr>
          <a:xfrm>
            <a:off x="1763688" y="140600"/>
            <a:ext cx="765594" cy="11901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6710"/>
          <a:stretch/>
        </p:blipFill>
        <p:spPr>
          <a:xfrm flipH="1">
            <a:off x="6624323" y="116632"/>
            <a:ext cx="827997" cy="11916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9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zh-TW" altLang="zh-TW" b="1" dirty="0">
                <a:solidFill>
                  <a:schemeClr val="bg1"/>
                </a:solidFill>
              </a:rPr>
              <a:t>参、議題爭點</a:t>
            </a:r>
            <a:endParaRPr lang="zh-TW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/>
              <a:t>爭點</a:t>
            </a:r>
            <a:r>
              <a:rPr lang="zh-TW" altLang="zh-TW" b="1" dirty="0" smtClean="0"/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526" y="1184057"/>
            <a:ext cx="8794948" cy="5673943"/>
          </a:xfrm>
        </p:spPr>
        <p:txBody>
          <a:bodyPr>
            <a:normAutofit/>
          </a:bodyPr>
          <a:lstStyle/>
          <a:p>
            <a:r>
              <a:rPr lang="zh-TW" altLang="zh-TW" sz="3600" b="1" dirty="0" smtClean="0"/>
              <a:t>個人</a:t>
            </a:r>
            <a:r>
              <a:rPr lang="zh-TW" altLang="zh-TW" sz="3600" b="1" dirty="0"/>
              <a:t>補充保險費的費率：</a:t>
            </a:r>
            <a:endParaRPr lang="zh-TW" altLang="zh-TW" sz="3600" dirty="0"/>
          </a:p>
          <a:p>
            <a:pPr marL="0" indent="0">
              <a:buNone/>
            </a:pPr>
            <a:r>
              <a:rPr lang="zh-TW" altLang="zh-TW" sz="3600" dirty="0"/>
              <a:t>其</a:t>
            </a:r>
            <a:r>
              <a:rPr lang="zh-TW" altLang="zh-TW" sz="3600" dirty="0" smtClean="0"/>
              <a:t>來源取自於民眾的六項特定所得</a:t>
            </a:r>
            <a:endParaRPr lang="en-US" altLang="zh-TW" sz="3600" dirty="0" smtClean="0"/>
          </a:p>
          <a:p>
            <a:r>
              <a:rPr lang="zh-TW" altLang="en-US" sz="3600" b="1" dirty="0" smtClean="0"/>
              <a:t>原則</a:t>
            </a:r>
            <a:r>
              <a:rPr lang="en-US" altLang="zh-TW" sz="3600" b="1" dirty="0" smtClean="0"/>
              <a:t>:</a:t>
            </a:r>
          </a:p>
          <a:p>
            <a:pPr marL="0" indent="0">
              <a:buNone/>
            </a:pPr>
            <a:r>
              <a:rPr lang="zh-TW" altLang="zh-TW" sz="3600" dirty="0" smtClean="0"/>
              <a:t>當</a:t>
            </a:r>
            <a:r>
              <a:rPr lang="zh-TW" altLang="zh-TW" sz="3600" dirty="0"/>
              <a:t>這六項所得各超過</a:t>
            </a:r>
            <a:r>
              <a:rPr lang="en-US" altLang="zh-TW" sz="3600" dirty="0"/>
              <a:t>2000</a:t>
            </a:r>
            <a:r>
              <a:rPr lang="zh-TW" altLang="zh-TW" sz="3600" dirty="0" smtClean="0"/>
              <a:t>元，</a:t>
            </a:r>
            <a:r>
              <a:rPr lang="zh-TW" altLang="zh-TW" sz="3600" dirty="0"/>
              <a:t>將各按</a:t>
            </a:r>
            <a:r>
              <a:rPr lang="en-US" altLang="zh-TW" sz="3600" dirty="0"/>
              <a:t>2%</a:t>
            </a:r>
            <a:r>
              <a:rPr lang="zh-TW" altLang="zh-TW" sz="3600" dirty="0"/>
              <a:t>的補充保費費率，以就源扣繳方式，從所得中直接扣除</a:t>
            </a:r>
            <a:r>
              <a:rPr lang="zh-TW" altLang="zh-TW" sz="3600" dirty="0" smtClean="0"/>
              <a:t>。當</a:t>
            </a:r>
            <a:r>
              <a:rPr lang="zh-TW" altLang="zh-TW" sz="3600" dirty="0"/>
              <a:t>金額超過</a:t>
            </a:r>
            <a:r>
              <a:rPr lang="en-US" altLang="zh-TW" sz="3600" dirty="0"/>
              <a:t>1,000</a:t>
            </a:r>
            <a:r>
              <a:rPr lang="zh-TW" altLang="zh-TW" sz="3600" dirty="0"/>
              <a:t>萬元時以</a:t>
            </a:r>
            <a:r>
              <a:rPr lang="en-US" altLang="zh-TW" sz="3600" dirty="0"/>
              <a:t>1,000</a:t>
            </a:r>
            <a:r>
              <a:rPr lang="zh-TW" altLang="zh-TW" sz="3600" dirty="0"/>
              <a:t>萬元來計算，不再往上加。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45224"/>
            <a:ext cx="2674640" cy="128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65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爭點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04937"/>
            <a:ext cx="8640960" cy="4525963"/>
          </a:xfrm>
        </p:spPr>
        <p:txBody>
          <a:bodyPr/>
          <a:lstStyle/>
          <a:p>
            <a:r>
              <a:rPr lang="zh-TW" altLang="en-US" sz="3600" dirty="0"/>
              <a:t>補充保費的設計，對人民而言究竟是否公平呢？抑或只是變相的間接漲價？</a:t>
            </a:r>
          </a:p>
          <a:p>
            <a:r>
              <a:rPr lang="zh-TW" altLang="en-US" sz="3600" dirty="0"/>
              <a:t>倘若人民將存款拆成好幾筆，那麼，政府設計</a:t>
            </a:r>
            <a:r>
              <a:rPr lang="en-US" altLang="zh-TW" sz="3600" dirty="0"/>
              <a:t>2%</a:t>
            </a:r>
            <a:r>
              <a:rPr lang="zh-TW" altLang="en-US" sz="3600" dirty="0"/>
              <a:t>的補充保費真能發揮當初設計時所預期的功效嗎？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142877" cy="28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9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5"/>
            <a:ext cx="9166097" cy="686572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492896"/>
            <a:ext cx="8229600" cy="1143000"/>
          </a:xfrm>
        </p:spPr>
        <p:txBody>
          <a:bodyPr/>
          <a:lstStyle/>
          <a:p>
            <a:r>
              <a:rPr lang="zh-TW" altLang="zh-TW" b="1" dirty="0"/>
              <a:t>肆、利害關係人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9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73632"/>
            <a:ext cx="8507288" cy="5323720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健保與人民</a:t>
            </a:r>
            <a:r>
              <a:rPr lang="zh-TW" altLang="zh-TW" sz="3600" dirty="0" smtClean="0"/>
              <a:t>息息相關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zh-TW" sz="3600" dirty="0" smtClean="0"/>
              <a:t>我國</a:t>
            </a:r>
            <a:r>
              <a:rPr lang="zh-TW" altLang="zh-TW" sz="3600" dirty="0"/>
              <a:t>健保制度</a:t>
            </a:r>
            <a:r>
              <a:rPr lang="zh-TW" altLang="zh-TW" sz="3600" dirty="0" smtClean="0"/>
              <a:t>，</a:t>
            </a:r>
            <a:r>
              <a:rPr lang="zh-TW" altLang="en-US" sz="3600" dirty="0"/>
              <a:t>一</a:t>
            </a:r>
            <a:r>
              <a:rPr lang="zh-TW" altLang="en-US" sz="3600" dirty="0" smtClean="0"/>
              <a:t>直以來都</a:t>
            </a:r>
            <a:r>
              <a:rPr lang="zh-TW" altLang="zh-TW" sz="3600" dirty="0" smtClean="0"/>
              <a:t>深受</a:t>
            </a:r>
            <a:r>
              <a:rPr lang="zh-TW" altLang="en-US" sz="3600" dirty="0" smtClean="0"/>
              <a:t>國內外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支持與</a:t>
            </a:r>
            <a:r>
              <a:rPr lang="zh-TW" altLang="zh-TW" sz="3600" dirty="0" smtClean="0"/>
              <a:t>好評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zh-TW" sz="3600" dirty="0"/>
              <a:t>｢全民健保｣是重大的民生政策，對於社會、政治、經濟有著深遠的</a:t>
            </a:r>
            <a:r>
              <a:rPr lang="zh-TW" altLang="zh-TW" sz="3600" dirty="0" smtClean="0"/>
              <a:t>影響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zh-TW" sz="3600" dirty="0"/>
              <a:t>但是，近年來財務</a:t>
            </a:r>
            <a:r>
              <a:rPr lang="zh-TW" altLang="zh-TW" sz="3600" dirty="0" smtClean="0"/>
              <a:t>漏洞越來越大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因此</a:t>
            </a:r>
            <a:r>
              <a:rPr lang="zh-TW" altLang="en-US" sz="3600" dirty="0" smtClean="0"/>
              <a:t>，</a:t>
            </a:r>
            <a:r>
              <a:rPr lang="zh-TW" altLang="zh-TW" sz="3600" dirty="0" smtClean="0"/>
              <a:t>衛生署</a:t>
            </a:r>
            <a:r>
              <a:rPr lang="zh-TW" altLang="zh-TW" sz="3600" dirty="0"/>
              <a:t>規劃二代</a:t>
            </a:r>
            <a:r>
              <a:rPr lang="zh-TW" altLang="zh-TW" sz="3600" dirty="0" smtClean="0"/>
              <a:t>健保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19690"/>
            <a:ext cx="1800200" cy="21776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99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利害關係人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我們接下來用四個不同角度來解說，二代健保對不同人的利與弊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政府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雇主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民眾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醫院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6105525" cy="36099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32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關係人一</a:t>
            </a:r>
            <a:r>
              <a:rPr lang="en-US" altLang="zh-TW" b="1" dirty="0"/>
              <a:t>:</a:t>
            </a:r>
            <a:r>
              <a:rPr lang="zh-TW" altLang="zh-TW" b="1" dirty="0" smtClean="0"/>
              <a:t>政府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052736"/>
            <a:ext cx="8686800" cy="4925144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altLang="zh-TW" b="1" dirty="0" smtClean="0"/>
          </a:p>
          <a:p>
            <a:pPr>
              <a:lnSpc>
                <a:spcPct val="120000"/>
              </a:lnSpc>
            </a:pPr>
            <a:r>
              <a:rPr lang="zh-TW" altLang="en-US" sz="3900" dirty="0" smtClean="0"/>
              <a:t>優點</a:t>
            </a:r>
            <a:endParaRPr lang="en-US" altLang="zh-TW" sz="3900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3900" dirty="0"/>
              <a:t>(</a:t>
            </a:r>
            <a:r>
              <a:rPr lang="zh-TW" altLang="en-US" sz="3900" dirty="0"/>
              <a:t>一</a:t>
            </a:r>
            <a:r>
              <a:rPr lang="en-US" altLang="zh-TW" sz="3900" dirty="0"/>
              <a:t>)</a:t>
            </a:r>
            <a:r>
              <a:rPr lang="zh-TW" altLang="en-US" sz="3900" dirty="0"/>
              <a:t>使權責相符，統籌保險費率、給付範圍及年度醫療給付費用總額協定等重大財務事項之審議</a:t>
            </a:r>
            <a:r>
              <a:rPr lang="zh-TW" altLang="en-US" sz="3900" dirty="0" smtClean="0"/>
              <a:t>。</a:t>
            </a:r>
            <a:endParaRPr lang="en-US" altLang="zh-TW" sz="39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3900" dirty="0"/>
              <a:t>(</a:t>
            </a:r>
            <a:r>
              <a:rPr lang="zh-TW" altLang="en-US" sz="3900" dirty="0"/>
              <a:t>二</a:t>
            </a:r>
            <a:r>
              <a:rPr lang="en-US" altLang="zh-TW" sz="3900" dirty="0"/>
              <a:t>)</a:t>
            </a:r>
            <a:r>
              <a:rPr lang="zh-TW" altLang="zh-TW" sz="3900" dirty="0"/>
              <a:t>減少保險收入或增加保險支出之情形時，同時審議資源配置及財務平衡方案，增加保費的收入</a:t>
            </a:r>
            <a:r>
              <a:rPr lang="zh-TW" altLang="en-US" sz="3900" dirty="0"/>
              <a:t>，</a:t>
            </a:r>
            <a:r>
              <a:rPr lang="zh-TW" altLang="zh-TW" sz="3900" dirty="0"/>
              <a:t>適時填補健保財務的缺口，改善一代健保所造成的嚴重財務虧損。</a:t>
            </a:r>
          </a:p>
          <a:p>
            <a:pPr lvl="0"/>
            <a:endParaRPr lang="zh-TW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79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zh-TW" dirty="0" smtClean="0"/>
              <a:t>缺點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政府負擔金額隨保險規模逐年擴大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 </a:t>
            </a:r>
            <a:r>
              <a:rPr lang="zh-TW" altLang="zh-TW" dirty="0"/>
              <a:t>政府整體負擔比率較現制增加 </a:t>
            </a:r>
          </a:p>
          <a:p>
            <a:pPr lvl="0"/>
            <a:endParaRPr lang="en-US" altLang="zh-TW" b="1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/>
              <a:t>關係人一</a:t>
            </a:r>
            <a:r>
              <a:rPr lang="en-US" altLang="zh-TW" b="1" dirty="0" smtClean="0"/>
              <a:t>:</a:t>
            </a:r>
            <a:r>
              <a:rPr lang="zh-TW" altLang="zh-TW" b="1" dirty="0" smtClean="0"/>
              <a:t>政府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37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案例</a:t>
            </a:r>
            <a:r>
              <a:rPr lang="en-US" altLang="zh-TW" b="1" dirty="0" smtClean="0"/>
              <a:t>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7141"/>
            <a:ext cx="8229600" cy="43520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001000" cy="72494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關係人二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雇主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49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 </a:t>
            </a:r>
            <a:r>
              <a:rPr lang="zh-TW" altLang="zh-TW" dirty="0"/>
              <a:t>平衡政府、雇主及民眾間的保費</a:t>
            </a:r>
            <a:r>
              <a:rPr lang="zh-TW" altLang="zh-TW" dirty="0" smtClean="0"/>
              <a:t>比例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 </a:t>
            </a:r>
            <a:r>
              <a:rPr lang="zh-TW" altLang="zh-TW" dirty="0"/>
              <a:t>減少雇主為降低健保費繳交金額，而將薪資轉用其他名義給付</a:t>
            </a:r>
            <a:r>
              <a:rPr lang="zh-TW" altLang="zh-TW" dirty="0" smtClean="0"/>
              <a:t>目前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 </a:t>
            </a:r>
            <a:r>
              <a:rPr lang="zh-TW" altLang="zh-TW" dirty="0"/>
              <a:t>使不同行業雇主間的負擔更</a:t>
            </a:r>
            <a:r>
              <a:rPr lang="zh-TW" altLang="zh-TW" dirty="0" smtClean="0"/>
              <a:t>公平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/>
              <a:t>＊計費公式如下：</a:t>
            </a:r>
          </a:p>
          <a:p>
            <a:pPr marL="0" indent="0">
              <a:buNone/>
            </a:pPr>
            <a:r>
              <a:rPr lang="zh-TW" altLang="zh-TW" dirty="0"/>
              <a:t>（薪資所得總額－其受僱者之投保金額總額）× 補充保險費率（</a:t>
            </a:r>
            <a:r>
              <a:rPr lang="en-US" altLang="zh-TW" dirty="0"/>
              <a:t> 2</a:t>
            </a:r>
            <a:r>
              <a:rPr lang="zh-TW" altLang="zh-TW" dirty="0"/>
              <a:t>％）</a:t>
            </a:r>
          </a:p>
          <a:p>
            <a:endParaRPr lang="zh-TW" altLang="zh-TW" dirty="0"/>
          </a:p>
          <a:p>
            <a:endParaRPr lang="en-US" altLang="zh-TW" b="1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56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9" y="1600200"/>
            <a:ext cx="7721401" cy="452596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5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 </a:t>
            </a:r>
            <a:r>
              <a:rPr lang="zh-TW" altLang="zh-TW" dirty="0"/>
              <a:t>使收入相同的人有相近的保費負擔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zh-TW" dirty="0"/>
              <a:t>二</a:t>
            </a:r>
            <a:r>
              <a:rPr lang="en-US" altLang="zh-TW" dirty="0"/>
              <a:t>)</a:t>
            </a:r>
            <a:r>
              <a:rPr lang="zh-TW" altLang="zh-TW" dirty="0"/>
              <a:t>減少財務負擔的不公平性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/>
              <a:t>＊</a:t>
            </a:r>
            <a:r>
              <a:rPr lang="zh-TW" altLang="zh-TW" b="1" dirty="0"/>
              <a:t>計算方式：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dirty="0" smtClean="0"/>
              <a:t>新制</a:t>
            </a:r>
            <a:r>
              <a:rPr lang="zh-TW" altLang="zh-TW" dirty="0"/>
              <a:t>實施第一年，補充保險費之法定費率為</a:t>
            </a:r>
            <a:r>
              <a:rPr lang="en-US" altLang="zh-TW" dirty="0"/>
              <a:t>2% </a:t>
            </a:r>
            <a:r>
              <a:rPr lang="zh-TW" altLang="zh-TW" dirty="0"/>
              <a:t>，自第二年起，依本保險保險費率之成長率調整</a:t>
            </a:r>
            <a:r>
              <a:rPr lang="en-US" altLang="zh-TW" dirty="0"/>
              <a:t>: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zh-TW" altLang="zh-TW" dirty="0" smtClean="0"/>
              <a:t>補充</a:t>
            </a:r>
            <a:r>
              <a:rPr lang="zh-TW" altLang="zh-TW" dirty="0"/>
              <a:t>保險費費基×補充保險費之費率</a:t>
            </a:r>
            <a:r>
              <a:rPr lang="en-US" altLang="zh-TW" dirty="0"/>
              <a:t>(2</a:t>
            </a:r>
            <a:r>
              <a:rPr lang="en-US" altLang="zh-TW" dirty="0" smtClean="0"/>
              <a:t>%)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dirty="0" smtClean="0"/>
              <a:t>被保險人</a:t>
            </a:r>
            <a:r>
              <a:rPr lang="zh-TW" altLang="zh-TW" dirty="0"/>
              <a:t>及眷屬各自依其其他所得計算補充</a:t>
            </a:r>
            <a:r>
              <a:rPr lang="zh-TW" altLang="zh-TW" dirty="0" smtClean="0"/>
              <a:t>保險費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關係人三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民眾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14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關係人四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2816"/>
            <a:ext cx="8207424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zh-TW" dirty="0" smtClean="0"/>
              <a:t>診斷</a:t>
            </a:r>
            <a:r>
              <a:rPr lang="zh-TW" altLang="zh-TW" dirty="0"/>
              <a:t>關聯群（簡稱</a:t>
            </a:r>
            <a:r>
              <a:rPr lang="en-US" altLang="zh-TW" dirty="0"/>
              <a:t>DRG</a:t>
            </a:r>
            <a:r>
              <a:rPr lang="zh-TW" altLang="zh-TW" dirty="0"/>
              <a:t>）又稱「包裹式給付</a:t>
            </a:r>
            <a:r>
              <a:rPr lang="zh-TW" altLang="zh-TW" dirty="0" smtClean="0"/>
              <a:t>」</a:t>
            </a:r>
            <a:r>
              <a:rPr lang="zh-TW" altLang="en-US" dirty="0"/>
              <a:t>。</a:t>
            </a:r>
            <a:r>
              <a:rPr lang="zh-TW" altLang="zh-TW" dirty="0" smtClean="0"/>
              <a:t>依據</a:t>
            </a:r>
            <a:r>
              <a:rPr lang="zh-TW" altLang="zh-TW" dirty="0"/>
              <a:t>病人年齡、性別、病情複雜程度、出院時復原情形等</a:t>
            </a:r>
            <a:r>
              <a:rPr lang="zh-TW" altLang="zh-TW" dirty="0" smtClean="0"/>
              <a:t>狀況分</a:t>
            </a:r>
            <a:r>
              <a:rPr lang="zh-TW" altLang="en-US" dirty="0" smtClean="0"/>
              <a:t>組</a:t>
            </a:r>
            <a:r>
              <a:rPr lang="zh-TW" altLang="zh-TW" dirty="0" smtClean="0"/>
              <a:t>，</a:t>
            </a:r>
            <a:r>
              <a:rPr lang="zh-TW" altLang="zh-TW" dirty="0"/>
              <a:t>計算健保署應給付醫院之</a:t>
            </a:r>
            <a:r>
              <a:rPr lang="zh-TW" altLang="zh-TW" dirty="0" smtClean="0"/>
              <a:t>費用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zh-TW" altLang="zh-TW" dirty="0"/>
              <a:t>在</a:t>
            </a:r>
            <a:r>
              <a:rPr lang="en-US" altLang="zh-TW" dirty="0"/>
              <a:t>DRG</a:t>
            </a:r>
            <a:r>
              <a:rPr lang="zh-TW" altLang="zh-TW" dirty="0"/>
              <a:t>制度下，醫療照護的流程標準化，病人接受治療的效率</a:t>
            </a:r>
            <a:r>
              <a:rPr lang="zh-TW" altLang="zh-TW" dirty="0" smtClean="0"/>
              <a:t>提高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dirty="0" smtClean="0"/>
              <a:t>DRG</a:t>
            </a:r>
            <a:r>
              <a:rPr lang="zh-TW" altLang="zh-TW" dirty="0"/>
              <a:t>將「成本管控」的主導權交由醫院自行處理，醫院為維持利潤，勢必相對減少醫療資源的浪費。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41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-459432"/>
            <a:ext cx="9128405" cy="6855852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-972616" y="2255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伍、本組觀點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2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觀點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本組依資料分析發現，二代健保</a:t>
            </a:r>
            <a:r>
              <a:rPr lang="zh-TW" altLang="zh-TW" dirty="0" smtClean="0"/>
              <a:t>希望</a:t>
            </a:r>
            <a:r>
              <a:rPr lang="zh-TW" altLang="zh-TW" dirty="0"/>
              <a:t>高所得者能幫助低</a:t>
            </a:r>
            <a:r>
              <a:rPr lang="zh-TW" altLang="zh-TW" dirty="0" smtClean="0"/>
              <a:t>所得</a:t>
            </a:r>
            <a:r>
              <a:rPr lang="zh-TW" altLang="en-US" dirty="0" smtClean="0"/>
              <a:t>者</a:t>
            </a:r>
            <a:r>
              <a:rPr lang="zh-TW" altLang="zh-TW" dirty="0" smtClean="0"/>
              <a:t>，結果</a:t>
            </a:r>
            <a:r>
              <a:rPr lang="zh-TW" altLang="zh-TW" dirty="0"/>
              <a:t>卻發現中所得的薪資階級、保險業務員或單身族，所繳的健保費用比原先增加了許多，變相的被</a:t>
            </a:r>
            <a:r>
              <a:rPr lang="zh-TW" altLang="zh-TW" dirty="0" smtClean="0"/>
              <a:t>剝削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12393"/>
            <a:ext cx="4314825" cy="32289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780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/>
              <a:t>然而現今，實施了一段時間後，二代健保的制度也面臨了許多反彈</a:t>
            </a:r>
            <a:r>
              <a:rPr lang="zh-TW" altLang="zh-TW" sz="3600" dirty="0" smtClean="0"/>
              <a:t>聲浪</a:t>
            </a:r>
            <a:r>
              <a:rPr lang="zh-TW" altLang="zh-TW" sz="3600" dirty="0"/>
              <a:t>。</a:t>
            </a:r>
            <a:endParaRPr lang="zh-TW" altLang="en-US" sz="3600" dirty="0"/>
          </a:p>
          <a:p>
            <a:r>
              <a:rPr lang="zh-TW" altLang="en-US" sz="3600" dirty="0"/>
              <a:t>這</a:t>
            </a:r>
            <a:r>
              <a:rPr lang="zh-TW" altLang="en-US" sz="3600" dirty="0" smtClean="0"/>
              <a:t>此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我們針對一些關於二代健保補充保費的爭議做研究探討， 希望可以藉由此次報告更加明白全民健保的制度運作。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00" y="4509120"/>
            <a:ext cx="3600400" cy="224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zh-TW" dirty="0"/>
              <a:t>黃怡菁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44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864" y="764704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zh-TW" dirty="0" smtClean="0"/>
              <a:t>二</a:t>
            </a:r>
            <a:r>
              <a:rPr lang="zh-TW" altLang="zh-TW" dirty="0"/>
              <a:t>代健保制度繁瑣龐雜，新增的補充保費計算方式比一代健保複雜</a:t>
            </a:r>
            <a:r>
              <a:rPr lang="zh-TW" altLang="zh-TW" dirty="0" smtClean="0"/>
              <a:t>許多</a:t>
            </a:r>
            <a:r>
              <a:rPr lang="zh-TW" altLang="en-US" dirty="0" smtClean="0"/>
              <a:t>，</a:t>
            </a:r>
            <a:r>
              <a:rPr lang="zh-TW" altLang="zh-TW" dirty="0"/>
              <a:t>多數民眾不清楚補充保費此制度，</a:t>
            </a:r>
            <a:r>
              <a:rPr lang="zh-TW" altLang="zh-TW" dirty="0" smtClean="0"/>
              <a:t>此</a:t>
            </a:r>
            <a:r>
              <a:rPr lang="zh-TW" altLang="en-US" dirty="0" smtClean="0"/>
              <a:t>舉會</a:t>
            </a:r>
            <a:r>
              <a:rPr lang="zh-TW" altLang="zh-TW" dirty="0" smtClean="0"/>
              <a:t>讓</a:t>
            </a:r>
            <a:r>
              <a:rPr lang="zh-TW" altLang="zh-TW" dirty="0"/>
              <a:t>民眾無所適從，且無法信任二代健保此制度是否能為民眾帶來更好的保障。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04" y="3717032"/>
            <a:ext cx="2775224" cy="27752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9913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本組</a:t>
            </a:r>
            <a:r>
              <a:rPr lang="zh-TW" altLang="zh-TW" dirty="0" smtClean="0"/>
              <a:t>認為</a:t>
            </a:r>
            <a:r>
              <a:rPr lang="zh-TW" altLang="zh-TW" dirty="0"/>
              <a:t>不該以單一的標準去收取保費，而是該以累進的方式來收取保費</a:t>
            </a:r>
            <a:r>
              <a:rPr lang="zh-TW" altLang="zh-TW" dirty="0" smtClean="0"/>
              <a:t>，讓</a:t>
            </a:r>
            <a:r>
              <a:rPr lang="zh-TW" altLang="zh-TW" dirty="0"/>
              <a:t>每個不同收入階級的人，所收</a:t>
            </a:r>
            <a:r>
              <a:rPr lang="zh-TW" altLang="zh-TW" dirty="0" smtClean="0"/>
              <a:t>的保費不同</a:t>
            </a:r>
            <a:r>
              <a:rPr lang="zh-TW" altLang="en-US" dirty="0" smtClean="0"/>
              <a:t>例如：</a:t>
            </a:r>
            <a:r>
              <a:rPr lang="zh-TW" altLang="zh-TW" dirty="0" smtClean="0"/>
              <a:t>收入</a:t>
            </a:r>
            <a:r>
              <a:rPr lang="zh-TW" altLang="zh-TW" dirty="0"/>
              <a:t>一千萬和一億</a:t>
            </a:r>
            <a:r>
              <a:rPr lang="zh-TW" altLang="zh-TW" dirty="0" smtClean="0"/>
              <a:t>的保費倍率</a:t>
            </a:r>
            <a:r>
              <a:rPr lang="zh-TW" altLang="en-US" dirty="0" smtClean="0"/>
              <a:t>不</a:t>
            </a:r>
            <a:r>
              <a:rPr lang="zh-TW" altLang="zh-TW" dirty="0" smtClean="0"/>
              <a:t>相同，</a:t>
            </a:r>
            <a:r>
              <a:rPr lang="zh-TW" altLang="en-US" dirty="0" smtClean="0"/>
              <a:t>如</a:t>
            </a:r>
            <a:r>
              <a:rPr lang="zh-TW" altLang="zh-TW" dirty="0" smtClean="0"/>
              <a:t>此才是達到所謂的公平與正義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 b="19004"/>
          <a:stretch/>
        </p:blipFill>
        <p:spPr>
          <a:xfrm>
            <a:off x="6012160" y="3837775"/>
            <a:ext cx="2492326" cy="276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2564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3437"/>
            <a:ext cx="8229600" cy="452596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zh-TW" dirty="0" smtClean="0"/>
              <a:t>政府</a:t>
            </a:r>
            <a:r>
              <a:rPr lang="zh-TW" altLang="zh-TW" dirty="0"/>
              <a:t>可透過電子報、廣播電台專訪及大型活動，設置宣導攤位，藉由民眾參與活動增進闔家健康，更加深對二代健保及全民健保認識與支持。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449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目前還不知健保局和衛生署推行二代健保的民眾比率？</a:t>
            </a:r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497156" cy="360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4213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本組觀點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健保費應該依據什麼標準徵收比較合理？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380748" cy="392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15291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3572" r="12102"/>
          <a:stretch/>
        </p:blipFill>
        <p:spPr>
          <a:xfrm>
            <a:off x="-36513" y="0"/>
            <a:ext cx="9204911" cy="6858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  <a:r>
              <a:rPr lang="zh-TW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結論 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1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zh-TW" altLang="zh-TW" sz="3600" dirty="0"/>
              <a:t>二代健保的產生，主要是因為健保局以及政府長期的嚴重財政虧損、</a:t>
            </a:r>
            <a:r>
              <a:rPr lang="zh-TW" altLang="zh-TW" sz="3600" dirty="0" smtClean="0"/>
              <a:t>入不敷出</a:t>
            </a:r>
            <a:r>
              <a:rPr lang="zh-TW" altLang="en-US" sz="3600" dirty="0" smtClean="0"/>
              <a:t>。</a:t>
            </a:r>
            <a:r>
              <a:rPr lang="zh-TW" altLang="zh-TW" sz="3600" dirty="0"/>
              <a:t>因此，我們必須謹慎思考健保的未來</a:t>
            </a:r>
            <a:r>
              <a:rPr lang="zh-TW" altLang="zh-TW" sz="3600" dirty="0" smtClean="0"/>
              <a:t>走向</a:t>
            </a:r>
            <a:r>
              <a:rPr lang="zh-TW" altLang="en-US" sz="3600" dirty="0" smtClean="0"/>
              <a:t>。</a:t>
            </a:r>
            <a:endParaRPr lang="en-US" altLang="zh-TW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248472" cy="34021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14370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在未來建立</a:t>
            </a:r>
            <a:r>
              <a:rPr lang="zh-TW" altLang="en-US" sz="3600" dirty="0"/>
              <a:t>一個負擔公平、財務健全、品質提昇、照護適當、資源發揮最大效用，且達到健保資源配置之機制，在品質上可以受到更良好的醫療品質，建構完善健全的改革措施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31" y="4293096"/>
            <a:ext cx="2427925" cy="242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9514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54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16632" y="2132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b="1" dirty="0"/>
              <a:t>柒、資料</a:t>
            </a:r>
            <a:r>
              <a:rPr lang="zh-TW" altLang="zh-TW" b="1" dirty="0" smtClean="0"/>
              <a:t>來源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54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65973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zh-TW" altLang="zh-TW" sz="3500" dirty="0"/>
              <a:t>全民健保改革綜論</a:t>
            </a:r>
            <a:r>
              <a:rPr lang="en-US" altLang="zh-TW" sz="3500" dirty="0"/>
              <a:t>  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u="sng" dirty="0">
                <a:hlinkClick r:id="rId2"/>
              </a:rPr>
              <a:t>http://www.libertytimes.com.tw/2013/new/sep/6/today-p3.htm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全民健康保險雙月刊第</a:t>
            </a:r>
            <a:r>
              <a:rPr lang="en-US" altLang="zh-TW" sz="3500" dirty="0"/>
              <a:t>96</a:t>
            </a:r>
            <a:r>
              <a:rPr lang="zh-TW" altLang="zh-TW" sz="3500" dirty="0"/>
              <a:t>期（</a:t>
            </a:r>
            <a:r>
              <a:rPr lang="en-US" altLang="zh-TW" sz="3500" dirty="0"/>
              <a:t>101</a:t>
            </a:r>
            <a:r>
              <a:rPr lang="zh-TW" altLang="zh-TW" sz="3500" dirty="0"/>
              <a:t>年</a:t>
            </a:r>
            <a:r>
              <a:rPr lang="en-US" altLang="zh-TW" sz="3500" dirty="0"/>
              <a:t>3</a:t>
            </a:r>
            <a:r>
              <a:rPr lang="zh-TW" altLang="zh-TW" sz="3500" dirty="0"/>
              <a:t>月號）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3"/>
              </a:rPr>
              <a:t>http://www.nhi.gov.tw/epaper/ItemDetail.aspx?DataID=2889&amp;IsWebData=0&amp;ItemTypeID=7&amp;PapersID=246&amp;PicID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行政院衛生署中央健康保險局電子報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3"/>
              </a:rPr>
              <a:t>http://www.nhi.gov.tw/epaper/ItemDetail.aspx?DataID=2889&amp;IsWebData=0&amp;ItemTypeID=7&amp;PapersID=246&amp;PicID</a:t>
            </a:r>
            <a:r>
              <a:rPr lang="en-US" altLang="zh-TW" sz="3500" dirty="0"/>
              <a:t> 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單筆收入超過</a:t>
            </a:r>
            <a:r>
              <a:rPr lang="en-US" altLang="zh-TW" sz="3500" dirty="0"/>
              <a:t>5</a:t>
            </a:r>
            <a:r>
              <a:rPr lang="zh-TW" altLang="zh-TW" sz="3500" dirty="0"/>
              <a:t>千扣繳</a:t>
            </a:r>
            <a:r>
              <a:rPr lang="en-US" altLang="zh-TW" sz="3500" dirty="0"/>
              <a:t>2%</a:t>
            </a:r>
            <a:r>
              <a:rPr lang="zh-TW" altLang="zh-TW" sz="3500" dirty="0"/>
              <a:t>　「二代健保」四成民眾不清楚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4"/>
              </a:rPr>
              <a:t>http://www.nownews.com/n/2013/09/11/858263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 err="1"/>
              <a:t>MoneyDJ</a:t>
            </a:r>
            <a:r>
              <a:rPr lang="en-US" altLang="zh-TW" sz="3500" dirty="0"/>
              <a:t> </a:t>
            </a:r>
            <a:r>
              <a:rPr lang="zh-TW" altLang="zh-TW" sz="3500" dirty="0"/>
              <a:t>財經知識庫</a:t>
            </a:r>
            <a:r>
              <a:rPr lang="en-US" altLang="zh-TW" sz="3500" u="sng" dirty="0">
                <a:hlinkClick r:id="rId5"/>
              </a:rPr>
              <a:t>http://www.moneydj.com/KMDJ/Wiki/WikiViewer.aspx?KeyID=b07c1466-de36-423c-b701-055bb2425995#ixzz2m25CtLkN</a:t>
            </a:r>
            <a:r>
              <a:rPr lang="en-US" altLang="zh-TW" sz="3500" dirty="0"/>
              <a:t>   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二代健保補充保險費簡介</a:t>
            </a:r>
            <a:r>
              <a:rPr lang="en-US" altLang="zh-TW" sz="3500" dirty="0"/>
              <a:t>PPT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一代健保與二代健保優缺點分析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6"/>
              </a:rPr>
              <a:t>http://www.wretch.cc/blog/nevergo2far/8240025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二代健保缺失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7"/>
              </a:rPr>
              <a:t>http://nmart.pixnet.net/blog/post/22822611-%E4%BA%8C%E4%BB%A3%E5%81%A5%E4%BF%9D%E7%BC%BA%E5%A4%B1</a:t>
            </a:r>
            <a:endParaRPr lang="zh-TW" altLang="zh-TW" sz="3500" dirty="0"/>
          </a:p>
          <a:p>
            <a:pPr marL="0" indent="0">
              <a:buNone/>
            </a:pPr>
            <a:r>
              <a:rPr lang="en-US" altLang="zh-TW" sz="3500" dirty="0"/>
              <a:t> </a:t>
            </a:r>
            <a:endParaRPr lang="zh-TW" altLang="zh-TW" sz="3500" dirty="0"/>
          </a:p>
          <a:p>
            <a:pPr marL="0" indent="0">
              <a:buNone/>
            </a:pPr>
            <a:r>
              <a:rPr lang="zh-TW" altLang="zh-TW" sz="3500" dirty="0"/>
              <a:t>今周刊二代健保狠撈你的錢</a:t>
            </a:r>
          </a:p>
          <a:p>
            <a:pPr marL="0" indent="0">
              <a:buNone/>
            </a:pPr>
            <a:r>
              <a:rPr lang="en-US" altLang="zh-TW" sz="3500" u="sng" dirty="0">
                <a:hlinkClick r:id="rId8"/>
              </a:rPr>
              <a:t>http://amychiou2009.pixnet.net/blog/post/7669007-%E4%BA%8C%E4%BB%A3%E5%81%A5%E4%BF%9D--2-%E4%BB%8A%E5%91%A8%E5%88%8A701%E6%9C%9F~%E4%BA%8C%E4%BB%A3%E5%81%A5%E4%BF%9D%E7%8B%A0%E5%89%8A%E4%BD%A0%E7%9A%84%E9%8C%A2</a:t>
            </a:r>
            <a:endParaRPr lang="zh-TW" altLang="zh-TW" sz="3500" dirty="0"/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dirty="0"/>
          </a:p>
          <a:p>
            <a:pPr marL="0" indent="0">
              <a:buNone/>
            </a:pP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32728" y="26064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/>
              <a:t>資料來源</a:t>
            </a:r>
            <a:endParaRPr lang="zh-TW" altLang="en-US" sz="3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081" y="4005064"/>
            <a:ext cx="2548349" cy="1786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2"/>
            <a:ext cx="9144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二、議題介紹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7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b="1" dirty="0" smtClean="0"/>
              <a:t>圖片</a:t>
            </a:r>
            <a:r>
              <a:rPr lang="zh-TW" altLang="zh-TW" sz="3200" b="1" dirty="0" smtClean="0"/>
              <a:t>來源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幾米繪本插圖</a:t>
            </a:r>
            <a:endParaRPr lang="en-US" altLang="zh-TW" dirty="0" smtClean="0"/>
          </a:p>
          <a:p>
            <a:r>
              <a:rPr lang="en-US" altLang="zh-TW" dirty="0" smtClean="0"/>
              <a:t>Google</a:t>
            </a:r>
            <a:r>
              <a:rPr lang="zh-TW" altLang="en-US" dirty="0" smtClean="0"/>
              <a:t>大神</a:t>
            </a:r>
            <a:endParaRPr lang="en-US" altLang="zh-TW" dirty="0" smtClean="0"/>
          </a:p>
          <a:p>
            <a:r>
              <a:rPr lang="zh-TW" altLang="en-US" dirty="0" smtClean="0"/>
              <a:t>蘋果日</a:t>
            </a:r>
            <a:r>
              <a:rPr lang="zh-TW" altLang="en-US" dirty="0"/>
              <a:t>報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57" y="3789040"/>
            <a:ext cx="4258816" cy="285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139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9"/>
            <a:ext cx="9144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116632" y="270892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捌</a:t>
            </a:r>
            <a:r>
              <a:rPr lang="zh-TW" altLang="zh-TW" b="1" dirty="0" smtClean="0"/>
              <a:t>、</a:t>
            </a:r>
            <a:r>
              <a:rPr lang="zh-TW" altLang="zh-TW" b="1" dirty="0"/>
              <a:t>組員分工</a:t>
            </a:r>
            <a:r>
              <a:rPr lang="zh-TW" altLang="zh-TW" b="1" dirty="0" smtClean="0"/>
              <a:t>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16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組員分工表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/>
            <a:r>
              <a:rPr lang="zh-TW" altLang="zh-TW" dirty="0"/>
              <a:t>前言：馬韻筑</a:t>
            </a:r>
            <a:r>
              <a:rPr lang="en-US" altLang="zh-TW" dirty="0"/>
              <a:t>  </a:t>
            </a:r>
            <a:r>
              <a:rPr lang="zh-TW" altLang="zh-TW" dirty="0"/>
              <a:t>賴思綺</a:t>
            </a:r>
          </a:p>
          <a:p>
            <a:pPr lvl="0"/>
            <a:r>
              <a:rPr lang="zh-TW" altLang="zh-TW" dirty="0"/>
              <a:t>議題介紹：曾晴婉</a:t>
            </a:r>
            <a:r>
              <a:rPr lang="en-US" altLang="zh-TW" dirty="0"/>
              <a:t>  </a:t>
            </a:r>
            <a:r>
              <a:rPr lang="zh-TW" altLang="zh-TW" dirty="0"/>
              <a:t>洪怡華</a:t>
            </a:r>
          </a:p>
          <a:p>
            <a:pPr lvl="0"/>
            <a:r>
              <a:rPr lang="zh-TW" altLang="zh-TW" dirty="0"/>
              <a:t>議題爭點：黃怡菁</a:t>
            </a:r>
            <a:r>
              <a:rPr lang="en-US" altLang="zh-TW" dirty="0"/>
              <a:t>  </a:t>
            </a:r>
            <a:r>
              <a:rPr lang="zh-TW" altLang="zh-TW" dirty="0"/>
              <a:t>黃喬</a:t>
            </a:r>
            <a:r>
              <a:rPr lang="zh-TW" altLang="zh-TW" dirty="0" smtClean="0"/>
              <a:t>群</a:t>
            </a:r>
            <a:endParaRPr lang="en-US" altLang="zh-TW" dirty="0" smtClean="0"/>
          </a:p>
          <a:p>
            <a:pPr lvl="0"/>
            <a:r>
              <a:rPr lang="zh-TW" altLang="zh-TW" dirty="0"/>
              <a:t>利害關係</a:t>
            </a:r>
            <a:r>
              <a:rPr lang="zh-TW" altLang="zh-TW" dirty="0" smtClean="0"/>
              <a:t>人</a:t>
            </a:r>
            <a:r>
              <a:rPr lang="en-US" altLang="zh-TW" dirty="0" smtClean="0"/>
              <a:t>:</a:t>
            </a:r>
            <a:r>
              <a:rPr lang="zh-TW" altLang="zh-TW" dirty="0" smtClean="0"/>
              <a:t>黃怡菁</a:t>
            </a:r>
            <a:r>
              <a:rPr lang="zh-TW" altLang="en-US" dirty="0" smtClean="0"/>
              <a:t> </a:t>
            </a:r>
            <a:r>
              <a:rPr lang="zh-TW" altLang="zh-TW" dirty="0" smtClean="0"/>
              <a:t>曾</a:t>
            </a:r>
            <a:r>
              <a:rPr lang="zh-TW" altLang="zh-TW" dirty="0"/>
              <a:t>晴婉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zh-TW" altLang="en-US" dirty="0" smtClean="0"/>
              <a:t>本組觀點</a:t>
            </a:r>
            <a:r>
              <a:rPr lang="en-US" altLang="zh-TW" dirty="0" smtClean="0"/>
              <a:t>:</a:t>
            </a:r>
            <a:r>
              <a:rPr lang="zh-TW" altLang="en-US" dirty="0"/>
              <a:t>全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結論</a:t>
            </a:r>
            <a:r>
              <a:rPr lang="en-US" altLang="zh-TW" dirty="0" smtClean="0"/>
              <a:t>:</a:t>
            </a:r>
            <a:r>
              <a:rPr lang="zh-TW" altLang="en-US" dirty="0" smtClean="0"/>
              <a:t>全組</a:t>
            </a:r>
            <a:endParaRPr lang="zh-TW" altLang="zh-TW" dirty="0"/>
          </a:p>
          <a:p>
            <a:r>
              <a:rPr lang="en-US" altLang="zh-TW" dirty="0" smtClean="0"/>
              <a:t>PPT</a:t>
            </a:r>
            <a:r>
              <a:rPr lang="zh-TW" altLang="en-US" dirty="0" smtClean="0"/>
              <a:t>製作</a:t>
            </a:r>
            <a:r>
              <a:rPr lang="en-US" altLang="zh-TW" dirty="0" smtClean="0"/>
              <a:t>:</a:t>
            </a:r>
            <a:r>
              <a:rPr lang="zh-TW" altLang="en-US" dirty="0" smtClean="0"/>
              <a:t>賴思綺 </a:t>
            </a:r>
            <a:r>
              <a:rPr lang="en-US" altLang="zh-TW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上台報告</a:t>
            </a:r>
            <a:r>
              <a:rPr lang="en-US" altLang="zh-TW" dirty="0" smtClean="0"/>
              <a:t>:</a:t>
            </a:r>
            <a:r>
              <a:rPr lang="zh-TW" altLang="zh-TW" dirty="0" smtClean="0"/>
              <a:t>洪怡華</a:t>
            </a:r>
            <a:r>
              <a:rPr lang="zh-TW" altLang="en-US" dirty="0" smtClean="0"/>
              <a:t> </a:t>
            </a:r>
            <a:r>
              <a:rPr lang="zh-TW" altLang="zh-TW" dirty="0" smtClean="0"/>
              <a:t>黃怡菁</a:t>
            </a: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312368" cy="260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8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038" y="1222727"/>
            <a:ext cx="8229600" cy="558000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全民健保</a:t>
            </a:r>
            <a:r>
              <a:rPr lang="zh-TW" altLang="zh-TW" sz="3600" dirty="0"/>
              <a:t>已達成</a:t>
            </a:r>
            <a:r>
              <a:rPr lang="zh-TW" altLang="zh-TW" sz="3600" dirty="0" smtClean="0"/>
              <a:t>避免</a:t>
            </a:r>
            <a:r>
              <a:rPr lang="zh-TW" altLang="zh-TW" sz="3600" dirty="0"/>
              <a:t>因</a:t>
            </a:r>
            <a:r>
              <a:rPr lang="zh-TW" altLang="zh-TW" sz="3600" dirty="0" smtClean="0"/>
              <a:t>病而</a:t>
            </a:r>
            <a:r>
              <a:rPr lang="zh-TW" altLang="zh-TW" sz="3600" dirty="0"/>
              <a:t>貧等階段性</a:t>
            </a:r>
            <a:r>
              <a:rPr lang="zh-TW" altLang="zh-TW" sz="3600" dirty="0" smtClean="0"/>
              <a:t>任務。</a:t>
            </a:r>
            <a:endParaRPr lang="en-US" altLang="zh-TW" sz="3600" dirty="0" smtClean="0"/>
          </a:p>
          <a:p>
            <a:r>
              <a:rPr lang="zh-TW" altLang="zh-TW" sz="3600" dirty="0" smtClean="0"/>
              <a:t>但是，全民健保</a:t>
            </a:r>
            <a:r>
              <a:rPr lang="zh-TW" altLang="zh-TW" sz="3600" dirty="0"/>
              <a:t>的保費制度漸與</a:t>
            </a:r>
            <a:r>
              <a:rPr lang="zh-TW" altLang="zh-TW" sz="3600" dirty="0" smtClean="0"/>
              <a:t>當年「</a:t>
            </a:r>
            <a:r>
              <a:rPr lang="zh-TW" altLang="zh-TW" sz="3600" dirty="0"/>
              <a:t>不浪費」與「不虧損」原則</a:t>
            </a:r>
            <a:r>
              <a:rPr lang="zh-TW" altLang="zh-TW" sz="3600" dirty="0" smtClean="0"/>
              <a:t>背道而馳。</a:t>
            </a:r>
            <a:endParaRPr lang="en-US" altLang="zh-TW" sz="3600" dirty="0"/>
          </a:p>
          <a:p>
            <a:endParaRPr lang="en-US" altLang="zh-TW" sz="36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1520"/>
            <a:ext cx="1008112" cy="10081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02271"/>
            <a:ext cx="4968552" cy="30390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14215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sz="3900" dirty="0"/>
              <a:t>民眾對醫療需求</a:t>
            </a:r>
            <a:r>
              <a:rPr lang="zh-TW" altLang="zh-TW" sz="3900" dirty="0" smtClean="0"/>
              <a:t>不斷提升</a:t>
            </a:r>
            <a:r>
              <a:rPr lang="zh-TW" altLang="en-US" sz="3900" dirty="0" smtClean="0"/>
              <a:t>，</a:t>
            </a:r>
            <a:r>
              <a:rPr lang="zh-TW" altLang="zh-TW" sz="3900" dirty="0" smtClean="0"/>
              <a:t>使得保險收入的</a:t>
            </a:r>
            <a:r>
              <a:rPr lang="zh-TW" altLang="zh-TW" sz="3900" dirty="0"/>
              <a:t>成長遠低於</a:t>
            </a:r>
            <a:r>
              <a:rPr lang="zh-TW" altLang="zh-TW" sz="3900" dirty="0" smtClean="0"/>
              <a:t>醫療支出</a:t>
            </a:r>
            <a:r>
              <a:rPr lang="zh-TW" altLang="zh-TW" sz="3900" dirty="0"/>
              <a:t>的成長</a:t>
            </a:r>
            <a:r>
              <a:rPr lang="zh-TW" altLang="en-US" sz="3900" dirty="0" smtClean="0"/>
              <a:t>。</a:t>
            </a:r>
            <a:endParaRPr lang="en-US" altLang="zh-TW" sz="3900" dirty="0"/>
          </a:p>
          <a:p>
            <a:r>
              <a:rPr lang="zh-TW" altLang="en-US" sz="3900" dirty="0" smtClean="0"/>
              <a:t>為了</a:t>
            </a:r>
            <a:r>
              <a:rPr lang="zh-TW" altLang="zh-TW" sz="3900" dirty="0" smtClean="0"/>
              <a:t>建立</a:t>
            </a:r>
            <a:r>
              <a:rPr lang="zh-TW" altLang="zh-TW" sz="3900" dirty="0"/>
              <a:t>一個負擔公平、財務健全、品質提昇、照護適當、資源發揮最大效用，突破目前極限，建立永續經營、保障民眾醫療的全民健康保險</a:t>
            </a:r>
            <a:r>
              <a:rPr lang="zh-TW" altLang="zh-TW" sz="3900" dirty="0" smtClean="0"/>
              <a:t>制度。</a:t>
            </a:r>
            <a:endParaRPr lang="en-US" altLang="zh-TW" sz="3900" dirty="0" smtClean="0"/>
          </a:p>
          <a:p>
            <a:r>
              <a:rPr lang="zh-TW" altLang="zh-TW" sz="3900" dirty="0"/>
              <a:t>全民健保改革</a:t>
            </a:r>
            <a:r>
              <a:rPr lang="en-US" altLang="zh-TW" sz="3900" dirty="0"/>
              <a:t>-</a:t>
            </a:r>
            <a:r>
              <a:rPr lang="zh-TW" altLang="zh-TW" sz="3900" dirty="0"/>
              <a:t>「二代健保」就因應而生了。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1368152" cy="13681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5750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一代健保概說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41168"/>
          </a:xfrm>
        </p:spPr>
        <p:txBody>
          <a:bodyPr/>
          <a:lstStyle/>
          <a:p>
            <a:r>
              <a:rPr lang="zh-TW" altLang="zh-TW" sz="3600" b="1" dirty="0" smtClean="0"/>
              <a:t>介紹</a:t>
            </a:r>
            <a:r>
              <a:rPr lang="en-US" altLang="zh-TW" sz="3600" b="1" dirty="0" smtClean="0"/>
              <a:t>:</a:t>
            </a:r>
          </a:p>
          <a:p>
            <a:pPr marL="0" indent="0">
              <a:buNone/>
            </a:pPr>
            <a:r>
              <a:rPr lang="zh-TW" altLang="en-US" sz="3600" dirty="0" smtClean="0"/>
              <a:t>一代</a:t>
            </a:r>
            <a:r>
              <a:rPr lang="zh-TW" altLang="en-US" sz="3600" dirty="0"/>
              <a:t>健保</a:t>
            </a:r>
            <a:r>
              <a:rPr lang="zh-TW" altLang="zh-TW" sz="3600" dirty="0" smtClean="0"/>
              <a:t>屬於</a:t>
            </a:r>
            <a:r>
              <a:rPr lang="zh-TW" altLang="zh-TW" sz="3600" dirty="0"/>
              <a:t>強制性的</a:t>
            </a:r>
            <a:r>
              <a:rPr lang="zh-TW" altLang="zh-TW" sz="3600" dirty="0" smtClean="0"/>
              <a:t>保險</a:t>
            </a:r>
            <a:r>
              <a:rPr lang="zh-TW" altLang="en-US" sz="3600" dirty="0" smtClean="0"/>
              <a:t>，</a:t>
            </a:r>
            <a:r>
              <a:rPr lang="zh-TW" altLang="zh-TW" sz="3600" dirty="0"/>
              <a:t>其主要精神為使每個國民藉由公平分攤保費自助互助中，獲得預防</a:t>
            </a:r>
            <a:r>
              <a:rPr lang="zh-TW" altLang="zh-TW" sz="3600" dirty="0" smtClean="0"/>
              <a:t>健保</a:t>
            </a:r>
            <a:r>
              <a:rPr lang="zh-TW" altLang="en-US" sz="3600" dirty="0" smtClean="0"/>
              <a:t>。</a:t>
            </a:r>
            <a:endParaRPr lang="en-US" altLang="zh-TW" sz="3600" b="1" dirty="0" smtClean="0"/>
          </a:p>
          <a:p>
            <a:r>
              <a:rPr lang="zh-TW" altLang="zh-TW" sz="3600" b="1" dirty="0" smtClean="0"/>
              <a:t>特色</a:t>
            </a: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降低</a:t>
            </a:r>
            <a:r>
              <a:rPr lang="zh-TW" altLang="zh-TW" sz="3600" dirty="0"/>
              <a:t>民眾就醫經濟障礙</a:t>
            </a:r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民眾</a:t>
            </a:r>
            <a:r>
              <a:rPr lang="zh-TW" altLang="zh-TW" sz="3600" dirty="0"/>
              <a:t>保費負擔</a:t>
            </a:r>
            <a:r>
              <a:rPr lang="zh-TW" altLang="zh-TW" sz="3600" dirty="0" smtClean="0"/>
              <a:t>低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醫療</a:t>
            </a:r>
            <a:r>
              <a:rPr lang="zh-TW" altLang="zh-TW" sz="3600" dirty="0"/>
              <a:t>給付項目範圍廣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1008"/>
            <a:ext cx="237626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1185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一代健保概說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347" y="1196752"/>
            <a:ext cx="8964488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500" b="1" dirty="0"/>
              <a:t>收繳</a:t>
            </a:r>
            <a:r>
              <a:rPr lang="zh-TW" altLang="zh-TW" sz="3500" b="1" dirty="0" smtClean="0"/>
              <a:t>制度</a:t>
            </a:r>
            <a:r>
              <a:rPr lang="en-US" altLang="zh-TW" sz="3500" b="1" dirty="0" smtClean="0"/>
              <a:t>:</a:t>
            </a:r>
          </a:p>
          <a:p>
            <a:pPr marL="0" indent="0">
              <a:buNone/>
            </a:pPr>
            <a:r>
              <a:rPr lang="zh-TW" altLang="zh-TW" sz="3400" dirty="0"/>
              <a:t>一代健保的保險費計算基礎是「個人薪資所得</a:t>
            </a:r>
            <a:r>
              <a:rPr lang="zh-TW" altLang="zh-TW" sz="3400" dirty="0" smtClean="0"/>
              <a:t>」</a:t>
            </a:r>
            <a:endParaRPr lang="en-US" altLang="zh-TW" sz="3400" dirty="0" smtClean="0"/>
          </a:p>
          <a:p>
            <a:pPr marL="0" indent="0">
              <a:buNone/>
            </a:pPr>
            <a:endParaRPr lang="en-US" altLang="zh-TW" sz="34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0694" y="2726918"/>
            <a:ext cx="8773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被保險人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：投保金額×費率×負擔比率×（</a:t>
            </a:r>
            <a:r>
              <a:rPr lang="en-US" altLang="zh-TW" sz="3000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眷口數）</a:t>
            </a:r>
          </a:p>
          <a:p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例： 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53,000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5.17%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30%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×（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1+2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）＝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2,466</a:t>
            </a:r>
            <a:endParaRPr lang="zh-TW" altLang="zh-TW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雇主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：投保金額×費率×負擔比率× （</a:t>
            </a:r>
            <a:r>
              <a:rPr lang="en-US" altLang="zh-TW" sz="3000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平均眷口數）</a:t>
            </a:r>
          </a:p>
          <a:p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例： 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53,000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5.17%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60%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×（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1+0.7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）＝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2,795</a:t>
            </a:r>
            <a:endParaRPr lang="zh-TW" altLang="zh-TW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政府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：投保金額×費率×負擔比率× （</a:t>
            </a:r>
            <a:r>
              <a:rPr lang="en-US" altLang="zh-TW" sz="3000" dirty="0">
                <a:solidFill>
                  <a:schemeClr val="accent1">
                    <a:lumMod val="50000"/>
                  </a:schemeClr>
                </a:solidFill>
              </a:rPr>
              <a:t>1+</a:t>
            </a:r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平均眷口數）</a:t>
            </a:r>
          </a:p>
          <a:p>
            <a:r>
              <a:rPr lang="zh-TW" altLang="zh-TW" sz="3000" dirty="0">
                <a:solidFill>
                  <a:schemeClr val="accent1">
                    <a:lumMod val="50000"/>
                  </a:schemeClr>
                </a:solidFill>
              </a:rPr>
              <a:t>例： 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53,000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5.17%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10% 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×（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1+0.7</a:t>
            </a:r>
            <a:r>
              <a:rPr lang="zh-TW" altLang="zh-TW" sz="3000" b="1" dirty="0">
                <a:solidFill>
                  <a:schemeClr val="accent1">
                    <a:lumMod val="50000"/>
                  </a:schemeClr>
                </a:solidFill>
              </a:rPr>
              <a:t>）＝</a:t>
            </a:r>
            <a:r>
              <a:rPr lang="en-US" altLang="zh-TW" sz="3000" b="1" dirty="0">
                <a:solidFill>
                  <a:schemeClr val="accent1">
                    <a:lumMod val="50000"/>
                  </a:schemeClr>
                </a:solidFill>
              </a:rPr>
              <a:t>466</a:t>
            </a:r>
            <a:endParaRPr lang="zh-TW" altLang="zh-TW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380312" y="95492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報告者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洪怡</a:t>
            </a:r>
            <a:r>
              <a:rPr lang="zh-TW" altLang="en-US" dirty="0"/>
              <a:t>華</a:t>
            </a:r>
          </a:p>
        </p:txBody>
      </p:sp>
    </p:spTree>
    <p:extLst>
      <p:ext uri="{BB962C8B-B14F-4D97-AF65-F5344CB8AC3E}">
        <p14:creationId xmlns:p14="http://schemas.microsoft.com/office/powerpoint/2010/main" val="34753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2155</Words>
  <Application>Microsoft Office PowerPoint</Application>
  <PresentationFormat>如螢幕大小 (4:3)</PresentationFormat>
  <Paragraphs>261</Paragraphs>
  <Slides>52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8" baseType="lpstr">
      <vt:lpstr>新細明體</vt:lpstr>
      <vt:lpstr>標楷體</vt:lpstr>
      <vt:lpstr>Arial</vt:lpstr>
      <vt:lpstr>Calibri</vt:lpstr>
      <vt:lpstr>Wingdings</vt:lpstr>
      <vt:lpstr>Office 佈景主題</vt:lpstr>
      <vt:lpstr>二代健保 補充保費是否合理？</vt:lpstr>
      <vt:lpstr>壹、前言</vt:lpstr>
      <vt:lpstr>壹、前言</vt:lpstr>
      <vt:lpstr>壹、前言</vt:lpstr>
      <vt:lpstr>二、議題介紹</vt:lpstr>
      <vt:lpstr>議題背景</vt:lpstr>
      <vt:lpstr>議題背景</vt:lpstr>
      <vt:lpstr>一代健保概說</vt:lpstr>
      <vt:lpstr>一代健保概說</vt:lpstr>
      <vt:lpstr>一代健保優缺點</vt:lpstr>
      <vt:lpstr>二代健保概說</vt:lpstr>
      <vt:lpstr>(一)擴大保險費基、強化量能負擔精神</vt:lpstr>
      <vt:lpstr>現制與二代健保之差異比較：保險對象保險費 </vt:lpstr>
      <vt:lpstr>  (二)保障弱勢群體權益，減輕就醫部分負擔 </vt:lpstr>
      <vt:lpstr>二代健保的重點內容</vt:lpstr>
      <vt:lpstr>(六)公平規定規定久居海外者(或新住民)之投保</vt:lpstr>
      <vt:lpstr> (八)提升政府之財務責任</vt:lpstr>
      <vt:lpstr>PowerPoint 簡報</vt:lpstr>
      <vt:lpstr>(九)建立財務收支連動機制</vt:lpstr>
      <vt:lpstr>二代健保之       補充保費收繳制度</vt:lpstr>
      <vt:lpstr>補充保費制度概說</vt:lpstr>
      <vt:lpstr>補充保費制度概說</vt:lpstr>
      <vt:lpstr>六項特定所得</vt:lpstr>
      <vt:lpstr>PowerPoint 簡報</vt:lpstr>
      <vt:lpstr>PowerPoint 簡報</vt:lpstr>
      <vt:lpstr>参、議題爭點</vt:lpstr>
      <vt:lpstr>爭點內容</vt:lpstr>
      <vt:lpstr>爭點</vt:lpstr>
      <vt:lpstr>肆、利害關係人</vt:lpstr>
      <vt:lpstr>利害關係人</vt:lpstr>
      <vt:lpstr>關係人一:政府</vt:lpstr>
      <vt:lpstr>PowerPoint 簡報</vt:lpstr>
      <vt:lpstr>案例1</vt:lpstr>
      <vt:lpstr>關係人二:雇主</vt:lpstr>
      <vt:lpstr>案例2</vt:lpstr>
      <vt:lpstr>關係人三:民眾</vt:lpstr>
      <vt:lpstr>關係人四:醫院</vt:lpstr>
      <vt:lpstr>PowerPoint 簡報</vt:lpstr>
      <vt:lpstr>本組觀點</vt:lpstr>
      <vt:lpstr>本組觀點</vt:lpstr>
      <vt:lpstr>本組觀點</vt:lpstr>
      <vt:lpstr>本組觀點</vt:lpstr>
      <vt:lpstr>本組觀點</vt:lpstr>
      <vt:lpstr>本組觀點</vt:lpstr>
      <vt:lpstr>陸、結論 </vt:lpstr>
      <vt:lpstr>結論</vt:lpstr>
      <vt:lpstr>PowerPoint 簡報</vt:lpstr>
      <vt:lpstr>柒、資料來源</vt:lpstr>
      <vt:lpstr>PowerPoint 簡報</vt:lpstr>
      <vt:lpstr>圖片來源</vt:lpstr>
      <vt:lpstr>捌、組員分工表</vt:lpstr>
      <vt:lpstr>組員分工表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二代健保 補充保費</dc:title>
  <dc:creator>user</dc:creator>
  <cp:lastModifiedBy>Conan</cp:lastModifiedBy>
  <cp:revision>53</cp:revision>
  <dcterms:created xsi:type="dcterms:W3CDTF">2013-11-29T14:34:29Z</dcterms:created>
  <dcterms:modified xsi:type="dcterms:W3CDTF">2013-12-03T17:43:58Z</dcterms:modified>
</cp:coreProperties>
</file>