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256" r:id="rId2"/>
    <p:sldId id="338" r:id="rId3"/>
    <p:sldId id="297" r:id="rId4"/>
    <p:sldId id="276" r:id="rId5"/>
    <p:sldId id="339" r:id="rId6"/>
    <p:sldId id="340" r:id="rId7"/>
    <p:sldId id="341" r:id="rId8"/>
    <p:sldId id="343" r:id="rId9"/>
    <p:sldId id="342" r:id="rId10"/>
    <p:sldId id="357" r:id="rId11"/>
    <p:sldId id="355" r:id="rId12"/>
    <p:sldId id="359" r:id="rId13"/>
    <p:sldId id="356" r:id="rId14"/>
    <p:sldId id="358" r:id="rId15"/>
    <p:sldId id="363" r:id="rId16"/>
    <p:sldId id="367" r:id="rId17"/>
    <p:sldId id="368" r:id="rId18"/>
    <p:sldId id="369" r:id="rId19"/>
    <p:sldId id="365" r:id="rId20"/>
    <p:sldId id="366" r:id="rId21"/>
    <p:sldId id="364" r:id="rId22"/>
    <p:sldId id="360" r:id="rId23"/>
    <p:sldId id="344" r:id="rId24"/>
    <p:sldId id="345" r:id="rId25"/>
    <p:sldId id="361" r:id="rId26"/>
    <p:sldId id="346" r:id="rId27"/>
    <p:sldId id="348" r:id="rId28"/>
    <p:sldId id="350" r:id="rId29"/>
    <p:sldId id="351" r:id="rId30"/>
    <p:sldId id="352" r:id="rId31"/>
    <p:sldId id="353" r:id="rId32"/>
    <p:sldId id="354" r:id="rId33"/>
    <p:sldId id="259" r:id="rId3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presentationPr>
</file>

<file path=ppt/tableStyles.xml><?xml version="1.0" encoding="utf-8"?>
<a:tblStyleLst xmlns:a="http://schemas.openxmlformats.org/drawingml/2006/main" def="{5C22544A-7EE6-4342-B048-85BDC9FD1C3A}">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3605" autoAdjust="0"/>
  </p:normalViewPr>
  <p:slideViewPr>
    <p:cSldViewPr>
      <p:cViewPr varScale="1">
        <p:scale>
          <a:sx n="85" d="100"/>
          <a:sy n="85" d="100"/>
        </p:scale>
        <p:origin x="-153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7077E-B964-420F-A0F6-DB0E146395A1}" type="doc">
      <dgm:prSet loTypeId="urn:microsoft.com/office/officeart/2005/8/layout/gear1" loCatId="process" qsTypeId="urn:microsoft.com/office/officeart/2005/8/quickstyle/simple1" qsCatId="simple" csTypeId="urn:microsoft.com/office/officeart/2005/8/colors/colorful2" csCatId="colorful" phldr="1"/>
      <dgm:spPr/>
    </dgm:pt>
    <dgm:pt modelId="{10521E1F-80DD-4B5F-8ABC-70BB031911B0}">
      <dgm:prSet phldrT="[文字]" custT="1"/>
      <dgm:spPr/>
      <dgm:t>
        <a:bodyPr/>
        <a:lstStyle/>
        <a:p>
          <a:r>
            <a:rPr lang="zh-TW" altLang="en-US" sz="2800" b="1" dirty="0" smtClean="0">
              <a:latin typeface="微軟正黑體" pitchFamily="34" charset="-120"/>
              <a:ea typeface="微軟正黑體" pitchFamily="34" charset="-120"/>
            </a:rPr>
            <a:t>居民權益</a:t>
          </a:r>
          <a:endParaRPr lang="zh-TW" altLang="en-US" sz="2800" b="1" dirty="0">
            <a:latin typeface="微軟正黑體" pitchFamily="34" charset="-120"/>
            <a:ea typeface="微軟正黑體" pitchFamily="34" charset="-120"/>
          </a:endParaRPr>
        </a:p>
      </dgm:t>
    </dgm:pt>
    <dgm:pt modelId="{38BDAA98-920B-4427-A1FD-3073544E2BC7}" type="parTrans" cxnId="{0CA7B939-87D0-443E-ACCF-B546DF97A2AB}">
      <dgm:prSet/>
      <dgm:spPr/>
      <dgm:t>
        <a:bodyPr/>
        <a:lstStyle/>
        <a:p>
          <a:endParaRPr lang="zh-TW" altLang="en-US"/>
        </a:p>
      </dgm:t>
    </dgm:pt>
    <dgm:pt modelId="{D8DAFCCA-9943-48D3-9AB7-CC669ACF9C31}" type="sibTrans" cxnId="{0CA7B939-87D0-443E-ACCF-B546DF97A2AB}">
      <dgm:prSet/>
      <dgm:spPr/>
      <dgm:t>
        <a:bodyPr/>
        <a:lstStyle/>
        <a:p>
          <a:endParaRPr lang="zh-TW" altLang="en-US"/>
        </a:p>
      </dgm:t>
    </dgm:pt>
    <dgm:pt modelId="{3F0B2E6A-6EB0-4AD4-A4F1-6D0414E6E507}">
      <dgm:prSet phldrT="[文字]" custT="1"/>
      <dgm:spPr/>
      <dgm:t>
        <a:bodyPr/>
        <a:lstStyle/>
        <a:p>
          <a:r>
            <a:rPr lang="zh-TW" altLang="en-US" sz="2800" b="1" dirty="0" smtClean="0">
              <a:latin typeface="微軟正黑體" pitchFamily="34" charset="-120"/>
              <a:ea typeface="微軟正黑體" pitchFamily="34" charset="-120"/>
            </a:rPr>
            <a:t>徵收程序</a:t>
          </a:r>
          <a:endParaRPr lang="zh-TW" altLang="en-US" sz="2800" b="1" dirty="0">
            <a:latin typeface="微軟正黑體" pitchFamily="34" charset="-120"/>
            <a:ea typeface="微軟正黑體" pitchFamily="34" charset="-120"/>
          </a:endParaRPr>
        </a:p>
      </dgm:t>
    </dgm:pt>
    <dgm:pt modelId="{AD19E3F6-05C4-44B5-BECE-360EA4864929}" type="parTrans" cxnId="{1374A441-64CB-40E0-BD1F-7C18622F82E2}">
      <dgm:prSet/>
      <dgm:spPr/>
      <dgm:t>
        <a:bodyPr/>
        <a:lstStyle/>
        <a:p>
          <a:endParaRPr lang="zh-TW" altLang="en-US"/>
        </a:p>
      </dgm:t>
    </dgm:pt>
    <dgm:pt modelId="{DBCAE429-84D0-4A4C-B8C9-92F48EE1A40B}" type="sibTrans" cxnId="{1374A441-64CB-40E0-BD1F-7C18622F82E2}">
      <dgm:prSet/>
      <dgm:spPr/>
      <dgm:t>
        <a:bodyPr/>
        <a:lstStyle/>
        <a:p>
          <a:endParaRPr lang="zh-TW" altLang="en-US"/>
        </a:p>
      </dgm:t>
    </dgm:pt>
    <dgm:pt modelId="{3CAD7F16-747F-4200-9A5D-397734F552A7}">
      <dgm:prSet phldrT="[文字]" custT="1"/>
      <dgm:spPr/>
      <dgm:t>
        <a:bodyPr/>
        <a:lstStyle/>
        <a:p>
          <a:r>
            <a:rPr lang="zh-TW" altLang="en-US" sz="2800" b="1" dirty="0" smtClean="0">
              <a:latin typeface="微軟正黑體" pitchFamily="34" charset="-120"/>
              <a:ea typeface="微軟正黑體" pitchFamily="34" charset="-120"/>
            </a:rPr>
            <a:t>土地</a:t>
          </a:r>
          <a:r>
            <a:rPr lang="en-US" altLang="zh-TW" sz="2800" b="1" dirty="0" smtClean="0">
              <a:latin typeface="微軟正黑體" pitchFamily="34" charset="-120"/>
              <a:ea typeface="微軟正黑體" pitchFamily="34" charset="-120"/>
            </a:rPr>
            <a:t/>
          </a:r>
          <a:br>
            <a:rPr lang="en-US" altLang="zh-TW" sz="2800" b="1" dirty="0" smtClean="0">
              <a:latin typeface="微軟正黑體" pitchFamily="34" charset="-120"/>
              <a:ea typeface="微軟正黑體" pitchFamily="34" charset="-120"/>
            </a:rPr>
          </a:br>
          <a:r>
            <a:rPr lang="zh-TW" altLang="en-US" sz="2800" b="1" dirty="0" smtClean="0">
              <a:latin typeface="微軟正黑體" pitchFamily="34" charset="-120"/>
              <a:ea typeface="微軟正黑體" pitchFamily="34" charset="-120"/>
            </a:rPr>
            <a:t>規劃</a:t>
          </a:r>
          <a:endParaRPr lang="zh-TW" altLang="en-US" sz="2800" b="1" dirty="0">
            <a:latin typeface="微軟正黑體" pitchFamily="34" charset="-120"/>
            <a:ea typeface="微軟正黑體" pitchFamily="34" charset="-120"/>
          </a:endParaRPr>
        </a:p>
      </dgm:t>
    </dgm:pt>
    <dgm:pt modelId="{6B5668C6-61F0-4A62-B331-4767B1E4CE7A}" type="parTrans" cxnId="{B639AD03-E51B-42A2-AF5C-B1A4BDF7E934}">
      <dgm:prSet/>
      <dgm:spPr/>
      <dgm:t>
        <a:bodyPr/>
        <a:lstStyle/>
        <a:p>
          <a:endParaRPr lang="zh-TW" altLang="en-US"/>
        </a:p>
      </dgm:t>
    </dgm:pt>
    <dgm:pt modelId="{993C948A-C867-4D0C-ABC9-EB66A8E16375}" type="sibTrans" cxnId="{B639AD03-E51B-42A2-AF5C-B1A4BDF7E934}">
      <dgm:prSet/>
      <dgm:spPr/>
      <dgm:t>
        <a:bodyPr/>
        <a:lstStyle/>
        <a:p>
          <a:endParaRPr lang="zh-TW" altLang="en-US"/>
        </a:p>
      </dgm:t>
    </dgm:pt>
    <dgm:pt modelId="{B26BD321-6FBA-481C-B568-C2CB49D1E587}" type="pres">
      <dgm:prSet presAssocID="{BC97077E-B964-420F-A0F6-DB0E146395A1}" presName="composite" presStyleCnt="0">
        <dgm:presLayoutVars>
          <dgm:chMax val="3"/>
          <dgm:animLvl val="lvl"/>
          <dgm:resizeHandles val="exact"/>
        </dgm:presLayoutVars>
      </dgm:prSet>
      <dgm:spPr/>
    </dgm:pt>
    <dgm:pt modelId="{44028C8E-B692-4812-BD99-F9CCC1F0759E}" type="pres">
      <dgm:prSet presAssocID="{10521E1F-80DD-4B5F-8ABC-70BB031911B0}" presName="gear1" presStyleLbl="node1" presStyleIdx="0" presStyleCnt="3">
        <dgm:presLayoutVars>
          <dgm:chMax val="1"/>
          <dgm:bulletEnabled val="1"/>
        </dgm:presLayoutVars>
      </dgm:prSet>
      <dgm:spPr/>
      <dgm:t>
        <a:bodyPr/>
        <a:lstStyle/>
        <a:p>
          <a:endParaRPr lang="zh-TW" altLang="en-US"/>
        </a:p>
      </dgm:t>
    </dgm:pt>
    <dgm:pt modelId="{A8BCF0C2-A548-4FAC-90FC-8B6E7AEE3014}" type="pres">
      <dgm:prSet presAssocID="{10521E1F-80DD-4B5F-8ABC-70BB031911B0}" presName="gear1srcNode" presStyleLbl="node1" presStyleIdx="0" presStyleCnt="3"/>
      <dgm:spPr/>
      <dgm:t>
        <a:bodyPr/>
        <a:lstStyle/>
        <a:p>
          <a:endParaRPr lang="zh-TW" altLang="en-US"/>
        </a:p>
      </dgm:t>
    </dgm:pt>
    <dgm:pt modelId="{BC3EC22E-247D-47A7-9C6D-8585451F26E2}" type="pres">
      <dgm:prSet presAssocID="{10521E1F-80DD-4B5F-8ABC-70BB031911B0}" presName="gear1dstNode" presStyleLbl="node1" presStyleIdx="0" presStyleCnt="3"/>
      <dgm:spPr/>
      <dgm:t>
        <a:bodyPr/>
        <a:lstStyle/>
        <a:p>
          <a:endParaRPr lang="zh-TW" altLang="en-US"/>
        </a:p>
      </dgm:t>
    </dgm:pt>
    <dgm:pt modelId="{84D5ED86-C06C-4805-A953-748FEC72C846}" type="pres">
      <dgm:prSet presAssocID="{3F0B2E6A-6EB0-4AD4-A4F1-6D0414E6E507}" presName="gear2" presStyleLbl="node1" presStyleIdx="1" presStyleCnt="3">
        <dgm:presLayoutVars>
          <dgm:chMax val="1"/>
          <dgm:bulletEnabled val="1"/>
        </dgm:presLayoutVars>
      </dgm:prSet>
      <dgm:spPr/>
      <dgm:t>
        <a:bodyPr/>
        <a:lstStyle/>
        <a:p>
          <a:endParaRPr lang="zh-TW" altLang="en-US"/>
        </a:p>
      </dgm:t>
    </dgm:pt>
    <dgm:pt modelId="{C2D8E7B7-7D25-401B-9B76-358FB7D6B6AA}" type="pres">
      <dgm:prSet presAssocID="{3F0B2E6A-6EB0-4AD4-A4F1-6D0414E6E507}" presName="gear2srcNode" presStyleLbl="node1" presStyleIdx="1" presStyleCnt="3"/>
      <dgm:spPr/>
      <dgm:t>
        <a:bodyPr/>
        <a:lstStyle/>
        <a:p>
          <a:endParaRPr lang="zh-TW" altLang="en-US"/>
        </a:p>
      </dgm:t>
    </dgm:pt>
    <dgm:pt modelId="{84A1BAEA-BCE1-4CFB-8860-072E938E08F7}" type="pres">
      <dgm:prSet presAssocID="{3F0B2E6A-6EB0-4AD4-A4F1-6D0414E6E507}" presName="gear2dstNode" presStyleLbl="node1" presStyleIdx="1" presStyleCnt="3"/>
      <dgm:spPr/>
      <dgm:t>
        <a:bodyPr/>
        <a:lstStyle/>
        <a:p>
          <a:endParaRPr lang="zh-TW" altLang="en-US"/>
        </a:p>
      </dgm:t>
    </dgm:pt>
    <dgm:pt modelId="{DCEA8904-2E4D-49DB-A30F-AE69DDFD2925}" type="pres">
      <dgm:prSet presAssocID="{3CAD7F16-747F-4200-9A5D-397734F552A7}" presName="gear3" presStyleLbl="node1" presStyleIdx="2" presStyleCnt="3"/>
      <dgm:spPr/>
      <dgm:t>
        <a:bodyPr/>
        <a:lstStyle/>
        <a:p>
          <a:endParaRPr lang="zh-TW" altLang="en-US"/>
        </a:p>
      </dgm:t>
    </dgm:pt>
    <dgm:pt modelId="{BC6D68E9-96AF-4F09-92CE-E2E08D6AD880}" type="pres">
      <dgm:prSet presAssocID="{3CAD7F16-747F-4200-9A5D-397734F552A7}" presName="gear3tx" presStyleLbl="node1" presStyleIdx="2" presStyleCnt="3">
        <dgm:presLayoutVars>
          <dgm:chMax val="1"/>
          <dgm:bulletEnabled val="1"/>
        </dgm:presLayoutVars>
      </dgm:prSet>
      <dgm:spPr/>
      <dgm:t>
        <a:bodyPr/>
        <a:lstStyle/>
        <a:p>
          <a:endParaRPr lang="zh-TW" altLang="en-US"/>
        </a:p>
      </dgm:t>
    </dgm:pt>
    <dgm:pt modelId="{A20FE0B7-5D08-46F8-888D-0E2F06809CD2}" type="pres">
      <dgm:prSet presAssocID="{3CAD7F16-747F-4200-9A5D-397734F552A7}" presName="gear3srcNode" presStyleLbl="node1" presStyleIdx="2" presStyleCnt="3"/>
      <dgm:spPr/>
      <dgm:t>
        <a:bodyPr/>
        <a:lstStyle/>
        <a:p>
          <a:endParaRPr lang="zh-TW" altLang="en-US"/>
        </a:p>
      </dgm:t>
    </dgm:pt>
    <dgm:pt modelId="{28CD07B5-B235-47A7-AAA0-5CB194DD1393}" type="pres">
      <dgm:prSet presAssocID="{3CAD7F16-747F-4200-9A5D-397734F552A7}" presName="gear3dstNode" presStyleLbl="node1" presStyleIdx="2" presStyleCnt="3"/>
      <dgm:spPr/>
      <dgm:t>
        <a:bodyPr/>
        <a:lstStyle/>
        <a:p>
          <a:endParaRPr lang="zh-TW" altLang="en-US"/>
        </a:p>
      </dgm:t>
    </dgm:pt>
    <dgm:pt modelId="{7E754687-E495-49FF-BB39-166DA3F435AC}" type="pres">
      <dgm:prSet presAssocID="{D8DAFCCA-9943-48D3-9AB7-CC669ACF9C31}" presName="connector1" presStyleLbl="sibTrans2D1" presStyleIdx="0" presStyleCnt="3"/>
      <dgm:spPr/>
      <dgm:t>
        <a:bodyPr/>
        <a:lstStyle/>
        <a:p>
          <a:endParaRPr lang="zh-TW" altLang="en-US"/>
        </a:p>
      </dgm:t>
    </dgm:pt>
    <dgm:pt modelId="{D44BA898-9F4C-4FEC-8FA4-74B853AA789C}" type="pres">
      <dgm:prSet presAssocID="{DBCAE429-84D0-4A4C-B8C9-92F48EE1A40B}" presName="connector2" presStyleLbl="sibTrans2D1" presStyleIdx="1" presStyleCnt="3"/>
      <dgm:spPr/>
      <dgm:t>
        <a:bodyPr/>
        <a:lstStyle/>
        <a:p>
          <a:endParaRPr lang="zh-TW" altLang="en-US"/>
        </a:p>
      </dgm:t>
    </dgm:pt>
    <dgm:pt modelId="{E00D3846-584C-4A45-A52E-01F0A11F6DDC}" type="pres">
      <dgm:prSet presAssocID="{993C948A-C867-4D0C-ABC9-EB66A8E16375}" presName="connector3" presStyleLbl="sibTrans2D1" presStyleIdx="2" presStyleCnt="3"/>
      <dgm:spPr/>
      <dgm:t>
        <a:bodyPr/>
        <a:lstStyle/>
        <a:p>
          <a:endParaRPr lang="zh-TW" altLang="en-US"/>
        </a:p>
      </dgm:t>
    </dgm:pt>
  </dgm:ptLst>
  <dgm:cxnLst>
    <dgm:cxn modelId="{EF966491-3480-4105-A91D-965F02854B96}" type="presOf" srcId="{D8DAFCCA-9943-48D3-9AB7-CC669ACF9C31}" destId="{7E754687-E495-49FF-BB39-166DA3F435AC}" srcOrd="0" destOrd="0" presId="urn:microsoft.com/office/officeart/2005/8/layout/gear1"/>
    <dgm:cxn modelId="{88365E12-7654-462D-9C81-C509391DFFAB}" type="presOf" srcId="{3CAD7F16-747F-4200-9A5D-397734F552A7}" destId="{28CD07B5-B235-47A7-AAA0-5CB194DD1393}" srcOrd="3" destOrd="0" presId="urn:microsoft.com/office/officeart/2005/8/layout/gear1"/>
    <dgm:cxn modelId="{B639AD03-E51B-42A2-AF5C-B1A4BDF7E934}" srcId="{BC97077E-B964-420F-A0F6-DB0E146395A1}" destId="{3CAD7F16-747F-4200-9A5D-397734F552A7}" srcOrd="2" destOrd="0" parTransId="{6B5668C6-61F0-4A62-B331-4767B1E4CE7A}" sibTransId="{993C948A-C867-4D0C-ABC9-EB66A8E16375}"/>
    <dgm:cxn modelId="{4FEA1C52-3324-4644-9B4A-E592B6E9CFCB}" type="presOf" srcId="{3F0B2E6A-6EB0-4AD4-A4F1-6D0414E6E507}" destId="{C2D8E7B7-7D25-401B-9B76-358FB7D6B6AA}" srcOrd="1" destOrd="0" presId="urn:microsoft.com/office/officeart/2005/8/layout/gear1"/>
    <dgm:cxn modelId="{D831B6D5-851D-43E4-BDD2-B2752802CF2A}" type="presOf" srcId="{10521E1F-80DD-4B5F-8ABC-70BB031911B0}" destId="{BC3EC22E-247D-47A7-9C6D-8585451F26E2}" srcOrd="2" destOrd="0" presId="urn:microsoft.com/office/officeart/2005/8/layout/gear1"/>
    <dgm:cxn modelId="{86E682B8-D883-4E94-B75D-FDB342B48441}" type="presOf" srcId="{3F0B2E6A-6EB0-4AD4-A4F1-6D0414E6E507}" destId="{84A1BAEA-BCE1-4CFB-8860-072E938E08F7}" srcOrd="2" destOrd="0" presId="urn:microsoft.com/office/officeart/2005/8/layout/gear1"/>
    <dgm:cxn modelId="{0CA7B939-87D0-443E-ACCF-B546DF97A2AB}" srcId="{BC97077E-B964-420F-A0F6-DB0E146395A1}" destId="{10521E1F-80DD-4B5F-8ABC-70BB031911B0}" srcOrd="0" destOrd="0" parTransId="{38BDAA98-920B-4427-A1FD-3073544E2BC7}" sibTransId="{D8DAFCCA-9943-48D3-9AB7-CC669ACF9C31}"/>
    <dgm:cxn modelId="{7696FE97-AEF8-4549-88C1-7E1254262E7F}" type="presOf" srcId="{993C948A-C867-4D0C-ABC9-EB66A8E16375}" destId="{E00D3846-584C-4A45-A52E-01F0A11F6DDC}" srcOrd="0" destOrd="0" presId="urn:microsoft.com/office/officeart/2005/8/layout/gear1"/>
    <dgm:cxn modelId="{5FCB880A-5A4C-41FD-B886-3FEB0714F312}" type="presOf" srcId="{3F0B2E6A-6EB0-4AD4-A4F1-6D0414E6E507}" destId="{84D5ED86-C06C-4805-A953-748FEC72C846}" srcOrd="0" destOrd="0" presId="urn:microsoft.com/office/officeart/2005/8/layout/gear1"/>
    <dgm:cxn modelId="{3D52FDAC-80D5-4A7C-BF4B-D2BF7BB14695}" type="presOf" srcId="{DBCAE429-84D0-4A4C-B8C9-92F48EE1A40B}" destId="{D44BA898-9F4C-4FEC-8FA4-74B853AA789C}" srcOrd="0" destOrd="0" presId="urn:microsoft.com/office/officeart/2005/8/layout/gear1"/>
    <dgm:cxn modelId="{DE2BA4AE-4AD0-426E-8CE3-F94F4A8D210B}" type="presOf" srcId="{10521E1F-80DD-4B5F-8ABC-70BB031911B0}" destId="{44028C8E-B692-4812-BD99-F9CCC1F0759E}" srcOrd="0" destOrd="0" presId="urn:microsoft.com/office/officeart/2005/8/layout/gear1"/>
    <dgm:cxn modelId="{6EE318B3-FA42-403E-810F-F2B5CADAB3AC}" type="presOf" srcId="{3CAD7F16-747F-4200-9A5D-397734F552A7}" destId="{DCEA8904-2E4D-49DB-A30F-AE69DDFD2925}" srcOrd="0" destOrd="0" presId="urn:microsoft.com/office/officeart/2005/8/layout/gear1"/>
    <dgm:cxn modelId="{DBCC11C2-F143-41DB-A159-042E18BD4220}" type="presOf" srcId="{10521E1F-80DD-4B5F-8ABC-70BB031911B0}" destId="{A8BCF0C2-A548-4FAC-90FC-8B6E7AEE3014}" srcOrd="1" destOrd="0" presId="urn:microsoft.com/office/officeart/2005/8/layout/gear1"/>
    <dgm:cxn modelId="{1374A441-64CB-40E0-BD1F-7C18622F82E2}" srcId="{BC97077E-B964-420F-A0F6-DB0E146395A1}" destId="{3F0B2E6A-6EB0-4AD4-A4F1-6D0414E6E507}" srcOrd="1" destOrd="0" parTransId="{AD19E3F6-05C4-44B5-BECE-360EA4864929}" sibTransId="{DBCAE429-84D0-4A4C-B8C9-92F48EE1A40B}"/>
    <dgm:cxn modelId="{5DB2F028-132C-467D-81FC-797E42A883C6}" type="presOf" srcId="{BC97077E-B964-420F-A0F6-DB0E146395A1}" destId="{B26BD321-6FBA-481C-B568-C2CB49D1E587}" srcOrd="0" destOrd="0" presId="urn:microsoft.com/office/officeart/2005/8/layout/gear1"/>
    <dgm:cxn modelId="{8C947A19-FCF4-4637-9FC8-408296EC5C70}" type="presOf" srcId="{3CAD7F16-747F-4200-9A5D-397734F552A7}" destId="{A20FE0B7-5D08-46F8-888D-0E2F06809CD2}" srcOrd="2" destOrd="0" presId="urn:microsoft.com/office/officeart/2005/8/layout/gear1"/>
    <dgm:cxn modelId="{945E4B96-B671-4188-8367-92E75444171C}" type="presOf" srcId="{3CAD7F16-747F-4200-9A5D-397734F552A7}" destId="{BC6D68E9-96AF-4F09-92CE-E2E08D6AD880}" srcOrd="1" destOrd="0" presId="urn:microsoft.com/office/officeart/2005/8/layout/gear1"/>
    <dgm:cxn modelId="{3A16C5BE-F088-4481-A3B5-A2161F8A2179}" type="presParOf" srcId="{B26BD321-6FBA-481C-B568-C2CB49D1E587}" destId="{44028C8E-B692-4812-BD99-F9CCC1F0759E}" srcOrd="0" destOrd="0" presId="urn:microsoft.com/office/officeart/2005/8/layout/gear1"/>
    <dgm:cxn modelId="{C77FD670-1520-4300-A5C0-1E9A390D498D}" type="presParOf" srcId="{B26BD321-6FBA-481C-B568-C2CB49D1E587}" destId="{A8BCF0C2-A548-4FAC-90FC-8B6E7AEE3014}" srcOrd="1" destOrd="0" presId="urn:microsoft.com/office/officeart/2005/8/layout/gear1"/>
    <dgm:cxn modelId="{A33DF07E-1BE0-41E6-8E2F-E7053493F22A}" type="presParOf" srcId="{B26BD321-6FBA-481C-B568-C2CB49D1E587}" destId="{BC3EC22E-247D-47A7-9C6D-8585451F26E2}" srcOrd="2" destOrd="0" presId="urn:microsoft.com/office/officeart/2005/8/layout/gear1"/>
    <dgm:cxn modelId="{74373ECD-64FA-4A5D-AE52-EFB07C7542B9}" type="presParOf" srcId="{B26BD321-6FBA-481C-B568-C2CB49D1E587}" destId="{84D5ED86-C06C-4805-A953-748FEC72C846}" srcOrd="3" destOrd="0" presId="urn:microsoft.com/office/officeart/2005/8/layout/gear1"/>
    <dgm:cxn modelId="{726DC693-7761-4AC3-B996-253E353219BB}" type="presParOf" srcId="{B26BD321-6FBA-481C-B568-C2CB49D1E587}" destId="{C2D8E7B7-7D25-401B-9B76-358FB7D6B6AA}" srcOrd="4" destOrd="0" presId="urn:microsoft.com/office/officeart/2005/8/layout/gear1"/>
    <dgm:cxn modelId="{3125AEE1-5949-4E9A-845A-B88985F86BEB}" type="presParOf" srcId="{B26BD321-6FBA-481C-B568-C2CB49D1E587}" destId="{84A1BAEA-BCE1-4CFB-8860-072E938E08F7}" srcOrd="5" destOrd="0" presId="urn:microsoft.com/office/officeart/2005/8/layout/gear1"/>
    <dgm:cxn modelId="{D0CDA6A6-B553-4058-BA99-53B450584F7C}" type="presParOf" srcId="{B26BD321-6FBA-481C-B568-C2CB49D1E587}" destId="{DCEA8904-2E4D-49DB-A30F-AE69DDFD2925}" srcOrd="6" destOrd="0" presId="urn:microsoft.com/office/officeart/2005/8/layout/gear1"/>
    <dgm:cxn modelId="{08197287-80F9-4662-82C2-25E569B75A8A}" type="presParOf" srcId="{B26BD321-6FBA-481C-B568-C2CB49D1E587}" destId="{BC6D68E9-96AF-4F09-92CE-E2E08D6AD880}" srcOrd="7" destOrd="0" presId="urn:microsoft.com/office/officeart/2005/8/layout/gear1"/>
    <dgm:cxn modelId="{3F59CDA6-E727-4312-9BF4-9B5648DB39CF}" type="presParOf" srcId="{B26BD321-6FBA-481C-B568-C2CB49D1E587}" destId="{A20FE0B7-5D08-46F8-888D-0E2F06809CD2}" srcOrd="8" destOrd="0" presId="urn:microsoft.com/office/officeart/2005/8/layout/gear1"/>
    <dgm:cxn modelId="{FE5666F5-36A1-4CFD-9409-C49C9690B056}" type="presParOf" srcId="{B26BD321-6FBA-481C-B568-C2CB49D1E587}" destId="{28CD07B5-B235-47A7-AAA0-5CB194DD1393}" srcOrd="9" destOrd="0" presId="urn:microsoft.com/office/officeart/2005/8/layout/gear1"/>
    <dgm:cxn modelId="{94B661BC-0352-43A0-AEF6-7B77F70B5BDD}" type="presParOf" srcId="{B26BD321-6FBA-481C-B568-C2CB49D1E587}" destId="{7E754687-E495-49FF-BB39-166DA3F435AC}" srcOrd="10" destOrd="0" presId="urn:microsoft.com/office/officeart/2005/8/layout/gear1"/>
    <dgm:cxn modelId="{4FDFEEC0-2BE7-480F-9DCE-09059A04EBEB}" type="presParOf" srcId="{B26BD321-6FBA-481C-B568-C2CB49D1E587}" destId="{D44BA898-9F4C-4FEC-8FA4-74B853AA789C}" srcOrd="11" destOrd="0" presId="urn:microsoft.com/office/officeart/2005/8/layout/gear1"/>
    <dgm:cxn modelId="{99C7E31B-00AC-4DEB-8CAE-E17093F932CF}" type="presParOf" srcId="{B26BD321-6FBA-481C-B568-C2CB49D1E587}" destId="{E00D3846-584C-4A45-A52E-01F0A11F6DDC}"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44955-9FD0-4ABC-A9FB-0F13FA10E39A}"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zh-TW" altLang="en-US"/>
        </a:p>
      </dgm:t>
    </dgm:pt>
    <dgm:pt modelId="{85929B35-13D0-4658-A780-C16011FAA714}">
      <dgm:prSet phldrT="[文字]"/>
      <dgm:spPr/>
      <dgm:t>
        <a:bodyPr/>
        <a:lstStyle/>
        <a:p>
          <a:r>
            <a:rPr lang="zh-TW" altLang="en-US" b="1" dirty="0" smtClean="0">
              <a:latin typeface="微軟正黑體" pitchFamily="34" charset="-120"/>
              <a:ea typeface="微軟正黑體" pitchFamily="34" charset="-120"/>
            </a:rPr>
            <a:t>利</a:t>
          </a:r>
          <a:endParaRPr lang="zh-TW" altLang="en-US" b="1" dirty="0">
            <a:latin typeface="微軟正黑體" pitchFamily="34" charset="-120"/>
            <a:ea typeface="微軟正黑體" pitchFamily="34" charset="-120"/>
          </a:endParaRPr>
        </a:p>
      </dgm:t>
    </dgm:pt>
    <dgm:pt modelId="{91476B0D-02A5-4465-84C5-7A99F30E8EAB}" type="parTrans" cxnId="{13E2BD27-50D3-4679-BFBC-92F4638558CA}">
      <dgm:prSet/>
      <dgm:spPr/>
      <dgm:t>
        <a:bodyPr/>
        <a:lstStyle/>
        <a:p>
          <a:endParaRPr lang="zh-TW" altLang="en-US"/>
        </a:p>
      </dgm:t>
    </dgm:pt>
    <dgm:pt modelId="{5F29DE10-F17D-4FFF-93C6-4F6CEE95D866}" type="sibTrans" cxnId="{13E2BD27-50D3-4679-BFBC-92F4638558CA}">
      <dgm:prSet/>
      <dgm:spPr/>
      <dgm:t>
        <a:bodyPr/>
        <a:lstStyle/>
        <a:p>
          <a:endParaRPr lang="zh-TW" altLang="en-US"/>
        </a:p>
      </dgm:t>
    </dgm:pt>
    <dgm:pt modelId="{CE9FFA73-CE0E-4BB4-A424-6A5298430A6A}">
      <dgm:prSet phldrT="[文字]"/>
      <dgm:spPr/>
      <dgm:t>
        <a:bodyPr/>
        <a:lstStyle/>
        <a:p>
          <a:r>
            <a:rPr lang="zh-TW" altLang="en-US" b="1" dirty="0" smtClean="0">
              <a:latin typeface="微軟正黑體" pitchFamily="34" charset="-120"/>
              <a:ea typeface="微軟正黑體" pitchFamily="34" charset="-120"/>
            </a:rPr>
            <a:t>弊</a:t>
          </a:r>
          <a:endParaRPr lang="zh-TW" altLang="en-US" b="1" dirty="0">
            <a:latin typeface="微軟正黑體" pitchFamily="34" charset="-120"/>
            <a:ea typeface="微軟正黑體" pitchFamily="34" charset="-120"/>
          </a:endParaRPr>
        </a:p>
      </dgm:t>
    </dgm:pt>
    <dgm:pt modelId="{0D9D2724-16CC-4DF4-9882-B5FBE99A9070}" type="parTrans" cxnId="{DAA2BE1D-8140-4637-BD12-566F8E0B2B6A}">
      <dgm:prSet/>
      <dgm:spPr/>
      <dgm:t>
        <a:bodyPr/>
        <a:lstStyle/>
        <a:p>
          <a:endParaRPr lang="zh-TW" altLang="en-US"/>
        </a:p>
      </dgm:t>
    </dgm:pt>
    <dgm:pt modelId="{B8A37A6D-D411-427F-9D27-48C8320F3139}" type="sibTrans" cxnId="{DAA2BE1D-8140-4637-BD12-566F8E0B2B6A}">
      <dgm:prSet/>
      <dgm:spPr/>
      <dgm:t>
        <a:bodyPr/>
        <a:lstStyle/>
        <a:p>
          <a:endParaRPr lang="zh-TW" altLang="en-US"/>
        </a:p>
      </dgm:t>
    </dgm:pt>
    <dgm:pt modelId="{6BFB699D-DC7C-4ABA-B9B1-54BFC88FA96C}" type="pres">
      <dgm:prSet presAssocID="{E2E44955-9FD0-4ABC-A9FB-0F13FA10E39A}" presName="compositeShape" presStyleCnt="0">
        <dgm:presLayoutVars>
          <dgm:chMax val="2"/>
          <dgm:dir/>
          <dgm:resizeHandles val="exact"/>
        </dgm:presLayoutVars>
      </dgm:prSet>
      <dgm:spPr/>
      <dgm:t>
        <a:bodyPr/>
        <a:lstStyle/>
        <a:p>
          <a:endParaRPr lang="zh-TW" altLang="en-US"/>
        </a:p>
      </dgm:t>
    </dgm:pt>
    <dgm:pt modelId="{CB4A98D8-9F07-4BD7-9185-9FE8E46AD617}" type="pres">
      <dgm:prSet presAssocID="{E2E44955-9FD0-4ABC-A9FB-0F13FA10E39A}" presName="divider" presStyleLbl="fgShp" presStyleIdx="0" presStyleCnt="1"/>
      <dgm:spPr/>
    </dgm:pt>
    <dgm:pt modelId="{201C69BB-C0A8-4313-BB83-D6EF66BE5C78}" type="pres">
      <dgm:prSet presAssocID="{85929B35-13D0-4658-A780-C16011FAA714}" presName="downArrow" presStyleLbl="node1" presStyleIdx="0" presStyleCnt="2"/>
      <dgm:spPr/>
    </dgm:pt>
    <dgm:pt modelId="{9D237724-335D-46FA-97D8-C9E856478519}" type="pres">
      <dgm:prSet presAssocID="{85929B35-13D0-4658-A780-C16011FAA714}" presName="downArrowText" presStyleLbl="revTx" presStyleIdx="0" presStyleCnt="2">
        <dgm:presLayoutVars>
          <dgm:bulletEnabled val="1"/>
        </dgm:presLayoutVars>
      </dgm:prSet>
      <dgm:spPr/>
      <dgm:t>
        <a:bodyPr/>
        <a:lstStyle/>
        <a:p>
          <a:endParaRPr lang="zh-TW" altLang="en-US"/>
        </a:p>
      </dgm:t>
    </dgm:pt>
    <dgm:pt modelId="{64C74A04-4A6D-4ECD-B809-C383A070A04D}" type="pres">
      <dgm:prSet presAssocID="{CE9FFA73-CE0E-4BB4-A424-6A5298430A6A}" presName="upArrow" presStyleLbl="node1" presStyleIdx="1" presStyleCnt="2"/>
      <dgm:spPr/>
    </dgm:pt>
    <dgm:pt modelId="{1D53D75E-9E4E-4910-8835-6B14D2D5D5A0}" type="pres">
      <dgm:prSet presAssocID="{CE9FFA73-CE0E-4BB4-A424-6A5298430A6A}" presName="upArrowText" presStyleLbl="revTx" presStyleIdx="1" presStyleCnt="2">
        <dgm:presLayoutVars>
          <dgm:bulletEnabled val="1"/>
        </dgm:presLayoutVars>
      </dgm:prSet>
      <dgm:spPr/>
      <dgm:t>
        <a:bodyPr/>
        <a:lstStyle/>
        <a:p>
          <a:endParaRPr lang="zh-TW" altLang="en-US"/>
        </a:p>
      </dgm:t>
    </dgm:pt>
  </dgm:ptLst>
  <dgm:cxnLst>
    <dgm:cxn modelId="{13E2BD27-50D3-4679-BFBC-92F4638558CA}" srcId="{E2E44955-9FD0-4ABC-A9FB-0F13FA10E39A}" destId="{85929B35-13D0-4658-A780-C16011FAA714}" srcOrd="0" destOrd="0" parTransId="{91476B0D-02A5-4465-84C5-7A99F30E8EAB}" sibTransId="{5F29DE10-F17D-4FFF-93C6-4F6CEE95D866}"/>
    <dgm:cxn modelId="{A841446E-F23F-4C06-A239-39795611707D}" type="presOf" srcId="{E2E44955-9FD0-4ABC-A9FB-0F13FA10E39A}" destId="{6BFB699D-DC7C-4ABA-B9B1-54BFC88FA96C}" srcOrd="0" destOrd="0" presId="urn:microsoft.com/office/officeart/2005/8/layout/arrow3"/>
    <dgm:cxn modelId="{DAA2BE1D-8140-4637-BD12-566F8E0B2B6A}" srcId="{E2E44955-9FD0-4ABC-A9FB-0F13FA10E39A}" destId="{CE9FFA73-CE0E-4BB4-A424-6A5298430A6A}" srcOrd="1" destOrd="0" parTransId="{0D9D2724-16CC-4DF4-9882-B5FBE99A9070}" sibTransId="{B8A37A6D-D411-427F-9D27-48C8320F3139}"/>
    <dgm:cxn modelId="{B2D4D612-C0C2-47DD-834C-894C35193852}" type="presOf" srcId="{CE9FFA73-CE0E-4BB4-A424-6A5298430A6A}" destId="{1D53D75E-9E4E-4910-8835-6B14D2D5D5A0}" srcOrd="0" destOrd="0" presId="urn:microsoft.com/office/officeart/2005/8/layout/arrow3"/>
    <dgm:cxn modelId="{0132008F-3C10-4EAD-94F0-B990ED2E0B03}" type="presOf" srcId="{85929B35-13D0-4658-A780-C16011FAA714}" destId="{9D237724-335D-46FA-97D8-C9E856478519}" srcOrd="0" destOrd="0" presId="urn:microsoft.com/office/officeart/2005/8/layout/arrow3"/>
    <dgm:cxn modelId="{4F661A0A-F23D-4F06-B758-80FAA61B40F9}" type="presParOf" srcId="{6BFB699D-DC7C-4ABA-B9B1-54BFC88FA96C}" destId="{CB4A98D8-9F07-4BD7-9185-9FE8E46AD617}" srcOrd="0" destOrd="0" presId="urn:microsoft.com/office/officeart/2005/8/layout/arrow3"/>
    <dgm:cxn modelId="{FB111BD9-C65E-4A1D-9D19-727E85BA5A14}" type="presParOf" srcId="{6BFB699D-DC7C-4ABA-B9B1-54BFC88FA96C}" destId="{201C69BB-C0A8-4313-BB83-D6EF66BE5C78}" srcOrd="1" destOrd="0" presId="urn:microsoft.com/office/officeart/2005/8/layout/arrow3"/>
    <dgm:cxn modelId="{60A869A6-659B-4261-A89F-3EE959C08F56}" type="presParOf" srcId="{6BFB699D-DC7C-4ABA-B9B1-54BFC88FA96C}" destId="{9D237724-335D-46FA-97D8-C9E856478519}" srcOrd="2" destOrd="0" presId="urn:microsoft.com/office/officeart/2005/8/layout/arrow3"/>
    <dgm:cxn modelId="{73BCE709-A3B7-4F1F-970A-D684F40692B4}" type="presParOf" srcId="{6BFB699D-DC7C-4ABA-B9B1-54BFC88FA96C}" destId="{64C74A04-4A6D-4ECD-B809-C383A070A04D}" srcOrd="3" destOrd="0" presId="urn:microsoft.com/office/officeart/2005/8/layout/arrow3"/>
    <dgm:cxn modelId="{C27144A2-34E2-4FC8-A92A-C4378FF1BFC0}" type="presParOf" srcId="{6BFB699D-DC7C-4ABA-B9B1-54BFC88FA96C}" destId="{1D53D75E-9E4E-4910-8835-6B14D2D5D5A0}" srcOrd="4" destOrd="0" presId="urn:microsoft.com/office/officeart/2005/8/layout/arrow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1BD23A-A1D4-46CC-8F6F-B12FDFADD228}"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zh-TW" altLang="en-US"/>
        </a:p>
      </dgm:t>
    </dgm:pt>
    <dgm:pt modelId="{46802B6F-EBBC-4D40-A6E0-AE4F2D37A18E}">
      <dgm:prSet phldrT="[文字]"/>
      <dgm:spPr/>
      <dgm:t>
        <a:bodyPr/>
        <a:lstStyle/>
        <a:p>
          <a:r>
            <a:rPr lang="zh-TW" altLang="en-US" b="1" dirty="0" smtClean="0">
              <a:latin typeface="微軟正黑體" pitchFamily="34" charset="-120"/>
              <a:ea typeface="微軟正黑體" pitchFamily="34" charset="-120"/>
            </a:rPr>
            <a:t>爭點</a:t>
          </a:r>
          <a:endParaRPr lang="zh-TW" altLang="en-US" b="1" dirty="0">
            <a:latin typeface="微軟正黑體" pitchFamily="34" charset="-120"/>
            <a:ea typeface="微軟正黑體" pitchFamily="34" charset="-120"/>
          </a:endParaRPr>
        </a:p>
      </dgm:t>
    </dgm:pt>
    <dgm:pt modelId="{E9924EC2-1DF1-427C-B84A-C12E3B11D06C}" type="parTrans" cxnId="{160386F5-05CF-4CCD-9422-B0ACE00D8F44}">
      <dgm:prSet/>
      <dgm:spPr/>
      <dgm:t>
        <a:bodyPr/>
        <a:lstStyle/>
        <a:p>
          <a:endParaRPr lang="zh-TW" altLang="en-US"/>
        </a:p>
      </dgm:t>
    </dgm:pt>
    <dgm:pt modelId="{F87DEF7F-4316-4E22-84D8-392395312C18}" type="sibTrans" cxnId="{160386F5-05CF-4CCD-9422-B0ACE00D8F44}">
      <dgm:prSet/>
      <dgm:spPr/>
      <dgm:t>
        <a:bodyPr/>
        <a:lstStyle/>
        <a:p>
          <a:endParaRPr lang="zh-TW" altLang="en-US"/>
        </a:p>
      </dgm:t>
    </dgm:pt>
    <dgm:pt modelId="{A4BD2F42-E9E6-420D-9145-260C7501CD10}">
      <dgm:prSet phldrT="[文字]"/>
      <dgm:spPr/>
      <dgm:t>
        <a:bodyPr/>
        <a:lstStyle/>
        <a:p>
          <a:r>
            <a:rPr lang="zh-TW" altLang="en-US" b="1" dirty="0" smtClean="0">
              <a:latin typeface="微軟正黑體" pitchFamily="34" charset="-120"/>
              <a:ea typeface="微軟正黑體" pitchFamily="34" charset="-120"/>
            </a:rPr>
            <a:t>社會性</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不正義</a:t>
          </a:r>
          <a:endParaRPr lang="zh-TW" altLang="en-US" b="1" dirty="0">
            <a:latin typeface="微軟正黑體" pitchFamily="34" charset="-120"/>
            <a:ea typeface="微軟正黑體" pitchFamily="34" charset="-120"/>
          </a:endParaRPr>
        </a:p>
      </dgm:t>
    </dgm:pt>
    <dgm:pt modelId="{0B185193-2B9B-4452-8EA6-0B73362A73D3}" type="parTrans" cxnId="{43704EB0-36C2-4067-BEC1-8534C5B00A85}">
      <dgm:prSet/>
      <dgm:spPr/>
      <dgm:t>
        <a:bodyPr/>
        <a:lstStyle/>
        <a:p>
          <a:endParaRPr lang="zh-TW" altLang="en-US"/>
        </a:p>
      </dgm:t>
    </dgm:pt>
    <dgm:pt modelId="{FCF477E7-F6BC-4D78-A908-1395D7CDD8F8}" type="sibTrans" cxnId="{43704EB0-36C2-4067-BEC1-8534C5B00A85}">
      <dgm:prSet/>
      <dgm:spPr/>
      <dgm:t>
        <a:bodyPr/>
        <a:lstStyle/>
        <a:p>
          <a:endParaRPr lang="zh-TW" altLang="en-US" b="1"/>
        </a:p>
      </dgm:t>
    </dgm:pt>
    <dgm:pt modelId="{7DB08380-A2CB-4321-BF8F-49862777EEE6}">
      <dgm:prSet phldrT="[文字]"/>
      <dgm:spPr/>
      <dgm:t>
        <a:bodyPr/>
        <a:lstStyle/>
        <a:p>
          <a:r>
            <a:rPr lang="zh-TW" altLang="en-US" b="1" dirty="0" smtClean="0">
              <a:latin typeface="微軟正黑體" pitchFamily="34" charset="-120"/>
              <a:ea typeface="微軟正黑體" pitchFamily="34" charset="-120"/>
            </a:rPr>
            <a:t>程序性</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不正義</a:t>
          </a:r>
          <a:endParaRPr lang="zh-TW" altLang="en-US" b="1" dirty="0">
            <a:latin typeface="微軟正黑體" pitchFamily="34" charset="-120"/>
            <a:ea typeface="微軟正黑體" pitchFamily="34" charset="-120"/>
          </a:endParaRPr>
        </a:p>
      </dgm:t>
    </dgm:pt>
    <dgm:pt modelId="{C1B531C4-3685-4EAC-B23C-2A9131E6263D}" type="parTrans" cxnId="{3191108E-BB9B-4E47-B991-92D2A9EF62E5}">
      <dgm:prSet/>
      <dgm:spPr/>
      <dgm:t>
        <a:bodyPr/>
        <a:lstStyle/>
        <a:p>
          <a:endParaRPr lang="zh-TW" altLang="en-US"/>
        </a:p>
      </dgm:t>
    </dgm:pt>
    <dgm:pt modelId="{539220DA-BDC7-4D61-9EA9-B01A174B6535}" type="sibTrans" cxnId="{3191108E-BB9B-4E47-B991-92D2A9EF62E5}">
      <dgm:prSet/>
      <dgm:spPr/>
      <dgm:t>
        <a:bodyPr/>
        <a:lstStyle/>
        <a:p>
          <a:endParaRPr lang="zh-TW" altLang="en-US" b="1"/>
        </a:p>
      </dgm:t>
    </dgm:pt>
    <dgm:pt modelId="{03749C62-9575-4098-B912-77F5389B87D6}">
      <dgm:prSet phldrT="[文字]"/>
      <dgm:spPr/>
      <dgm:t>
        <a:bodyPr/>
        <a:lstStyle/>
        <a:p>
          <a:r>
            <a:rPr lang="zh-TW" altLang="en-US" b="1" dirty="0" smtClean="0">
              <a:latin typeface="微軟正黑體" pitchFamily="34" charset="-120"/>
              <a:ea typeface="微軟正黑體" pitchFamily="34" charset="-120"/>
            </a:rPr>
            <a:t>地理性不正義</a:t>
          </a:r>
          <a:endParaRPr lang="zh-TW" altLang="en-US" b="1" dirty="0">
            <a:latin typeface="微軟正黑體" pitchFamily="34" charset="-120"/>
            <a:ea typeface="微軟正黑體" pitchFamily="34" charset="-120"/>
          </a:endParaRPr>
        </a:p>
      </dgm:t>
    </dgm:pt>
    <dgm:pt modelId="{A7D082D2-3AE1-4341-93C7-AC0177B64A09}" type="parTrans" cxnId="{66F63C54-7666-4B53-979A-9EA1E7BAEA95}">
      <dgm:prSet/>
      <dgm:spPr/>
      <dgm:t>
        <a:bodyPr/>
        <a:lstStyle/>
        <a:p>
          <a:endParaRPr lang="zh-TW" altLang="en-US"/>
        </a:p>
      </dgm:t>
    </dgm:pt>
    <dgm:pt modelId="{5D8F7EE3-7AD7-49D9-AB84-1A421EA1F585}" type="sibTrans" cxnId="{66F63C54-7666-4B53-979A-9EA1E7BAEA95}">
      <dgm:prSet/>
      <dgm:spPr/>
      <dgm:t>
        <a:bodyPr/>
        <a:lstStyle/>
        <a:p>
          <a:endParaRPr lang="zh-TW" altLang="en-US" b="1"/>
        </a:p>
      </dgm:t>
    </dgm:pt>
    <dgm:pt modelId="{6A6A044B-B8CC-47F6-B309-E8602C962290}">
      <dgm:prSet phldrT="[文字]"/>
      <dgm:spPr/>
      <dgm:t>
        <a:bodyPr/>
        <a:lstStyle/>
        <a:p>
          <a:r>
            <a:rPr lang="zh-TW" altLang="en-US" b="1" dirty="0" smtClean="0">
              <a:latin typeface="微軟正黑體" pitchFamily="34" charset="-120"/>
              <a:ea typeface="微軟正黑體" pitchFamily="34" charset="-120"/>
            </a:rPr>
            <a:t>其他</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面相</a:t>
          </a:r>
          <a:endParaRPr lang="zh-TW" altLang="en-US" b="1" dirty="0">
            <a:latin typeface="微軟正黑體" pitchFamily="34" charset="-120"/>
            <a:ea typeface="微軟正黑體" pitchFamily="34" charset="-120"/>
          </a:endParaRPr>
        </a:p>
      </dgm:t>
    </dgm:pt>
    <dgm:pt modelId="{F2D38E5C-CBA0-455F-88DC-CC450072799D}" type="parTrans" cxnId="{6E2E27AA-0909-4C8A-83C2-D78FC578D7CB}">
      <dgm:prSet/>
      <dgm:spPr/>
      <dgm:t>
        <a:bodyPr/>
        <a:lstStyle/>
        <a:p>
          <a:endParaRPr lang="zh-TW" altLang="en-US"/>
        </a:p>
      </dgm:t>
    </dgm:pt>
    <dgm:pt modelId="{4D9C2BDB-ACFF-496B-88EA-1EF7A597A4CC}" type="sibTrans" cxnId="{6E2E27AA-0909-4C8A-83C2-D78FC578D7CB}">
      <dgm:prSet/>
      <dgm:spPr/>
      <dgm:t>
        <a:bodyPr/>
        <a:lstStyle/>
        <a:p>
          <a:endParaRPr lang="zh-TW" altLang="en-US" b="1"/>
        </a:p>
      </dgm:t>
    </dgm:pt>
    <dgm:pt modelId="{730A75A9-BEFA-43DC-8BB7-C68C3E8647C7}" type="pres">
      <dgm:prSet presAssocID="{0C1BD23A-A1D4-46CC-8F6F-B12FDFADD228}" presName="Name0" presStyleCnt="0">
        <dgm:presLayoutVars>
          <dgm:chMax val="1"/>
          <dgm:dir/>
          <dgm:animLvl val="ctr"/>
          <dgm:resizeHandles val="exact"/>
        </dgm:presLayoutVars>
      </dgm:prSet>
      <dgm:spPr/>
      <dgm:t>
        <a:bodyPr/>
        <a:lstStyle/>
        <a:p>
          <a:endParaRPr lang="zh-TW" altLang="en-US"/>
        </a:p>
      </dgm:t>
    </dgm:pt>
    <dgm:pt modelId="{19785726-FA0B-4035-800B-11F258F1DCCB}" type="pres">
      <dgm:prSet presAssocID="{46802B6F-EBBC-4D40-A6E0-AE4F2D37A18E}" presName="centerShape" presStyleLbl="node0" presStyleIdx="0" presStyleCnt="1"/>
      <dgm:spPr/>
      <dgm:t>
        <a:bodyPr/>
        <a:lstStyle/>
        <a:p>
          <a:endParaRPr lang="zh-TW" altLang="en-US"/>
        </a:p>
      </dgm:t>
    </dgm:pt>
    <dgm:pt modelId="{C53284A0-6946-479F-89E7-561E22EB96CE}" type="pres">
      <dgm:prSet presAssocID="{A4BD2F42-E9E6-420D-9145-260C7501CD10}" presName="node" presStyleLbl="node1" presStyleIdx="0" presStyleCnt="4">
        <dgm:presLayoutVars>
          <dgm:bulletEnabled val="1"/>
        </dgm:presLayoutVars>
      </dgm:prSet>
      <dgm:spPr/>
      <dgm:t>
        <a:bodyPr/>
        <a:lstStyle/>
        <a:p>
          <a:endParaRPr lang="zh-TW" altLang="en-US"/>
        </a:p>
      </dgm:t>
    </dgm:pt>
    <dgm:pt modelId="{2C030752-3DB2-48A6-A409-A79002D6A99B}" type="pres">
      <dgm:prSet presAssocID="{A4BD2F42-E9E6-420D-9145-260C7501CD10}" presName="dummy" presStyleCnt="0"/>
      <dgm:spPr/>
    </dgm:pt>
    <dgm:pt modelId="{13AF2DD0-B3A0-40FB-8259-23635CC4AFD1}" type="pres">
      <dgm:prSet presAssocID="{FCF477E7-F6BC-4D78-A908-1395D7CDD8F8}" presName="sibTrans" presStyleLbl="sibTrans2D1" presStyleIdx="0" presStyleCnt="4"/>
      <dgm:spPr/>
      <dgm:t>
        <a:bodyPr/>
        <a:lstStyle/>
        <a:p>
          <a:endParaRPr lang="zh-TW" altLang="en-US"/>
        </a:p>
      </dgm:t>
    </dgm:pt>
    <dgm:pt modelId="{E3196705-BF50-4DFF-81FE-B3EBBF1FED24}" type="pres">
      <dgm:prSet presAssocID="{7DB08380-A2CB-4321-BF8F-49862777EEE6}" presName="node" presStyleLbl="node1" presStyleIdx="1" presStyleCnt="4">
        <dgm:presLayoutVars>
          <dgm:bulletEnabled val="1"/>
        </dgm:presLayoutVars>
      </dgm:prSet>
      <dgm:spPr/>
      <dgm:t>
        <a:bodyPr/>
        <a:lstStyle/>
        <a:p>
          <a:endParaRPr lang="zh-TW" altLang="en-US"/>
        </a:p>
      </dgm:t>
    </dgm:pt>
    <dgm:pt modelId="{F6164677-FCA2-4797-95E0-2679DBD77FBE}" type="pres">
      <dgm:prSet presAssocID="{7DB08380-A2CB-4321-BF8F-49862777EEE6}" presName="dummy" presStyleCnt="0"/>
      <dgm:spPr/>
    </dgm:pt>
    <dgm:pt modelId="{99C1731E-3F99-40A9-949D-9D4A22F3ED75}" type="pres">
      <dgm:prSet presAssocID="{539220DA-BDC7-4D61-9EA9-B01A174B6535}" presName="sibTrans" presStyleLbl="sibTrans2D1" presStyleIdx="1" presStyleCnt="4"/>
      <dgm:spPr/>
      <dgm:t>
        <a:bodyPr/>
        <a:lstStyle/>
        <a:p>
          <a:endParaRPr lang="zh-TW" altLang="en-US"/>
        </a:p>
      </dgm:t>
    </dgm:pt>
    <dgm:pt modelId="{A289FFD1-C6D1-4A86-9A93-6FDCD397A1AE}" type="pres">
      <dgm:prSet presAssocID="{03749C62-9575-4098-B912-77F5389B87D6}" presName="node" presStyleLbl="node1" presStyleIdx="2" presStyleCnt="4">
        <dgm:presLayoutVars>
          <dgm:bulletEnabled val="1"/>
        </dgm:presLayoutVars>
      </dgm:prSet>
      <dgm:spPr/>
      <dgm:t>
        <a:bodyPr/>
        <a:lstStyle/>
        <a:p>
          <a:endParaRPr lang="zh-TW" altLang="en-US"/>
        </a:p>
      </dgm:t>
    </dgm:pt>
    <dgm:pt modelId="{714D409C-F3A5-4894-BE7A-B0F5DD6D92DC}" type="pres">
      <dgm:prSet presAssocID="{03749C62-9575-4098-B912-77F5389B87D6}" presName="dummy" presStyleCnt="0"/>
      <dgm:spPr/>
    </dgm:pt>
    <dgm:pt modelId="{4BD3B73E-4673-40F6-9542-D45D276FAF91}" type="pres">
      <dgm:prSet presAssocID="{5D8F7EE3-7AD7-49D9-AB84-1A421EA1F585}" presName="sibTrans" presStyleLbl="sibTrans2D1" presStyleIdx="2" presStyleCnt="4"/>
      <dgm:spPr/>
      <dgm:t>
        <a:bodyPr/>
        <a:lstStyle/>
        <a:p>
          <a:endParaRPr lang="zh-TW" altLang="en-US"/>
        </a:p>
      </dgm:t>
    </dgm:pt>
    <dgm:pt modelId="{11606324-5F98-452C-8132-DB4C49087BE7}" type="pres">
      <dgm:prSet presAssocID="{6A6A044B-B8CC-47F6-B309-E8602C962290}" presName="node" presStyleLbl="node1" presStyleIdx="3" presStyleCnt="4">
        <dgm:presLayoutVars>
          <dgm:bulletEnabled val="1"/>
        </dgm:presLayoutVars>
      </dgm:prSet>
      <dgm:spPr/>
      <dgm:t>
        <a:bodyPr/>
        <a:lstStyle/>
        <a:p>
          <a:endParaRPr lang="zh-TW" altLang="en-US"/>
        </a:p>
      </dgm:t>
    </dgm:pt>
    <dgm:pt modelId="{EBBA0CF1-8CAF-4E7C-B9DA-1F04B57C771F}" type="pres">
      <dgm:prSet presAssocID="{6A6A044B-B8CC-47F6-B309-E8602C962290}" presName="dummy" presStyleCnt="0"/>
      <dgm:spPr/>
    </dgm:pt>
    <dgm:pt modelId="{1CAEFF04-EA9E-46A5-A29E-8213DB37B49E}" type="pres">
      <dgm:prSet presAssocID="{4D9C2BDB-ACFF-496B-88EA-1EF7A597A4CC}" presName="sibTrans" presStyleLbl="sibTrans2D1" presStyleIdx="3" presStyleCnt="4"/>
      <dgm:spPr/>
      <dgm:t>
        <a:bodyPr/>
        <a:lstStyle/>
        <a:p>
          <a:endParaRPr lang="zh-TW" altLang="en-US"/>
        </a:p>
      </dgm:t>
    </dgm:pt>
  </dgm:ptLst>
  <dgm:cxnLst>
    <dgm:cxn modelId="{A0A85D06-4F01-4AAD-A5A5-E74D70D3B03D}" type="presOf" srcId="{0C1BD23A-A1D4-46CC-8F6F-B12FDFADD228}" destId="{730A75A9-BEFA-43DC-8BB7-C68C3E8647C7}" srcOrd="0" destOrd="0" presId="urn:microsoft.com/office/officeart/2005/8/layout/radial6"/>
    <dgm:cxn modelId="{F1935B86-31D2-4D5A-929B-3B489E1D2C7F}" type="presOf" srcId="{FCF477E7-F6BC-4D78-A908-1395D7CDD8F8}" destId="{13AF2DD0-B3A0-40FB-8259-23635CC4AFD1}" srcOrd="0" destOrd="0" presId="urn:microsoft.com/office/officeart/2005/8/layout/radial6"/>
    <dgm:cxn modelId="{26A43CE6-3369-4FF1-9240-A26882DF3A55}" type="presOf" srcId="{6A6A044B-B8CC-47F6-B309-E8602C962290}" destId="{11606324-5F98-452C-8132-DB4C49087BE7}" srcOrd="0" destOrd="0" presId="urn:microsoft.com/office/officeart/2005/8/layout/radial6"/>
    <dgm:cxn modelId="{3191108E-BB9B-4E47-B991-92D2A9EF62E5}" srcId="{46802B6F-EBBC-4D40-A6E0-AE4F2D37A18E}" destId="{7DB08380-A2CB-4321-BF8F-49862777EEE6}" srcOrd="1" destOrd="0" parTransId="{C1B531C4-3685-4EAC-B23C-2A9131E6263D}" sibTransId="{539220DA-BDC7-4D61-9EA9-B01A174B6535}"/>
    <dgm:cxn modelId="{1C988740-81B5-4777-A1E5-0F8E91C4DF9D}" type="presOf" srcId="{539220DA-BDC7-4D61-9EA9-B01A174B6535}" destId="{99C1731E-3F99-40A9-949D-9D4A22F3ED75}" srcOrd="0" destOrd="0" presId="urn:microsoft.com/office/officeart/2005/8/layout/radial6"/>
    <dgm:cxn modelId="{313E11A3-99B1-42A6-95BC-8526D16F073A}" type="presOf" srcId="{03749C62-9575-4098-B912-77F5389B87D6}" destId="{A289FFD1-C6D1-4A86-9A93-6FDCD397A1AE}" srcOrd="0" destOrd="0" presId="urn:microsoft.com/office/officeart/2005/8/layout/radial6"/>
    <dgm:cxn modelId="{66F63C54-7666-4B53-979A-9EA1E7BAEA95}" srcId="{46802B6F-EBBC-4D40-A6E0-AE4F2D37A18E}" destId="{03749C62-9575-4098-B912-77F5389B87D6}" srcOrd="2" destOrd="0" parTransId="{A7D082D2-3AE1-4341-93C7-AC0177B64A09}" sibTransId="{5D8F7EE3-7AD7-49D9-AB84-1A421EA1F585}"/>
    <dgm:cxn modelId="{A1B67F73-FFEF-4D5E-BC0E-92B59C4330E2}" type="presOf" srcId="{5D8F7EE3-7AD7-49D9-AB84-1A421EA1F585}" destId="{4BD3B73E-4673-40F6-9542-D45D276FAF91}" srcOrd="0" destOrd="0" presId="urn:microsoft.com/office/officeart/2005/8/layout/radial6"/>
    <dgm:cxn modelId="{160386F5-05CF-4CCD-9422-B0ACE00D8F44}" srcId="{0C1BD23A-A1D4-46CC-8F6F-B12FDFADD228}" destId="{46802B6F-EBBC-4D40-A6E0-AE4F2D37A18E}" srcOrd="0" destOrd="0" parTransId="{E9924EC2-1DF1-427C-B84A-C12E3B11D06C}" sibTransId="{F87DEF7F-4316-4E22-84D8-392395312C18}"/>
    <dgm:cxn modelId="{7AF09891-30CC-4677-88C5-39BC5C1D5CAF}" type="presOf" srcId="{4D9C2BDB-ACFF-496B-88EA-1EF7A597A4CC}" destId="{1CAEFF04-EA9E-46A5-A29E-8213DB37B49E}" srcOrd="0" destOrd="0" presId="urn:microsoft.com/office/officeart/2005/8/layout/radial6"/>
    <dgm:cxn modelId="{43704EB0-36C2-4067-BEC1-8534C5B00A85}" srcId="{46802B6F-EBBC-4D40-A6E0-AE4F2D37A18E}" destId="{A4BD2F42-E9E6-420D-9145-260C7501CD10}" srcOrd="0" destOrd="0" parTransId="{0B185193-2B9B-4452-8EA6-0B73362A73D3}" sibTransId="{FCF477E7-F6BC-4D78-A908-1395D7CDD8F8}"/>
    <dgm:cxn modelId="{1256B35C-EF91-4ED9-9771-3E94FE2AEA28}" type="presOf" srcId="{A4BD2F42-E9E6-420D-9145-260C7501CD10}" destId="{C53284A0-6946-479F-89E7-561E22EB96CE}" srcOrd="0" destOrd="0" presId="urn:microsoft.com/office/officeart/2005/8/layout/radial6"/>
    <dgm:cxn modelId="{220CE040-B7F1-40D9-8400-99FD4F7B0EB5}" type="presOf" srcId="{7DB08380-A2CB-4321-BF8F-49862777EEE6}" destId="{E3196705-BF50-4DFF-81FE-B3EBBF1FED24}" srcOrd="0" destOrd="0" presId="urn:microsoft.com/office/officeart/2005/8/layout/radial6"/>
    <dgm:cxn modelId="{6E2E27AA-0909-4C8A-83C2-D78FC578D7CB}" srcId="{46802B6F-EBBC-4D40-A6E0-AE4F2D37A18E}" destId="{6A6A044B-B8CC-47F6-B309-E8602C962290}" srcOrd="3" destOrd="0" parTransId="{F2D38E5C-CBA0-455F-88DC-CC450072799D}" sibTransId="{4D9C2BDB-ACFF-496B-88EA-1EF7A597A4CC}"/>
    <dgm:cxn modelId="{3820D3BD-56D0-4A9F-B376-F87B27E44995}" type="presOf" srcId="{46802B6F-EBBC-4D40-A6E0-AE4F2D37A18E}" destId="{19785726-FA0B-4035-800B-11F258F1DCCB}" srcOrd="0" destOrd="0" presId="urn:microsoft.com/office/officeart/2005/8/layout/radial6"/>
    <dgm:cxn modelId="{A7C8CA08-0785-49CD-868A-08C85E0CC3B8}" type="presParOf" srcId="{730A75A9-BEFA-43DC-8BB7-C68C3E8647C7}" destId="{19785726-FA0B-4035-800B-11F258F1DCCB}" srcOrd="0" destOrd="0" presId="urn:microsoft.com/office/officeart/2005/8/layout/radial6"/>
    <dgm:cxn modelId="{700ECD9D-DE8E-4D8D-A2D6-B7B8294D7BC2}" type="presParOf" srcId="{730A75A9-BEFA-43DC-8BB7-C68C3E8647C7}" destId="{C53284A0-6946-479F-89E7-561E22EB96CE}" srcOrd="1" destOrd="0" presId="urn:microsoft.com/office/officeart/2005/8/layout/radial6"/>
    <dgm:cxn modelId="{CC30E460-4094-4541-A8BE-5E356D6637E6}" type="presParOf" srcId="{730A75A9-BEFA-43DC-8BB7-C68C3E8647C7}" destId="{2C030752-3DB2-48A6-A409-A79002D6A99B}" srcOrd="2" destOrd="0" presId="urn:microsoft.com/office/officeart/2005/8/layout/radial6"/>
    <dgm:cxn modelId="{AA16E8BE-CC0E-4FF3-9B5A-C98C68A341E5}" type="presParOf" srcId="{730A75A9-BEFA-43DC-8BB7-C68C3E8647C7}" destId="{13AF2DD0-B3A0-40FB-8259-23635CC4AFD1}" srcOrd="3" destOrd="0" presId="urn:microsoft.com/office/officeart/2005/8/layout/radial6"/>
    <dgm:cxn modelId="{96A6FBF4-1CF6-4720-9AEE-33854582902C}" type="presParOf" srcId="{730A75A9-BEFA-43DC-8BB7-C68C3E8647C7}" destId="{E3196705-BF50-4DFF-81FE-B3EBBF1FED24}" srcOrd="4" destOrd="0" presId="urn:microsoft.com/office/officeart/2005/8/layout/radial6"/>
    <dgm:cxn modelId="{C1D2ECA7-7D74-4929-8ABD-3CFDBB9CCFB6}" type="presParOf" srcId="{730A75A9-BEFA-43DC-8BB7-C68C3E8647C7}" destId="{F6164677-FCA2-4797-95E0-2679DBD77FBE}" srcOrd="5" destOrd="0" presId="urn:microsoft.com/office/officeart/2005/8/layout/radial6"/>
    <dgm:cxn modelId="{325D0231-2D45-48CC-B729-DEA3872CCFE8}" type="presParOf" srcId="{730A75A9-BEFA-43DC-8BB7-C68C3E8647C7}" destId="{99C1731E-3F99-40A9-949D-9D4A22F3ED75}" srcOrd="6" destOrd="0" presId="urn:microsoft.com/office/officeart/2005/8/layout/radial6"/>
    <dgm:cxn modelId="{83CE8E8C-F0D3-4571-ACC2-7620E0BD4200}" type="presParOf" srcId="{730A75A9-BEFA-43DC-8BB7-C68C3E8647C7}" destId="{A289FFD1-C6D1-4A86-9A93-6FDCD397A1AE}" srcOrd="7" destOrd="0" presId="urn:microsoft.com/office/officeart/2005/8/layout/radial6"/>
    <dgm:cxn modelId="{8808D778-49B3-417D-8C3C-4CEC80AB46E1}" type="presParOf" srcId="{730A75A9-BEFA-43DC-8BB7-C68C3E8647C7}" destId="{714D409C-F3A5-4894-BE7A-B0F5DD6D92DC}" srcOrd="8" destOrd="0" presId="urn:microsoft.com/office/officeart/2005/8/layout/radial6"/>
    <dgm:cxn modelId="{B6398CF1-8B54-45DE-AA5C-AEEDCB17947E}" type="presParOf" srcId="{730A75A9-BEFA-43DC-8BB7-C68C3E8647C7}" destId="{4BD3B73E-4673-40F6-9542-D45D276FAF91}" srcOrd="9" destOrd="0" presId="urn:microsoft.com/office/officeart/2005/8/layout/radial6"/>
    <dgm:cxn modelId="{5E82C36D-31C2-4CB9-8A3B-5ABD40494372}" type="presParOf" srcId="{730A75A9-BEFA-43DC-8BB7-C68C3E8647C7}" destId="{11606324-5F98-452C-8132-DB4C49087BE7}" srcOrd="10" destOrd="0" presId="urn:microsoft.com/office/officeart/2005/8/layout/radial6"/>
    <dgm:cxn modelId="{BEB6A23B-0038-455C-B62B-196E7C63270F}" type="presParOf" srcId="{730A75A9-BEFA-43DC-8BB7-C68C3E8647C7}" destId="{EBBA0CF1-8CAF-4E7C-B9DA-1F04B57C771F}" srcOrd="11" destOrd="0" presId="urn:microsoft.com/office/officeart/2005/8/layout/radial6"/>
    <dgm:cxn modelId="{13D61B40-29A0-481A-86A3-FBA015662727}" type="presParOf" srcId="{730A75A9-BEFA-43DC-8BB7-C68C3E8647C7}" destId="{1CAEFF04-EA9E-46A5-A29E-8213DB37B49E}"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99F304-90F7-4900-9073-34E6BF84A8D4}"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zh-TW" altLang="en-US"/>
        </a:p>
      </dgm:t>
    </dgm:pt>
    <dgm:pt modelId="{0AF4E312-85E0-4995-90FC-341D10F64FD4}">
      <dgm:prSet phldrT="[文字]"/>
      <dgm:spPr/>
      <dgm:t>
        <a:bodyPr/>
        <a:lstStyle/>
        <a:p>
          <a:r>
            <a:rPr lang="zh-TW" altLang="en-US" b="1" dirty="0" smtClean="0">
              <a:latin typeface="微軟正黑體" pitchFamily="34" charset="-120"/>
              <a:ea typeface="微軟正黑體" pitchFamily="34" charset="-120"/>
            </a:rPr>
            <a:t>必要性</a:t>
          </a:r>
          <a:endParaRPr lang="zh-TW" altLang="en-US" b="1" dirty="0">
            <a:latin typeface="微軟正黑體" pitchFamily="34" charset="-120"/>
            <a:ea typeface="微軟正黑體" pitchFamily="34" charset="-120"/>
          </a:endParaRPr>
        </a:p>
      </dgm:t>
    </dgm:pt>
    <dgm:pt modelId="{86ED5DA5-6A7F-4A94-A3B5-B2C609B52355}" type="parTrans" cxnId="{BFA253DB-F0F9-43CD-96AD-CEECA8F00876}">
      <dgm:prSet/>
      <dgm:spPr/>
      <dgm:t>
        <a:bodyPr/>
        <a:lstStyle/>
        <a:p>
          <a:endParaRPr lang="zh-TW" altLang="en-US"/>
        </a:p>
      </dgm:t>
    </dgm:pt>
    <dgm:pt modelId="{15A3E165-8A66-43EC-A97B-E040F38D2A88}" type="sibTrans" cxnId="{BFA253DB-F0F9-43CD-96AD-CEECA8F00876}">
      <dgm:prSet/>
      <dgm:spPr/>
      <dgm:t>
        <a:bodyPr/>
        <a:lstStyle/>
        <a:p>
          <a:endParaRPr lang="zh-TW" altLang="en-US"/>
        </a:p>
      </dgm:t>
    </dgm:pt>
    <dgm:pt modelId="{6DB41561-3041-4F0D-8906-337B96B0D4D6}">
      <dgm:prSet phldrT="[文字]"/>
      <dgm:spPr/>
      <dgm:t>
        <a:bodyPr/>
        <a:lstStyle/>
        <a:p>
          <a:r>
            <a:rPr lang="zh-TW" altLang="en-US" b="1" dirty="0" smtClean="0">
              <a:latin typeface="微軟正黑體" pitchFamily="34" charset="-120"/>
              <a:ea typeface="微軟正黑體" pitchFamily="34" charset="-120"/>
            </a:rPr>
            <a:t>適切性</a:t>
          </a:r>
          <a:endParaRPr lang="zh-TW" altLang="en-US" b="1" dirty="0">
            <a:latin typeface="微軟正黑體" pitchFamily="34" charset="-120"/>
            <a:ea typeface="微軟正黑體" pitchFamily="34" charset="-120"/>
          </a:endParaRPr>
        </a:p>
      </dgm:t>
    </dgm:pt>
    <dgm:pt modelId="{4B02A664-1928-46E7-B1F5-2EB415F081E7}" type="parTrans" cxnId="{AB51848C-17C2-4269-BA02-076F47C98B48}">
      <dgm:prSet/>
      <dgm:spPr/>
      <dgm:t>
        <a:bodyPr/>
        <a:lstStyle/>
        <a:p>
          <a:endParaRPr lang="zh-TW" altLang="en-US"/>
        </a:p>
      </dgm:t>
    </dgm:pt>
    <dgm:pt modelId="{BC5DD63D-A782-44F4-8E1A-9465B31E6A1E}" type="sibTrans" cxnId="{AB51848C-17C2-4269-BA02-076F47C98B48}">
      <dgm:prSet/>
      <dgm:spPr/>
      <dgm:t>
        <a:bodyPr/>
        <a:lstStyle/>
        <a:p>
          <a:endParaRPr lang="zh-TW" altLang="en-US"/>
        </a:p>
      </dgm:t>
    </dgm:pt>
    <dgm:pt modelId="{14F874BA-B3FD-4D35-AD33-B9BC54EDB251}">
      <dgm:prSet phldrT="[文字]"/>
      <dgm:spPr/>
      <dgm:t>
        <a:bodyPr/>
        <a:lstStyle/>
        <a:p>
          <a:r>
            <a:rPr lang="zh-TW" altLang="en-US" b="1" dirty="0" smtClean="0">
              <a:latin typeface="微軟正黑體" pitchFamily="34" charset="-120"/>
              <a:ea typeface="微軟正黑體" pitchFamily="34" charset="-120"/>
            </a:rPr>
            <a:t>持續溝通</a:t>
          </a:r>
          <a:endParaRPr lang="zh-TW" altLang="en-US" b="1" dirty="0">
            <a:latin typeface="微軟正黑體" pitchFamily="34" charset="-120"/>
            <a:ea typeface="微軟正黑體" pitchFamily="34" charset="-120"/>
          </a:endParaRPr>
        </a:p>
      </dgm:t>
    </dgm:pt>
    <dgm:pt modelId="{498DA29B-5AEC-4815-ABF1-D60866523B97}" type="parTrans" cxnId="{006DEE68-DF18-4F91-B42F-B67F1B95DD91}">
      <dgm:prSet/>
      <dgm:spPr/>
      <dgm:t>
        <a:bodyPr/>
        <a:lstStyle/>
        <a:p>
          <a:endParaRPr lang="zh-TW" altLang="en-US"/>
        </a:p>
      </dgm:t>
    </dgm:pt>
    <dgm:pt modelId="{62BDE352-3B56-496B-8CB9-0395B31A0378}" type="sibTrans" cxnId="{006DEE68-DF18-4F91-B42F-B67F1B95DD91}">
      <dgm:prSet/>
      <dgm:spPr/>
      <dgm:t>
        <a:bodyPr/>
        <a:lstStyle/>
        <a:p>
          <a:endParaRPr lang="zh-TW" altLang="en-US"/>
        </a:p>
      </dgm:t>
    </dgm:pt>
    <dgm:pt modelId="{55F8BFE7-7C75-4326-B003-3A3DEF99711B}">
      <dgm:prSet phldrT="[文字]"/>
      <dgm:spPr/>
      <dgm:t>
        <a:bodyPr/>
        <a:lstStyle/>
        <a:p>
          <a:r>
            <a:rPr lang="zh-TW" altLang="en-US" b="1" dirty="0" smtClean="0">
              <a:latin typeface="微軟正黑體" pitchFamily="34" charset="-120"/>
              <a:ea typeface="微軟正黑體" pitchFamily="34" charset="-120"/>
            </a:rPr>
            <a:t>合理補償</a:t>
          </a:r>
          <a:endParaRPr lang="zh-TW" altLang="en-US" b="1" dirty="0">
            <a:latin typeface="微軟正黑體" pitchFamily="34" charset="-120"/>
            <a:ea typeface="微軟正黑體" pitchFamily="34" charset="-120"/>
          </a:endParaRPr>
        </a:p>
      </dgm:t>
    </dgm:pt>
    <dgm:pt modelId="{549BED95-9BC5-46D3-9476-D17D2E1B069A}" type="parTrans" cxnId="{12F98BE0-27C3-4E48-96A4-358204195AA9}">
      <dgm:prSet/>
      <dgm:spPr/>
      <dgm:t>
        <a:bodyPr/>
        <a:lstStyle/>
        <a:p>
          <a:endParaRPr lang="zh-TW" altLang="en-US"/>
        </a:p>
      </dgm:t>
    </dgm:pt>
    <dgm:pt modelId="{4107821E-A5CD-4DDA-B3A9-218DD7A821EA}" type="sibTrans" cxnId="{12F98BE0-27C3-4E48-96A4-358204195AA9}">
      <dgm:prSet/>
      <dgm:spPr/>
      <dgm:t>
        <a:bodyPr/>
        <a:lstStyle/>
        <a:p>
          <a:endParaRPr lang="zh-TW" altLang="en-US"/>
        </a:p>
      </dgm:t>
    </dgm:pt>
    <dgm:pt modelId="{DA73C2C5-7D7D-4831-B630-3A4D217D544E}">
      <dgm:prSet phldrT="[文字]"/>
      <dgm:spPr/>
      <dgm:t>
        <a:bodyPr/>
        <a:lstStyle/>
        <a:p>
          <a:r>
            <a:rPr lang="zh-TW" altLang="en-US" b="1" dirty="0" smtClean="0">
              <a:latin typeface="微軟正黑體" pitchFamily="34" charset="-120"/>
              <a:ea typeface="微軟正黑體" pitchFamily="34" charset="-120"/>
            </a:rPr>
            <a:t>公益性</a:t>
          </a:r>
          <a:endParaRPr lang="zh-TW" altLang="en-US" b="1" dirty="0">
            <a:latin typeface="微軟正黑體" pitchFamily="34" charset="-120"/>
            <a:ea typeface="微軟正黑體" pitchFamily="34" charset="-120"/>
          </a:endParaRPr>
        </a:p>
      </dgm:t>
    </dgm:pt>
    <dgm:pt modelId="{C165C791-874F-4DC9-B2FE-6017C6EFDF02}" type="parTrans" cxnId="{71E19684-9C11-46A2-BE95-C0B78B94C4DF}">
      <dgm:prSet/>
      <dgm:spPr/>
      <dgm:t>
        <a:bodyPr/>
        <a:lstStyle/>
        <a:p>
          <a:endParaRPr lang="zh-TW" altLang="en-US"/>
        </a:p>
      </dgm:t>
    </dgm:pt>
    <dgm:pt modelId="{B775DDE6-FE89-41B4-B415-FACCF04A99F9}" type="sibTrans" cxnId="{71E19684-9C11-46A2-BE95-C0B78B94C4DF}">
      <dgm:prSet/>
      <dgm:spPr/>
      <dgm:t>
        <a:bodyPr/>
        <a:lstStyle/>
        <a:p>
          <a:endParaRPr lang="zh-TW" altLang="en-US"/>
        </a:p>
      </dgm:t>
    </dgm:pt>
    <dgm:pt modelId="{35230C7A-3143-4908-ADDC-6A9493CCFFD4}" type="pres">
      <dgm:prSet presAssocID="{C399F304-90F7-4900-9073-34E6BF84A8D4}" presName="cycle" presStyleCnt="0">
        <dgm:presLayoutVars>
          <dgm:dir/>
          <dgm:resizeHandles val="exact"/>
        </dgm:presLayoutVars>
      </dgm:prSet>
      <dgm:spPr/>
      <dgm:t>
        <a:bodyPr/>
        <a:lstStyle/>
        <a:p>
          <a:endParaRPr lang="zh-TW" altLang="en-US"/>
        </a:p>
      </dgm:t>
    </dgm:pt>
    <dgm:pt modelId="{952DE352-35EA-46E5-94E4-167C602C7591}" type="pres">
      <dgm:prSet presAssocID="{0AF4E312-85E0-4995-90FC-341D10F64FD4}" presName="node" presStyleLbl="node1" presStyleIdx="0" presStyleCnt="5" custRadScaleRad="100009" custRadScaleInc="-3056">
        <dgm:presLayoutVars>
          <dgm:bulletEnabled val="1"/>
        </dgm:presLayoutVars>
      </dgm:prSet>
      <dgm:spPr/>
      <dgm:t>
        <a:bodyPr/>
        <a:lstStyle/>
        <a:p>
          <a:endParaRPr lang="zh-TW" altLang="en-US"/>
        </a:p>
      </dgm:t>
    </dgm:pt>
    <dgm:pt modelId="{7089D958-0BE4-462C-B9EC-01F20FA9A4D3}" type="pres">
      <dgm:prSet presAssocID="{0AF4E312-85E0-4995-90FC-341D10F64FD4}" presName="spNode" presStyleCnt="0"/>
      <dgm:spPr/>
    </dgm:pt>
    <dgm:pt modelId="{56BA7B65-23D2-43EC-AAF0-13145A8AA376}" type="pres">
      <dgm:prSet presAssocID="{15A3E165-8A66-43EC-A97B-E040F38D2A88}" presName="sibTrans" presStyleLbl="sibTrans1D1" presStyleIdx="0" presStyleCnt="5"/>
      <dgm:spPr/>
      <dgm:t>
        <a:bodyPr/>
        <a:lstStyle/>
        <a:p>
          <a:endParaRPr lang="zh-TW" altLang="en-US"/>
        </a:p>
      </dgm:t>
    </dgm:pt>
    <dgm:pt modelId="{F68321E8-D7AC-4177-833A-A7A584D76DCE}" type="pres">
      <dgm:prSet presAssocID="{6DB41561-3041-4F0D-8906-337B96B0D4D6}" presName="node" presStyleLbl="node1" presStyleIdx="1" presStyleCnt="5">
        <dgm:presLayoutVars>
          <dgm:bulletEnabled val="1"/>
        </dgm:presLayoutVars>
      </dgm:prSet>
      <dgm:spPr/>
      <dgm:t>
        <a:bodyPr/>
        <a:lstStyle/>
        <a:p>
          <a:endParaRPr lang="zh-TW" altLang="en-US"/>
        </a:p>
      </dgm:t>
    </dgm:pt>
    <dgm:pt modelId="{02BB1DD6-BB2C-44C2-8969-0DF58041094E}" type="pres">
      <dgm:prSet presAssocID="{6DB41561-3041-4F0D-8906-337B96B0D4D6}" presName="spNode" presStyleCnt="0"/>
      <dgm:spPr/>
    </dgm:pt>
    <dgm:pt modelId="{41F1E37F-F950-4F49-AF7F-3B70B84ADFE7}" type="pres">
      <dgm:prSet presAssocID="{BC5DD63D-A782-44F4-8E1A-9465B31E6A1E}" presName="sibTrans" presStyleLbl="sibTrans1D1" presStyleIdx="1" presStyleCnt="5"/>
      <dgm:spPr/>
      <dgm:t>
        <a:bodyPr/>
        <a:lstStyle/>
        <a:p>
          <a:endParaRPr lang="zh-TW" altLang="en-US"/>
        </a:p>
      </dgm:t>
    </dgm:pt>
    <dgm:pt modelId="{F2D18980-9993-44A4-9054-AE7819F47ADB}" type="pres">
      <dgm:prSet presAssocID="{14F874BA-B3FD-4D35-AD33-B9BC54EDB251}" presName="node" presStyleLbl="node1" presStyleIdx="2" presStyleCnt="5">
        <dgm:presLayoutVars>
          <dgm:bulletEnabled val="1"/>
        </dgm:presLayoutVars>
      </dgm:prSet>
      <dgm:spPr/>
      <dgm:t>
        <a:bodyPr/>
        <a:lstStyle/>
        <a:p>
          <a:endParaRPr lang="zh-TW" altLang="en-US"/>
        </a:p>
      </dgm:t>
    </dgm:pt>
    <dgm:pt modelId="{A69027ED-6D59-4874-A00C-28463C887262}" type="pres">
      <dgm:prSet presAssocID="{14F874BA-B3FD-4D35-AD33-B9BC54EDB251}" presName="spNode" presStyleCnt="0"/>
      <dgm:spPr/>
    </dgm:pt>
    <dgm:pt modelId="{4EBF464C-0CC8-4F1A-A0F9-339BC7BA948A}" type="pres">
      <dgm:prSet presAssocID="{62BDE352-3B56-496B-8CB9-0395B31A0378}" presName="sibTrans" presStyleLbl="sibTrans1D1" presStyleIdx="2" presStyleCnt="5"/>
      <dgm:spPr/>
      <dgm:t>
        <a:bodyPr/>
        <a:lstStyle/>
        <a:p>
          <a:endParaRPr lang="zh-TW" altLang="en-US"/>
        </a:p>
      </dgm:t>
    </dgm:pt>
    <dgm:pt modelId="{3417FC2B-7F10-474F-8EDC-DD43682CA0AF}" type="pres">
      <dgm:prSet presAssocID="{55F8BFE7-7C75-4326-B003-3A3DEF99711B}" presName="node" presStyleLbl="node1" presStyleIdx="3" presStyleCnt="5">
        <dgm:presLayoutVars>
          <dgm:bulletEnabled val="1"/>
        </dgm:presLayoutVars>
      </dgm:prSet>
      <dgm:spPr/>
      <dgm:t>
        <a:bodyPr/>
        <a:lstStyle/>
        <a:p>
          <a:endParaRPr lang="zh-TW" altLang="en-US"/>
        </a:p>
      </dgm:t>
    </dgm:pt>
    <dgm:pt modelId="{150462EF-43A0-4DC2-8E3C-680C32EFB75A}" type="pres">
      <dgm:prSet presAssocID="{55F8BFE7-7C75-4326-B003-3A3DEF99711B}" presName="spNode" presStyleCnt="0"/>
      <dgm:spPr/>
    </dgm:pt>
    <dgm:pt modelId="{689A071F-29F7-436A-A12E-D327221D34D5}" type="pres">
      <dgm:prSet presAssocID="{4107821E-A5CD-4DDA-B3A9-218DD7A821EA}" presName="sibTrans" presStyleLbl="sibTrans1D1" presStyleIdx="3" presStyleCnt="5"/>
      <dgm:spPr/>
      <dgm:t>
        <a:bodyPr/>
        <a:lstStyle/>
        <a:p>
          <a:endParaRPr lang="zh-TW" altLang="en-US"/>
        </a:p>
      </dgm:t>
    </dgm:pt>
    <dgm:pt modelId="{C74210F5-99C9-449C-826C-0667F704DFDD}" type="pres">
      <dgm:prSet presAssocID="{DA73C2C5-7D7D-4831-B630-3A4D217D544E}" presName="node" presStyleLbl="node1" presStyleIdx="4" presStyleCnt="5">
        <dgm:presLayoutVars>
          <dgm:bulletEnabled val="1"/>
        </dgm:presLayoutVars>
      </dgm:prSet>
      <dgm:spPr/>
      <dgm:t>
        <a:bodyPr/>
        <a:lstStyle/>
        <a:p>
          <a:endParaRPr lang="zh-TW" altLang="en-US"/>
        </a:p>
      </dgm:t>
    </dgm:pt>
    <dgm:pt modelId="{0EDFDBC8-E423-456D-8385-40245C9B5B97}" type="pres">
      <dgm:prSet presAssocID="{DA73C2C5-7D7D-4831-B630-3A4D217D544E}" presName="spNode" presStyleCnt="0"/>
      <dgm:spPr/>
    </dgm:pt>
    <dgm:pt modelId="{D93B8F05-DFE5-45E7-818F-50A400E209E8}" type="pres">
      <dgm:prSet presAssocID="{B775DDE6-FE89-41B4-B415-FACCF04A99F9}" presName="sibTrans" presStyleLbl="sibTrans1D1" presStyleIdx="4" presStyleCnt="5"/>
      <dgm:spPr/>
      <dgm:t>
        <a:bodyPr/>
        <a:lstStyle/>
        <a:p>
          <a:endParaRPr lang="zh-TW" altLang="en-US"/>
        </a:p>
      </dgm:t>
    </dgm:pt>
  </dgm:ptLst>
  <dgm:cxnLst>
    <dgm:cxn modelId="{6513D98F-AA7D-475F-B22C-44C5403C99C9}" type="presOf" srcId="{62BDE352-3B56-496B-8CB9-0395B31A0378}" destId="{4EBF464C-0CC8-4F1A-A0F9-339BC7BA948A}" srcOrd="0" destOrd="0" presId="urn:microsoft.com/office/officeart/2005/8/layout/cycle6"/>
    <dgm:cxn modelId="{F19D493C-459E-485A-92DB-A512B8B40CAA}" type="presOf" srcId="{15A3E165-8A66-43EC-A97B-E040F38D2A88}" destId="{56BA7B65-23D2-43EC-AAF0-13145A8AA376}" srcOrd="0" destOrd="0" presId="urn:microsoft.com/office/officeart/2005/8/layout/cycle6"/>
    <dgm:cxn modelId="{BFA253DB-F0F9-43CD-96AD-CEECA8F00876}" srcId="{C399F304-90F7-4900-9073-34E6BF84A8D4}" destId="{0AF4E312-85E0-4995-90FC-341D10F64FD4}" srcOrd="0" destOrd="0" parTransId="{86ED5DA5-6A7F-4A94-A3B5-B2C609B52355}" sibTransId="{15A3E165-8A66-43EC-A97B-E040F38D2A88}"/>
    <dgm:cxn modelId="{E1B47E98-8677-4ACF-8FBB-225811A52ABB}" type="presOf" srcId="{0AF4E312-85E0-4995-90FC-341D10F64FD4}" destId="{952DE352-35EA-46E5-94E4-167C602C7591}" srcOrd="0" destOrd="0" presId="urn:microsoft.com/office/officeart/2005/8/layout/cycle6"/>
    <dgm:cxn modelId="{3E23AF55-167A-4A46-BA90-5E0A164D08BF}" type="presOf" srcId="{BC5DD63D-A782-44F4-8E1A-9465B31E6A1E}" destId="{41F1E37F-F950-4F49-AF7F-3B70B84ADFE7}" srcOrd="0" destOrd="0" presId="urn:microsoft.com/office/officeart/2005/8/layout/cycle6"/>
    <dgm:cxn modelId="{006DEE68-DF18-4F91-B42F-B67F1B95DD91}" srcId="{C399F304-90F7-4900-9073-34E6BF84A8D4}" destId="{14F874BA-B3FD-4D35-AD33-B9BC54EDB251}" srcOrd="2" destOrd="0" parTransId="{498DA29B-5AEC-4815-ABF1-D60866523B97}" sibTransId="{62BDE352-3B56-496B-8CB9-0395B31A0378}"/>
    <dgm:cxn modelId="{594BF621-F2A6-4332-8F48-2092533E4594}" type="presOf" srcId="{C399F304-90F7-4900-9073-34E6BF84A8D4}" destId="{35230C7A-3143-4908-ADDC-6A9493CCFFD4}" srcOrd="0" destOrd="0" presId="urn:microsoft.com/office/officeart/2005/8/layout/cycle6"/>
    <dgm:cxn modelId="{F15580CC-E6E2-4A84-B46C-6EA1AA5AC8D4}" type="presOf" srcId="{DA73C2C5-7D7D-4831-B630-3A4D217D544E}" destId="{C74210F5-99C9-449C-826C-0667F704DFDD}" srcOrd="0" destOrd="0" presId="urn:microsoft.com/office/officeart/2005/8/layout/cycle6"/>
    <dgm:cxn modelId="{71E19684-9C11-46A2-BE95-C0B78B94C4DF}" srcId="{C399F304-90F7-4900-9073-34E6BF84A8D4}" destId="{DA73C2C5-7D7D-4831-B630-3A4D217D544E}" srcOrd="4" destOrd="0" parTransId="{C165C791-874F-4DC9-B2FE-6017C6EFDF02}" sibTransId="{B775DDE6-FE89-41B4-B415-FACCF04A99F9}"/>
    <dgm:cxn modelId="{12F98BE0-27C3-4E48-96A4-358204195AA9}" srcId="{C399F304-90F7-4900-9073-34E6BF84A8D4}" destId="{55F8BFE7-7C75-4326-B003-3A3DEF99711B}" srcOrd="3" destOrd="0" parTransId="{549BED95-9BC5-46D3-9476-D17D2E1B069A}" sibTransId="{4107821E-A5CD-4DDA-B3A9-218DD7A821EA}"/>
    <dgm:cxn modelId="{EA73D031-FF96-4187-A983-8281AFE92AAF}" type="presOf" srcId="{4107821E-A5CD-4DDA-B3A9-218DD7A821EA}" destId="{689A071F-29F7-436A-A12E-D327221D34D5}" srcOrd="0" destOrd="0" presId="urn:microsoft.com/office/officeart/2005/8/layout/cycle6"/>
    <dgm:cxn modelId="{AAB81991-4B40-4545-94B4-EBCAA3738D17}" type="presOf" srcId="{B775DDE6-FE89-41B4-B415-FACCF04A99F9}" destId="{D93B8F05-DFE5-45E7-818F-50A400E209E8}" srcOrd="0" destOrd="0" presId="urn:microsoft.com/office/officeart/2005/8/layout/cycle6"/>
    <dgm:cxn modelId="{17F42D6F-411D-4C5B-961C-613750202E24}" type="presOf" srcId="{6DB41561-3041-4F0D-8906-337B96B0D4D6}" destId="{F68321E8-D7AC-4177-833A-A7A584D76DCE}" srcOrd="0" destOrd="0" presId="urn:microsoft.com/office/officeart/2005/8/layout/cycle6"/>
    <dgm:cxn modelId="{6FF0E491-82BE-41FC-8971-78BBFC596E28}" type="presOf" srcId="{14F874BA-B3FD-4D35-AD33-B9BC54EDB251}" destId="{F2D18980-9993-44A4-9054-AE7819F47ADB}" srcOrd="0" destOrd="0" presId="urn:microsoft.com/office/officeart/2005/8/layout/cycle6"/>
    <dgm:cxn modelId="{9B3D80B3-2147-4BE6-8E28-173DD5060F2C}" type="presOf" srcId="{55F8BFE7-7C75-4326-B003-3A3DEF99711B}" destId="{3417FC2B-7F10-474F-8EDC-DD43682CA0AF}" srcOrd="0" destOrd="0" presId="urn:microsoft.com/office/officeart/2005/8/layout/cycle6"/>
    <dgm:cxn modelId="{AB51848C-17C2-4269-BA02-076F47C98B48}" srcId="{C399F304-90F7-4900-9073-34E6BF84A8D4}" destId="{6DB41561-3041-4F0D-8906-337B96B0D4D6}" srcOrd="1" destOrd="0" parTransId="{4B02A664-1928-46E7-B1F5-2EB415F081E7}" sibTransId="{BC5DD63D-A782-44F4-8E1A-9465B31E6A1E}"/>
    <dgm:cxn modelId="{3C69B586-5D9F-4AB7-B1AA-4CF46C4AFF00}" type="presParOf" srcId="{35230C7A-3143-4908-ADDC-6A9493CCFFD4}" destId="{952DE352-35EA-46E5-94E4-167C602C7591}" srcOrd="0" destOrd="0" presId="urn:microsoft.com/office/officeart/2005/8/layout/cycle6"/>
    <dgm:cxn modelId="{0F74D004-D024-4E62-9633-225C0B467C95}" type="presParOf" srcId="{35230C7A-3143-4908-ADDC-6A9493CCFFD4}" destId="{7089D958-0BE4-462C-B9EC-01F20FA9A4D3}" srcOrd="1" destOrd="0" presId="urn:microsoft.com/office/officeart/2005/8/layout/cycle6"/>
    <dgm:cxn modelId="{E8213BDD-CBD5-4191-B438-BF115FF9DF92}" type="presParOf" srcId="{35230C7A-3143-4908-ADDC-6A9493CCFFD4}" destId="{56BA7B65-23D2-43EC-AAF0-13145A8AA376}" srcOrd="2" destOrd="0" presId="urn:microsoft.com/office/officeart/2005/8/layout/cycle6"/>
    <dgm:cxn modelId="{803647E3-75E3-407D-9F11-749AB3E181AC}" type="presParOf" srcId="{35230C7A-3143-4908-ADDC-6A9493CCFFD4}" destId="{F68321E8-D7AC-4177-833A-A7A584D76DCE}" srcOrd="3" destOrd="0" presId="urn:microsoft.com/office/officeart/2005/8/layout/cycle6"/>
    <dgm:cxn modelId="{71AE17FB-2E91-4788-B258-18ED7FC2AA78}" type="presParOf" srcId="{35230C7A-3143-4908-ADDC-6A9493CCFFD4}" destId="{02BB1DD6-BB2C-44C2-8969-0DF58041094E}" srcOrd="4" destOrd="0" presId="urn:microsoft.com/office/officeart/2005/8/layout/cycle6"/>
    <dgm:cxn modelId="{01A244CD-DCAF-4438-A1B3-7C9D191F18F0}" type="presParOf" srcId="{35230C7A-3143-4908-ADDC-6A9493CCFFD4}" destId="{41F1E37F-F950-4F49-AF7F-3B70B84ADFE7}" srcOrd="5" destOrd="0" presId="urn:microsoft.com/office/officeart/2005/8/layout/cycle6"/>
    <dgm:cxn modelId="{A31853BC-C30E-4516-9393-898EBEB8CBCF}" type="presParOf" srcId="{35230C7A-3143-4908-ADDC-6A9493CCFFD4}" destId="{F2D18980-9993-44A4-9054-AE7819F47ADB}" srcOrd="6" destOrd="0" presId="urn:microsoft.com/office/officeart/2005/8/layout/cycle6"/>
    <dgm:cxn modelId="{86A12A99-1CCD-4D2C-9529-3947EAFB622B}" type="presParOf" srcId="{35230C7A-3143-4908-ADDC-6A9493CCFFD4}" destId="{A69027ED-6D59-4874-A00C-28463C887262}" srcOrd="7" destOrd="0" presId="urn:microsoft.com/office/officeart/2005/8/layout/cycle6"/>
    <dgm:cxn modelId="{24F3A1CB-0B17-4243-93D6-CE4AA9C724DB}" type="presParOf" srcId="{35230C7A-3143-4908-ADDC-6A9493CCFFD4}" destId="{4EBF464C-0CC8-4F1A-A0F9-339BC7BA948A}" srcOrd="8" destOrd="0" presId="urn:microsoft.com/office/officeart/2005/8/layout/cycle6"/>
    <dgm:cxn modelId="{A026F58C-6F67-47DE-93A9-2C4D48D1B27A}" type="presParOf" srcId="{35230C7A-3143-4908-ADDC-6A9493CCFFD4}" destId="{3417FC2B-7F10-474F-8EDC-DD43682CA0AF}" srcOrd="9" destOrd="0" presId="urn:microsoft.com/office/officeart/2005/8/layout/cycle6"/>
    <dgm:cxn modelId="{D4B747B4-3F27-484B-A3D0-D8E67B69A67D}" type="presParOf" srcId="{35230C7A-3143-4908-ADDC-6A9493CCFFD4}" destId="{150462EF-43A0-4DC2-8E3C-680C32EFB75A}" srcOrd="10" destOrd="0" presId="urn:microsoft.com/office/officeart/2005/8/layout/cycle6"/>
    <dgm:cxn modelId="{B541E939-9974-4324-8D6B-76F798A7A773}" type="presParOf" srcId="{35230C7A-3143-4908-ADDC-6A9493CCFFD4}" destId="{689A071F-29F7-436A-A12E-D327221D34D5}" srcOrd="11" destOrd="0" presId="urn:microsoft.com/office/officeart/2005/8/layout/cycle6"/>
    <dgm:cxn modelId="{3025090C-BFAE-44DB-88B8-271159E66CE5}" type="presParOf" srcId="{35230C7A-3143-4908-ADDC-6A9493CCFFD4}" destId="{C74210F5-99C9-449C-826C-0667F704DFDD}" srcOrd="12" destOrd="0" presId="urn:microsoft.com/office/officeart/2005/8/layout/cycle6"/>
    <dgm:cxn modelId="{B7334711-D8B4-4C53-97C9-CBC33AD6FFDD}" type="presParOf" srcId="{35230C7A-3143-4908-ADDC-6A9493CCFFD4}" destId="{0EDFDBC8-E423-456D-8385-40245C9B5B97}" srcOrd="13" destOrd="0" presId="urn:microsoft.com/office/officeart/2005/8/layout/cycle6"/>
    <dgm:cxn modelId="{FC2A8CF7-4AE8-4A62-B93A-2C14A37FC56C}" type="presParOf" srcId="{35230C7A-3143-4908-ADDC-6A9493CCFFD4}" destId="{D93B8F05-DFE5-45E7-818F-50A400E209E8}" srcOrd="14" destOrd="0" presId="urn:microsoft.com/office/officeart/2005/8/layout/cycle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028C8E-B692-4812-BD99-F9CCC1F0759E}">
      <dsp:nvSpPr>
        <dsp:cNvPr id="0" name=""/>
        <dsp:cNvSpPr/>
      </dsp:nvSpPr>
      <dsp:spPr>
        <a:xfrm>
          <a:off x="3756586" y="2482754"/>
          <a:ext cx="3034477" cy="3034477"/>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居民權益</a:t>
          </a:r>
          <a:endParaRPr lang="zh-TW" altLang="en-US" sz="2800" b="1" kern="1200" dirty="0">
            <a:latin typeface="微軟正黑體" pitchFamily="34" charset="-120"/>
            <a:ea typeface="微軟正黑體" pitchFamily="34" charset="-120"/>
          </a:endParaRPr>
        </a:p>
      </dsp:txBody>
      <dsp:txXfrm>
        <a:off x="3756586" y="2482754"/>
        <a:ext cx="3034477" cy="3034477"/>
      </dsp:txXfrm>
    </dsp:sp>
    <dsp:sp modelId="{84D5ED86-C06C-4805-A953-748FEC72C846}">
      <dsp:nvSpPr>
        <dsp:cNvPr id="0" name=""/>
        <dsp:cNvSpPr/>
      </dsp:nvSpPr>
      <dsp:spPr>
        <a:xfrm>
          <a:off x="1991072" y="1765514"/>
          <a:ext cx="2206892" cy="2206892"/>
        </a:xfrm>
        <a:prstGeom prst="gear6">
          <a:avLst/>
        </a:prstGeom>
        <a:solidFill>
          <a:schemeClr val="accent2">
            <a:hueOff val="-8662909"/>
            <a:satOff val="7828"/>
            <a:lumOff val="8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徵收程序</a:t>
          </a:r>
          <a:endParaRPr lang="zh-TW" altLang="en-US" sz="2800" b="1" kern="1200" dirty="0">
            <a:latin typeface="微軟正黑體" pitchFamily="34" charset="-120"/>
            <a:ea typeface="微軟正黑體" pitchFamily="34" charset="-120"/>
          </a:endParaRPr>
        </a:p>
      </dsp:txBody>
      <dsp:txXfrm>
        <a:off x="1991072" y="1765514"/>
        <a:ext cx="2206892" cy="2206892"/>
      </dsp:txXfrm>
    </dsp:sp>
    <dsp:sp modelId="{DCEA8904-2E4D-49DB-A30F-AE69DDFD2925}">
      <dsp:nvSpPr>
        <dsp:cNvPr id="0" name=""/>
        <dsp:cNvSpPr/>
      </dsp:nvSpPr>
      <dsp:spPr>
        <a:xfrm rot="20700000">
          <a:off x="3227157" y="242983"/>
          <a:ext cx="2162304" cy="2162304"/>
        </a:xfrm>
        <a:prstGeom prst="gear6">
          <a:avLst/>
        </a:prstGeom>
        <a:solidFill>
          <a:schemeClr val="accent2">
            <a:hueOff val="-17325818"/>
            <a:satOff val="15657"/>
            <a:lumOff val="17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土地</a:t>
          </a:r>
          <a:r>
            <a:rPr lang="en-US" altLang="zh-TW" sz="2800" b="1" kern="1200" dirty="0" smtClean="0">
              <a:latin typeface="微軟正黑體" pitchFamily="34" charset="-120"/>
              <a:ea typeface="微軟正黑體" pitchFamily="34" charset="-120"/>
            </a:rPr>
            <a:t/>
          </a:r>
          <a:br>
            <a:rPr lang="en-US" altLang="zh-TW" sz="2800" b="1" kern="1200" dirty="0" smtClean="0">
              <a:latin typeface="微軟正黑體" pitchFamily="34" charset="-120"/>
              <a:ea typeface="微軟正黑體" pitchFamily="34" charset="-120"/>
            </a:rPr>
          </a:br>
          <a:r>
            <a:rPr lang="zh-TW" altLang="en-US" sz="2800" b="1" kern="1200" dirty="0" smtClean="0">
              <a:latin typeface="微軟正黑體" pitchFamily="34" charset="-120"/>
              <a:ea typeface="微軟正黑體" pitchFamily="34" charset="-120"/>
            </a:rPr>
            <a:t>規劃</a:t>
          </a:r>
          <a:endParaRPr lang="zh-TW" altLang="en-US" sz="2800" b="1" kern="1200" dirty="0">
            <a:latin typeface="微軟正黑體" pitchFamily="34" charset="-120"/>
            <a:ea typeface="微軟正黑體" pitchFamily="34" charset="-120"/>
          </a:endParaRPr>
        </a:p>
      </dsp:txBody>
      <dsp:txXfrm>
        <a:off x="3701414" y="717240"/>
        <a:ext cx="1213791" cy="1213791"/>
      </dsp:txXfrm>
    </dsp:sp>
    <dsp:sp modelId="{7E754687-E495-49FF-BB39-166DA3F435AC}">
      <dsp:nvSpPr>
        <dsp:cNvPr id="0" name=""/>
        <dsp:cNvSpPr/>
      </dsp:nvSpPr>
      <dsp:spPr>
        <a:xfrm>
          <a:off x="3538047" y="2016395"/>
          <a:ext cx="3884131" cy="3884131"/>
        </a:xfrm>
        <a:prstGeom prst="circularArrow">
          <a:avLst>
            <a:gd name="adj1" fmla="val 4688"/>
            <a:gd name="adj2" fmla="val 299029"/>
            <a:gd name="adj3" fmla="val 2540751"/>
            <a:gd name="adj4" fmla="val 15809296"/>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4BA898-9F4C-4FEC-8FA4-74B853AA789C}">
      <dsp:nvSpPr>
        <dsp:cNvPr id="0" name=""/>
        <dsp:cNvSpPr/>
      </dsp:nvSpPr>
      <dsp:spPr>
        <a:xfrm>
          <a:off x="1600235" y="1271534"/>
          <a:ext cx="2822064" cy="2822064"/>
        </a:xfrm>
        <a:prstGeom prst="leftCircularArrow">
          <a:avLst>
            <a:gd name="adj1" fmla="val 6452"/>
            <a:gd name="adj2" fmla="val 429999"/>
            <a:gd name="adj3" fmla="val 10489124"/>
            <a:gd name="adj4" fmla="val 14837806"/>
            <a:gd name="adj5" fmla="val 7527"/>
          </a:avLst>
        </a:prstGeom>
        <a:solidFill>
          <a:schemeClr val="accent2">
            <a:hueOff val="-8662909"/>
            <a:satOff val="7828"/>
            <a:lumOff val="8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0D3846-584C-4A45-A52E-01F0A11F6DDC}">
      <dsp:nvSpPr>
        <dsp:cNvPr id="0" name=""/>
        <dsp:cNvSpPr/>
      </dsp:nvSpPr>
      <dsp:spPr>
        <a:xfrm>
          <a:off x="2726994" y="-236319"/>
          <a:ext cx="3042753" cy="3042753"/>
        </a:xfrm>
        <a:prstGeom prst="circularArrow">
          <a:avLst>
            <a:gd name="adj1" fmla="val 5984"/>
            <a:gd name="adj2" fmla="val 394124"/>
            <a:gd name="adj3" fmla="val 13313824"/>
            <a:gd name="adj4" fmla="val 10508221"/>
            <a:gd name="adj5" fmla="val 6981"/>
          </a:avLst>
        </a:prstGeom>
        <a:solidFill>
          <a:schemeClr val="accent2">
            <a:hueOff val="-17325818"/>
            <a:satOff val="15657"/>
            <a:lumOff val="176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4A98D8-9F07-4BD7-9185-9FE8E46AD617}">
      <dsp:nvSpPr>
        <dsp:cNvPr id="0" name=""/>
        <dsp:cNvSpPr/>
      </dsp:nvSpPr>
      <dsp:spPr>
        <a:xfrm rot="21300000">
          <a:off x="19333" y="2400096"/>
          <a:ext cx="6261524" cy="717039"/>
        </a:xfrm>
        <a:prstGeom prst="mathMinus">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1C69BB-C0A8-4313-BB83-D6EF66BE5C78}">
      <dsp:nvSpPr>
        <dsp:cNvPr id="0" name=""/>
        <dsp:cNvSpPr/>
      </dsp:nvSpPr>
      <dsp:spPr>
        <a:xfrm>
          <a:off x="756023" y="275861"/>
          <a:ext cx="1890057" cy="2206892"/>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37724-335D-46FA-97D8-C9E856478519}">
      <dsp:nvSpPr>
        <dsp:cNvPr id="0" name=""/>
        <dsp:cNvSpPr/>
      </dsp:nvSpPr>
      <dsp:spPr>
        <a:xfrm>
          <a:off x="3339101" y="0"/>
          <a:ext cx="2016061" cy="231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zh-TW" altLang="en-US" sz="6500" b="1" kern="1200" dirty="0" smtClean="0">
              <a:latin typeface="微軟正黑體" pitchFamily="34" charset="-120"/>
              <a:ea typeface="微軟正黑體" pitchFamily="34" charset="-120"/>
            </a:rPr>
            <a:t>利</a:t>
          </a:r>
          <a:endParaRPr lang="zh-TW" altLang="en-US" sz="6500" b="1" kern="1200" dirty="0">
            <a:latin typeface="微軟正黑體" pitchFamily="34" charset="-120"/>
            <a:ea typeface="微軟正黑體" pitchFamily="34" charset="-120"/>
          </a:endParaRPr>
        </a:p>
      </dsp:txBody>
      <dsp:txXfrm>
        <a:off x="3339101" y="0"/>
        <a:ext cx="2016061" cy="2317237"/>
      </dsp:txXfrm>
    </dsp:sp>
    <dsp:sp modelId="{64C74A04-4A6D-4ECD-B809-C383A070A04D}">
      <dsp:nvSpPr>
        <dsp:cNvPr id="0" name=""/>
        <dsp:cNvSpPr/>
      </dsp:nvSpPr>
      <dsp:spPr>
        <a:xfrm>
          <a:off x="3654111" y="3034477"/>
          <a:ext cx="1890057" cy="2206892"/>
        </a:xfrm>
        <a:prstGeom prst="upArrow">
          <a:avLst/>
        </a:prstGeom>
        <a:solidFill>
          <a:schemeClr val="accent3">
            <a:hueOff val="9001922"/>
            <a:satOff val="813"/>
            <a:lumOff val="-86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3D75E-9E4E-4910-8835-6B14D2D5D5A0}">
      <dsp:nvSpPr>
        <dsp:cNvPr id="0" name=""/>
        <dsp:cNvSpPr/>
      </dsp:nvSpPr>
      <dsp:spPr>
        <a:xfrm>
          <a:off x="945028" y="3199994"/>
          <a:ext cx="2016061" cy="231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zh-TW" altLang="en-US" sz="6500" b="1" kern="1200" dirty="0" smtClean="0">
              <a:latin typeface="微軟正黑體" pitchFamily="34" charset="-120"/>
              <a:ea typeface="微軟正黑體" pitchFamily="34" charset="-120"/>
            </a:rPr>
            <a:t>弊</a:t>
          </a:r>
          <a:endParaRPr lang="zh-TW" altLang="en-US" sz="6500" b="1" kern="1200" dirty="0">
            <a:latin typeface="微軟正黑體" pitchFamily="34" charset="-120"/>
            <a:ea typeface="微軟正黑體" pitchFamily="34" charset="-120"/>
          </a:endParaRPr>
        </a:p>
      </dsp:txBody>
      <dsp:txXfrm>
        <a:off x="945028" y="3199994"/>
        <a:ext cx="2016061" cy="23172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AEFF04-EA9E-46A5-A29E-8213DB37B49E}">
      <dsp:nvSpPr>
        <dsp:cNvPr id="0" name=""/>
        <dsp:cNvSpPr/>
      </dsp:nvSpPr>
      <dsp:spPr>
        <a:xfrm>
          <a:off x="2522079" y="614375"/>
          <a:ext cx="4099841" cy="4099841"/>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D3B73E-4673-40F6-9542-D45D276FAF91}">
      <dsp:nvSpPr>
        <dsp:cNvPr id="0" name=""/>
        <dsp:cNvSpPr/>
      </dsp:nvSpPr>
      <dsp:spPr>
        <a:xfrm>
          <a:off x="2522079" y="614375"/>
          <a:ext cx="4099841" cy="4099841"/>
        </a:xfrm>
        <a:prstGeom prst="blockArc">
          <a:avLst>
            <a:gd name="adj1" fmla="val 5400000"/>
            <a:gd name="adj2" fmla="val 10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C1731E-3F99-40A9-949D-9D4A22F3ED75}">
      <dsp:nvSpPr>
        <dsp:cNvPr id="0" name=""/>
        <dsp:cNvSpPr/>
      </dsp:nvSpPr>
      <dsp:spPr>
        <a:xfrm>
          <a:off x="2522079" y="614375"/>
          <a:ext cx="4099841" cy="4099841"/>
        </a:xfrm>
        <a:prstGeom prst="blockArc">
          <a:avLst>
            <a:gd name="adj1" fmla="val 0"/>
            <a:gd name="adj2" fmla="val 54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AF2DD0-B3A0-40FB-8259-23635CC4AFD1}">
      <dsp:nvSpPr>
        <dsp:cNvPr id="0" name=""/>
        <dsp:cNvSpPr/>
      </dsp:nvSpPr>
      <dsp:spPr>
        <a:xfrm>
          <a:off x="2522079" y="614375"/>
          <a:ext cx="4099841" cy="4099841"/>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785726-FA0B-4035-800B-11F258F1DCCB}">
      <dsp:nvSpPr>
        <dsp:cNvPr id="0" name=""/>
        <dsp:cNvSpPr/>
      </dsp:nvSpPr>
      <dsp:spPr>
        <a:xfrm>
          <a:off x="3627685" y="1719981"/>
          <a:ext cx="1888628" cy="18886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zh-TW" altLang="en-US" sz="4700" b="1" kern="1200" dirty="0" smtClean="0">
              <a:latin typeface="微軟正黑體" pitchFamily="34" charset="-120"/>
              <a:ea typeface="微軟正黑體" pitchFamily="34" charset="-120"/>
            </a:rPr>
            <a:t>爭點</a:t>
          </a:r>
          <a:endParaRPr lang="zh-TW" altLang="en-US" sz="4700" b="1" kern="1200" dirty="0">
            <a:latin typeface="微軟正黑體" pitchFamily="34" charset="-120"/>
            <a:ea typeface="微軟正黑體" pitchFamily="34" charset="-120"/>
          </a:endParaRPr>
        </a:p>
      </dsp:txBody>
      <dsp:txXfrm>
        <a:off x="3627685" y="1719981"/>
        <a:ext cx="1888628" cy="1888628"/>
      </dsp:txXfrm>
    </dsp:sp>
    <dsp:sp modelId="{C53284A0-6946-479F-89E7-561E22EB96CE}">
      <dsp:nvSpPr>
        <dsp:cNvPr id="0" name=""/>
        <dsp:cNvSpPr/>
      </dsp:nvSpPr>
      <dsp:spPr>
        <a:xfrm>
          <a:off x="3910979" y="948"/>
          <a:ext cx="1322040" cy="13220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社會性</a:t>
          </a:r>
          <a:r>
            <a:rPr lang="en-US" altLang="zh-TW" sz="2100" b="1" kern="1200" dirty="0" smtClean="0">
              <a:latin typeface="微軟正黑體" pitchFamily="34" charset="-120"/>
              <a:ea typeface="微軟正黑體" pitchFamily="34" charset="-120"/>
            </a:rPr>
            <a:t/>
          </a:r>
          <a:br>
            <a:rPr lang="en-US" altLang="zh-TW" sz="2100" b="1" kern="1200" dirty="0" smtClean="0">
              <a:latin typeface="微軟正黑體" pitchFamily="34" charset="-120"/>
              <a:ea typeface="微軟正黑體" pitchFamily="34" charset="-120"/>
            </a:rPr>
          </a:br>
          <a:r>
            <a:rPr lang="zh-TW" altLang="en-US" sz="2100" b="1" kern="1200" dirty="0" smtClean="0">
              <a:latin typeface="微軟正黑體" pitchFamily="34" charset="-120"/>
              <a:ea typeface="微軟正黑體" pitchFamily="34" charset="-120"/>
            </a:rPr>
            <a:t>不正義</a:t>
          </a:r>
          <a:endParaRPr lang="zh-TW" altLang="en-US" sz="2100" b="1" kern="1200" dirty="0">
            <a:latin typeface="微軟正黑體" pitchFamily="34" charset="-120"/>
            <a:ea typeface="微軟正黑體" pitchFamily="34" charset="-120"/>
          </a:endParaRPr>
        </a:p>
      </dsp:txBody>
      <dsp:txXfrm>
        <a:off x="3910979" y="948"/>
        <a:ext cx="1322040" cy="1322040"/>
      </dsp:txXfrm>
    </dsp:sp>
    <dsp:sp modelId="{E3196705-BF50-4DFF-81FE-B3EBBF1FED24}">
      <dsp:nvSpPr>
        <dsp:cNvPr id="0" name=""/>
        <dsp:cNvSpPr/>
      </dsp:nvSpPr>
      <dsp:spPr>
        <a:xfrm>
          <a:off x="5913307" y="2003275"/>
          <a:ext cx="1322040" cy="13220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程序性</a:t>
          </a:r>
          <a:r>
            <a:rPr lang="en-US" altLang="zh-TW" sz="2100" b="1" kern="1200" dirty="0" smtClean="0">
              <a:latin typeface="微軟正黑體" pitchFamily="34" charset="-120"/>
              <a:ea typeface="微軟正黑體" pitchFamily="34" charset="-120"/>
            </a:rPr>
            <a:t/>
          </a:r>
          <a:br>
            <a:rPr lang="en-US" altLang="zh-TW" sz="2100" b="1" kern="1200" dirty="0" smtClean="0">
              <a:latin typeface="微軟正黑體" pitchFamily="34" charset="-120"/>
              <a:ea typeface="微軟正黑體" pitchFamily="34" charset="-120"/>
            </a:rPr>
          </a:br>
          <a:r>
            <a:rPr lang="zh-TW" altLang="en-US" sz="2100" b="1" kern="1200" dirty="0" smtClean="0">
              <a:latin typeface="微軟正黑體" pitchFamily="34" charset="-120"/>
              <a:ea typeface="微軟正黑體" pitchFamily="34" charset="-120"/>
            </a:rPr>
            <a:t>不正義</a:t>
          </a:r>
          <a:endParaRPr lang="zh-TW" altLang="en-US" sz="2100" b="1" kern="1200" dirty="0">
            <a:latin typeface="微軟正黑體" pitchFamily="34" charset="-120"/>
            <a:ea typeface="微軟正黑體" pitchFamily="34" charset="-120"/>
          </a:endParaRPr>
        </a:p>
      </dsp:txBody>
      <dsp:txXfrm>
        <a:off x="5913307" y="2003275"/>
        <a:ext cx="1322040" cy="1322040"/>
      </dsp:txXfrm>
    </dsp:sp>
    <dsp:sp modelId="{A289FFD1-C6D1-4A86-9A93-6FDCD397A1AE}">
      <dsp:nvSpPr>
        <dsp:cNvPr id="0" name=""/>
        <dsp:cNvSpPr/>
      </dsp:nvSpPr>
      <dsp:spPr>
        <a:xfrm>
          <a:off x="3910979" y="4005603"/>
          <a:ext cx="1322040" cy="13220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地理性不正義</a:t>
          </a:r>
          <a:endParaRPr lang="zh-TW" altLang="en-US" sz="2100" b="1" kern="1200" dirty="0">
            <a:latin typeface="微軟正黑體" pitchFamily="34" charset="-120"/>
            <a:ea typeface="微軟正黑體" pitchFamily="34" charset="-120"/>
          </a:endParaRPr>
        </a:p>
      </dsp:txBody>
      <dsp:txXfrm>
        <a:off x="3910979" y="4005603"/>
        <a:ext cx="1322040" cy="1322040"/>
      </dsp:txXfrm>
    </dsp:sp>
    <dsp:sp modelId="{11606324-5F98-452C-8132-DB4C49087BE7}">
      <dsp:nvSpPr>
        <dsp:cNvPr id="0" name=""/>
        <dsp:cNvSpPr/>
      </dsp:nvSpPr>
      <dsp:spPr>
        <a:xfrm>
          <a:off x="1908652" y="2003275"/>
          <a:ext cx="1322040" cy="13220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其他</a:t>
          </a:r>
          <a:r>
            <a:rPr lang="en-US" altLang="zh-TW" sz="2100" b="1" kern="1200" dirty="0" smtClean="0">
              <a:latin typeface="微軟正黑體" pitchFamily="34" charset="-120"/>
              <a:ea typeface="微軟正黑體" pitchFamily="34" charset="-120"/>
            </a:rPr>
            <a:t/>
          </a:r>
          <a:br>
            <a:rPr lang="en-US" altLang="zh-TW" sz="2100" b="1" kern="1200" dirty="0" smtClean="0">
              <a:latin typeface="微軟正黑體" pitchFamily="34" charset="-120"/>
              <a:ea typeface="微軟正黑體" pitchFamily="34" charset="-120"/>
            </a:rPr>
          </a:br>
          <a:r>
            <a:rPr lang="zh-TW" altLang="en-US" sz="2100" b="1" kern="1200" dirty="0" smtClean="0">
              <a:latin typeface="微軟正黑體" pitchFamily="34" charset="-120"/>
              <a:ea typeface="微軟正黑體" pitchFamily="34" charset="-120"/>
            </a:rPr>
            <a:t>面相</a:t>
          </a:r>
          <a:endParaRPr lang="zh-TW" altLang="en-US" sz="2100" b="1" kern="1200" dirty="0">
            <a:latin typeface="微軟正黑體" pitchFamily="34" charset="-120"/>
            <a:ea typeface="微軟正黑體" pitchFamily="34" charset="-120"/>
          </a:endParaRPr>
        </a:p>
      </dsp:txBody>
      <dsp:txXfrm>
        <a:off x="1908652" y="2003275"/>
        <a:ext cx="1322040" cy="13220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DE352-35EA-46E5-94E4-167C602C7591}">
      <dsp:nvSpPr>
        <dsp:cNvPr id="0" name=""/>
        <dsp:cNvSpPr/>
      </dsp:nvSpPr>
      <dsp:spPr>
        <a:xfrm>
          <a:off x="3672405" y="1709"/>
          <a:ext cx="1741289" cy="11318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微軟正黑體" pitchFamily="34" charset="-120"/>
              <a:ea typeface="微軟正黑體" pitchFamily="34" charset="-120"/>
            </a:rPr>
            <a:t>必要性</a:t>
          </a:r>
          <a:endParaRPr lang="zh-TW" altLang="en-US" sz="2700" b="1" kern="1200" dirty="0">
            <a:latin typeface="微軟正黑體" pitchFamily="34" charset="-120"/>
            <a:ea typeface="微軟正黑體" pitchFamily="34" charset="-120"/>
          </a:endParaRPr>
        </a:p>
      </dsp:txBody>
      <dsp:txXfrm>
        <a:off x="3672405" y="1709"/>
        <a:ext cx="1741289" cy="1131837"/>
      </dsp:txXfrm>
    </dsp:sp>
    <dsp:sp modelId="{56BA7B65-23D2-43EC-AAF0-13145A8AA376}">
      <dsp:nvSpPr>
        <dsp:cNvPr id="0" name=""/>
        <dsp:cNvSpPr/>
      </dsp:nvSpPr>
      <dsp:spPr>
        <a:xfrm>
          <a:off x="2310357" y="567345"/>
          <a:ext cx="4522879" cy="4522879"/>
        </a:xfrm>
        <a:custGeom>
          <a:avLst/>
          <a:gdLst/>
          <a:ahLst/>
          <a:cxnLst/>
          <a:rect l="0" t="0" r="0" b="0"/>
          <a:pathLst>
            <a:path>
              <a:moveTo>
                <a:pt x="3115646" y="167534"/>
              </a:moveTo>
              <a:arcTo wR="2261439" hR="2261439" stAng="17531578" swAng="200849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8321E8-D7AC-4177-833A-A7A584D76DCE}">
      <dsp:nvSpPr>
        <dsp:cNvPr id="0" name=""/>
        <dsp:cNvSpPr/>
      </dsp:nvSpPr>
      <dsp:spPr>
        <a:xfrm>
          <a:off x="5852112" y="1564343"/>
          <a:ext cx="1741289" cy="113183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微軟正黑體" pitchFamily="34" charset="-120"/>
              <a:ea typeface="微軟正黑體" pitchFamily="34" charset="-120"/>
            </a:rPr>
            <a:t>適切性</a:t>
          </a:r>
          <a:endParaRPr lang="zh-TW" altLang="en-US" sz="2700" b="1" kern="1200" dirty="0">
            <a:latin typeface="微軟正黑體" pitchFamily="34" charset="-120"/>
            <a:ea typeface="微軟正黑體" pitchFamily="34" charset="-120"/>
          </a:endParaRPr>
        </a:p>
      </dsp:txBody>
      <dsp:txXfrm>
        <a:off x="5852112" y="1564343"/>
        <a:ext cx="1741289" cy="1131837"/>
      </dsp:txXfrm>
    </dsp:sp>
    <dsp:sp modelId="{41F1E37F-F950-4F49-AF7F-3B70B84ADFE7}">
      <dsp:nvSpPr>
        <dsp:cNvPr id="0" name=""/>
        <dsp:cNvSpPr/>
      </dsp:nvSpPr>
      <dsp:spPr>
        <a:xfrm>
          <a:off x="2310560" y="567646"/>
          <a:ext cx="4522879" cy="4522879"/>
        </a:xfrm>
        <a:custGeom>
          <a:avLst/>
          <a:gdLst/>
          <a:ahLst/>
          <a:cxnLst/>
          <a:rect l="0" t="0" r="0" b="0"/>
          <a:pathLst>
            <a:path>
              <a:moveTo>
                <a:pt x="4519775" y="2142991"/>
              </a:moveTo>
              <a:arcTo wR="2261439" hR="2261439" stAng="21419857" swAng="219637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D18980-9993-44A4-9054-AE7819F47ADB}">
      <dsp:nvSpPr>
        <dsp:cNvPr id="0" name=""/>
        <dsp:cNvSpPr/>
      </dsp:nvSpPr>
      <dsp:spPr>
        <a:xfrm>
          <a:off x="5030596" y="4092710"/>
          <a:ext cx="1741289" cy="113183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微軟正黑體" pitchFamily="34" charset="-120"/>
              <a:ea typeface="微軟正黑體" pitchFamily="34" charset="-120"/>
            </a:rPr>
            <a:t>持續溝通</a:t>
          </a:r>
          <a:endParaRPr lang="zh-TW" altLang="en-US" sz="2700" b="1" kern="1200" dirty="0">
            <a:latin typeface="微軟正黑體" pitchFamily="34" charset="-120"/>
            <a:ea typeface="微軟正黑體" pitchFamily="34" charset="-120"/>
          </a:endParaRPr>
        </a:p>
      </dsp:txBody>
      <dsp:txXfrm>
        <a:off x="5030596" y="4092710"/>
        <a:ext cx="1741289" cy="1131837"/>
      </dsp:txXfrm>
    </dsp:sp>
    <dsp:sp modelId="{4EBF464C-0CC8-4F1A-A0F9-339BC7BA948A}">
      <dsp:nvSpPr>
        <dsp:cNvPr id="0" name=""/>
        <dsp:cNvSpPr/>
      </dsp:nvSpPr>
      <dsp:spPr>
        <a:xfrm>
          <a:off x="2310560" y="567646"/>
          <a:ext cx="4522879" cy="4522879"/>
        </a:xfrm>
        <a:custGeom>
          <a:avLst/>
          <a:gdLst/>
          <a:ahLst/>
          <a:cxnLst/>
          <a:rect l="0" t="0" r="0" b="0"/>
          <a:pathLst>
            <a:path>
              <a:moveTo>
                <a:pt x="2711051" y="4477733"/>
              </a:moveTo>
              <a:arcTo wR="2261439" hR="2261439" stAng="4711935" swAng="137613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17FC2B-7F10-474F-8EDC-DD43682CA0AF}">
      <dsp:nvSpPr>
        <dsp:cNvPr id="0" name=""/>
        <dsp:cNvSpPr/>
      </dsp:nvSpPr>
      <dsp:spPr>
        <a:xfrm>
          <a:off x="2372114" y="4092710"/>
          <a:ext cx="1741289" cy="113183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微軟正黑體" pitchFamily="34" charset="-120"/>
              <a:ea typeface="微軟正黑體" pitchFamily="34" charset="-120"/>
            </a:rPr>
            <a:t>合理補償</a:t>
          </a:r>
          <a:endParaRPr lang="zh-TW" altLang="en-US" sz="2700" b="1" kern="1200" dirty="0">
            <a:latin typeface="微軟正黑體" pitchFamily="34" charset="-120"/>
            <a:ea typeface="微軟正黑體" pitchFamily="34" charset="-120"/>
          </a:endParaRPr>
        </a:p>
      </dsp:txBody>
      <dsp:txXfrm>
        <a:off x="2372114" y="4092710"/>
        <a:ext cx="1741289" cy="1131837"/>
      </dsp:txXfrm>
    </dsp:sp>
    <dsp:sp modelId="{689A071F-29F7-436A-A12E-D327221D34D5}">
      <dsp:nvSpPr>
        <dsp:cNvPr id="0" name=""/>
        <dsp:cNvSpPr/>
      </dsp:nvSpPr>
      <dsp:spPr>
        <a:xfrm>
          <a:off x="2310560" y="567646"/>
          <a:ext cx="4522879" cy="4522879"/>
        </a:xfrm>
        <a:custGeom>
          <a:avLst/>
          <a:gdLst/>
          <a:ahLst/>
          <a:cxnLst/>
          <a:rect l="0" t="0" r="0" b="0"/>
          <a:pathLst>
            <a:path>
              <a:moveTo>
                <a:pt x="377924" y="3513030"/>
              </a:moveTo>
              <a:arcTo wR="2261439" hR="2261439" stAng="8783764" swAng="219637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4210F5-99C9-449C-826C-0667F704DFDD}">
      <dsp:nvSpPr>
        <dsp:cNvPr id="0" name=""/>
        <dsp:cNvSpPr/>
      </dsp:nvSpPr>
      <dsp:spPr>
        <a:xfrm>
          <a:off x="1550598" y="1564343"/>
          <a:ext cx="1741289" cy="113183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微軟正黑體" pitchFamily="34" charset="-120"/>
              <a:ea typeface="微軟正黑體" pitchFamily="34" charset="-120"/>
            </a:rPr>
            <a:t>公益性</a:t>
          </a:r>
          <a:endParaRPr lang="zh-TW" altLang="en-US" sz="2700" b="1" kern="1200" dirty="0">
            <a:latin typeface="微軟正黑體" pitchFamily="34" charset="-120"/>
            <a:ea typeface="微軟正黑體" pitchFamily="34" charset="-120"/>
          </a:endParaRPr>
        </a:p>
      </dsp:txBody>
      <dsp:txXfrm>
        <a:off x="1550598" y="1564343"/>
        <a:ext cx="1741289" cy="1131837"/>
      </dsp:txXfrm>
    </dsp:sp>
    <dsp:sp modelId="{D93B8F05-DFE5-45E7-818F-50A400E209E8}">
      <dsp:nvSpPr>
        <dsp:cNvPr id="0" name=""/>
        <dsp:cNvSpPr/>
      </dsp:nvSpPr>
      <dsp:spPr>
        <a:xfrm>
          <a:off x="2310771" y="567332"/>
          <a:ext cx="4522879" cy="4522879"/>
        </a:xfrm>
        <a:custGeom>
          <a:avLst/>
          <a:gdLst/>
          <a:ahLst/>
          <a:cxnLst/>
          <a:rect l="0" t="0" r="0" b="0"/>
          <a:pathLst>
            <a:path>
              <a:moveTo>
                <a:pt x="393636" y="986519"/>
              </a:moveTo>
              <a:arcTo wR="2261439" hR="2261439" stAng="12858994" swAng="1914949"/>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DD26B-9256-4706-8D68-4A0E54B8B647}" type="datetimeFigureOut">
              <a:rPr lang="zh-TW" altLang="en-US" smtClean="0"/>
              <a:pPr/>
              <a:t>2013/11/21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AD092-174A-494B-A617-F4C4AC414EE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D110C32-6640-40B9-98E8-49992C2742E0}" type="datetimeFigureOut">
              <a:rPr lang="zh-TW" altLang="en-US" smtClean="0"/>
              <a:pPr/>
              <a:t>2013/11/21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5E1A8E6-2850-4BA2-B147-C5F63A5423D5}" type="slidenum">
              <a:rPr lang="zh-TW" altLang="en-US" smtClean="0"/>
              <a:pPr/>
              <a:t>‹#›</a:t>
            </a:fld>
            <a:endParaRPr lang="zh-TW" altLang="en-US"/>
          </a:p>
        </p:txBody>
      </p:sp>
    </p:spTree>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10C32-6640-40B9-98E8-49992C2742E0}" type="datetimeFigureOut">
              <a:rPr lang="zh-TW" altLang="en-US" smtClean="0"/>
              <a:pPr/>
              <a:t>2013/11/21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1A8E6-2850-4BA2-B147-C5F63A5423D5}"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www.teraint.com/Sectors.aspx?Sector=Railways" TargetMode="External"/><Relationship Id="rId4" Type="http://schemas.openxmlformats.org/officeDocument/2006/relationships/hyperlink" Target="http://kumiko25.pixnet.net/blog/pos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png"/><Relationship Id="rId7" Type="http://schemas.openxmlformats.org/officeDocument/2006/relationships/diagramColors" Target="../diagrams/colors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kumiko25.pixnet.net/blog/post" TargetMode="External"/><Relationship Id="rId7" Type="http://schemas.openxmlformats.org/officeDocument/2006/relationships/diagramQuickStyle" Target="../diagrams/quickStyle4.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www.seriph.com/bunnies/" TargetMode="External"/><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hyperlink" Target="http://kumiko25.pixnet.net/blog/post"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www.seriph.com/bunni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libertytimes.com.tw/2013/new/oct/1/today-south14-2.htm" TargetMode="External"/><Relationship Id="rId7" Type="http://schemas.openxmlformats.org/officeDocument/2006/relationships/hyperlink" Target="http://www.rrb.gov.tw/04100.aspx?id=8&amp;lan=ch"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www.chinatimes.com/realtimenews/&#21335;&#24066;&#65306;&#37941;&#36335;&#26481;&#31227;&#24501;&#25910;&#21512;&#22303;&#22320;&#27491;&#32681;-20130814003888-260407" TargetMode="External"/><Relationship Id="rId5" Type="http://schemas.openxmlformats.org/officeDocument/2006/relationships/hyperlink" Target="http://www.comnews.org.tw/?Page=BulletinDetail&amp;Guid=78f6d9a0-fdb9-6e1d-4d48-050e8e9b14b4" TargetMode="External"/><Relationship Id="rId4" Type="http://schemas.openxmlformats.org/officeDocument/2006/relationships/hyperlink" Target="http://www.coolloud.org.tw/node/7110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rrb.gov.tw/04100.aspx?id=8&amp;lan=ch" TargetMode="External"/><Relationship Id="rId7" Type="http://schemas.openxmlformats.org/officeDocument/2006/relationships/hyperlink" Target="http://www.libertytimes.com.tw/2013/new/aug/23/today-south17-2.htm"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www.ettoday.net/news/20130820/259221.htm" TargetMode="External"/><Relationship Id="rId5" Type="http://schemas.openxmlformats.org/officeDocument/2006/relationships/hyperlink" Target="http://www.ettoday.net/" TargetMode="External"/><Relationship Id="rId4" Type="http://schemas.openxmlformats.org/officeDocument/2006/relationships/hyperlink" Target="http://www.cdns.com.tw/20130815/news/ncxw/T90016002013081419033821.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www.seriph.com/bunnies/" TargetMode="External"/><Relationship Id="rId4" Type="http://schemas.openxmlformats.org/officeDocument/2006/relationships/hyperlink" Target="http://kumiko25.pixnet.net/blog/post"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libertytimes.com.tw/2013/new/oct/1/today-south14-2.htm" TargetMode="External"/><Relationship Id="rId3" Type="http://schemas.openxmlformats.org/officeDocument/2006/relationships/hyperlink" Target="http://www.libertytimes.com.tw/2013/new/mar/14/today-south17.htm" TargetMode="External"/><Relationship Id="rId7" Type="http://schemas.openxmlformats.org/officeDocument/2006/relationships/hyperlink" Target="http://www.coolloud.org.tw/node/75597"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news.housefun.com.tw/news/article/88867941894.html" TargetMode="External"/><Relationship Id="rId5" Type="http://schemas.openxmlformats.org/officeDocument/2006/relationships/hyperlink" Target="http://udn.com/NEWS/DOMESTIC/DOM5/8143430.shtml" TargetMode="External"/><Relationship Id="rId4" Type="http://schemas.openxmlformats.org/officeDocument/2006/relationships/hyperlink" Target="http://www.libertytimes.com.tw/2013/new/aug/29/today-o2.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tw.news.yahoo.com/&#22823;&#22484;&#26696;-&#22238;&#39243;&#30070;&#22320;&#36786;&#27665;-&#21335;&#37941;&#26696;-&#22320;&#20027;&#38936;&#37666;&#36208;&#20154;-213000625.html"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hyperlink" Target="http://tw.news.yahoo.com/&#26446;&#40251;&#28304;-&#26410;&#35413;&#35542;&#22823;&#22484;&#25110;&#21335;&#37941;&#26696;-045031402.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libertytimes.com.tw/2013/new/aug/27/today-o5.htm"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www.libertytimes.com.tw/2013/new/aug/22/today-life3.htm" TargetMode="External"/><Relationship Id="rId5" Type="http://schemas.openxmlformats.org/officeDocument/2006/relationships/hyperlink" Target="http://www.epochtimes.com.tw/n68586/&#22823;&#22484;&#26696;&#32027;&#25854;-&#21335;&#24066;&#37941;&#36335;&#22320;&#19979;&#21270;&#22914;&#26399;&#25512;&#21205;.html" TargetMode="External"/><Relationship Id="rId4" Type="http://schemas.openxmlformats.org/officeDocument/2006/relationships/hyperlink" Target="http://www.libertytimes.com.tw/2013/new/oct/2/today-south14.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www.katiesbookblog.com/2012/12/discussion-re-reading-why-you-should.html" TargetMode="External"/><Relationship Id="rId5" Type="http://schemas.openxmlformats.org/officeDocument/2006/relationships/hyperlink" Target="http://kumiko25.pixnet.net/blog/post"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hyperlink" Target="http://www.coolloud.org.tw/node/71252" TargetMode="External"/><Relationship Id="rId4" Type="http://schemas.openxmlformats.org/officeDocument/2006/relationships/hyperlink" Target="http://kumiko25.pixnet.net/blog/po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http://www.teraint.com/img/railways1.jpg"/>
          <p:cNvPicPr>
            <a:picLocks noChangeAspect="1" noChangeArrowheads="1"/>
          </p:cNvPicPr>
          <p:nvPr/>
        </p:nvPicPr>
        <p:blipFill>
          <a:blip r:embed="rId2" cstate="print"/>
          <a:srcRect/>
          <a:stretch>
            <a:fillRect/>
          </a:stretch>
        </p:blipFill>
        <p:spPr bwMode="auto">
          <a:xfrm>
            <a:off x="2363755" y="1772816"/>
            <a:ext cx="6780245" cy="5085184"/>
          </a:xfrm>
          <a:prstGeom prst="rect">
            <a:avLst/>
          </a:prstGeom>
          <a:ln>
            <a:noFill/>
          </a:ln>
          <a:effectLst>
            <a:softEdge rad="112500"/>
          </a:effectLst>
        </p:spPr>
      </p:pic>
      <p:pic>
        <p:nvPicPr>
          <p:cNvPr id="6" name="圖片 5" descr="我在伊朗長大c.jpg"/>
          <p:cNvPicPr>
            <a:picLocks noChangeAspect="1"/>
          </p:cNvPicPr>
          <p:nvPr/>
        </p:nvPicPr>
        <p:blipFill>
          <a:blip r:embed="rId3" cstate="print"/>
          <a:srcRect l="33221" t="1511" r="44719" b="89896"/>
          <a:stretch>
            <a:fillRect/>
          </a:stretch>
        </p:blipFill>
        <p:spPr bwMode="auto">
          <a:xfrm>
            <a:off x="323528" y="404664"/>
            <a:ext cx="1998663" cy="1223963"/>
          </a:xfrm>
          <a:prstGeom prst="rect">
            <a:avLst/>
          </a:prstGeom>
          <a:noFill/>
          <a:ln w="9525">
            <a:noFill/>
            <a:miter lim="800000"/>
            <a:headEnd/>
            <a:tailEnd/>
          </a:ln>
        </p:spPr>
      </p:pic>
      <p:sp>
        <p:nvSpPr>
          <p:cNvPr id="82945" name="Rectangle 1"/>
          <p:cNvSpPr>
            <a:spLocks noChangeArrowheads="1"/>
          </p:cNvSpPr>
          <p:nvPr/>
        </p:nvSpPr>
        <p:spPr bwMode="auto">
          <a:xfrm>
            <a:off x="0" y="1484784"/>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6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誰的土地誰的家？</a:t>
            </a:r>
            <a:endParaRPr kumimoji="1" lang="zh-TW" altLang="en-US" sz="4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4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─論台南鐵路地下化政策利與弊</a:t>
            </a:r>
            <a:r>
              <a:rPr kumimoji="1" lang="zh-TW" altLang="en-US" sz="11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1" lang="zh-TW" altLang="en-US" sz="3600" b="0" i="0" u="none" strike="noStrike" cap="none" normalizeH="0" baseline="0" dirty="0" smtClean="0">
              <a:ln>
                <a:noFill/>
              </a:ln>
              <a:solidFill>
                <a:schemeClr val="tx1"/>
              </a:solidFill>
              <a:effectLst/>
              <a:latin typeface="微軟正黑體" pitchFamily="34" charset="-120"/>
              <a:ea typeface="微軟正黑體" pitchFamily="34" charset="-120"/>
            </a:endParaRPr>
          </a:p>
        </p:txBody>
      </p:sp>
      <p:sp>
        <p:nvSpPr>
          <p:cNvPr id="82948" name="Rectangle 4"/>
          <p:cNvSpPr>
            <a:spLocks noChangeArrowheads="1"/>
          </p:cNvSpPr>
          <p:nvPr/>
        </p:nvSpPr>
        <p:spPr bwMode="auto">
          <a:xfrm>
            <a:off x="0" y="3147314"/>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第三組</a:t>
            </a:r>
            <a:endParaRPr kumimoji="1" lang="zh-TW" sz="10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國比系</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98102026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王湘琳</a:t>
            </a:r>
            <a:endParaRPr kumimoji="1" lang="zh-TW" altLang="en-US" sz="10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國比系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100402032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林宛秋</a:t>
            </a:r>
            <a:endParaRPr kumimoji="1" lang="zh-TW" altLang="en-US" sz="10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歷史系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100105007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李怡臻</a:t>
            </a:r>
            <a:endParaRPr kumimoji="1" lang="zh-TW" altLang="en-US" sz="10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歷史系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100105009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劉于君</a:t>
            </a:r>
            <a:endParaRPr kumimoji="1" lang="zh-TW" altLang="en-US" sz="10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歷史系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100105030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魏如意</a:t>
            </a:r>
            <a:endParaRPr kumimoji="1" lang="zh-TW" altLang="en-US" sz="10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歷史系  </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100105048  </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陳榆璋</a:t>
            </a:r>
            <a:endParaRPr kumimoji="1" lang="zh-TW" altLang="en-US" sz="10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指導老師：江大樹　老師</a:t>
            </a:r>
            <a:endParaRPr kumimoji="1" lang="zh-TW" altLang="en-US" sz="10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指導助教：郭源芬</a:t>
            </a:r>
          </a:p>
        </p:txBody>
      </p:sp>
      <p:sp>
        <p:nvSpPr>
          <p:cNvPr id="9" name="文字方塊 8"/>
          <p:cNvSpPr txBox="1"/>
          <p:nvPr/>
        </p:nvSpPr>
        <p:spPr>
          <a:xfrm>
            <a:off x="5068845" y="6596390"/>
            <a:ext cx="4075155" cy="261610"/>
          </a:xfrm>
          <a:prstGeom prst="rect">
            <a:avLst/>
          </a:prstGeom>
          <a:noFill/>
        </p:spPr>
        <p:txBody>
          <a:bodyPr wrap="none" rtlCol="0">
            <a:spAutoFit/>
          </a:bodyPr>
          <a:lstStyle/>
          <a:p>
            <a:r>
              <a:rPr lang="zh-TW" altLang="en-US" sz="1100" dirty="0" smtClean="0">
                <a:latin typeface="標楷體" pitchFamily="65" charset="-120"/>
                <a:ea typeface="標楷體" pitchFamily="65" charset="-120"/>
              </a:rPr>
              <a:t>圖片來源：</a:t>
            </a:r>
            <a:r>
              <a:rPr lang="en-US" altLang="zh-TW" sz="1100" dirty="0" smtClean="0">
                <a:hlinkClick r:id="rId4"/>
              </a:rPr>
              <a:t> </a:t>
            </a:r>
            <a:r>
              <a:rPr lang="en-US" altLang="zh-TW" sz="1100" dirty="0" smtClean="0">
                <a:hlinkClick r:id="rId5"/>
              </a:rPr>
              <a:t>http://www.teraint.com/Sectors.aspx?Sector=Railways</a:t>
            </a:r>
            <a:endParaRPr lang="zh-TW" altLang="en-US" sz="1100" dirty="0">
              <a:latin typeface="標楷體" pitchFamily="65" charset="-120"/>
              <a:ea typeface="標楷體" pitchFamily="65" charset="-12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945"/>
                                        </p:tgtEl>
                                        <p:attrNameLst>
                                          <p:attrName>style.visibility</p:attrName>
                                        </p:attrNameLst>
                                      </p:cBhvr>
                                      <p:to>
                                        <p:strVal val="visible"/>
                                      </p:to>
                                    </p:set>
                                    <p:anim calcmode="discrete" valueType="clr">
                                      <p:cBhvr override="childStyle">
                                        <p:cTn id="7" dur="80"/>
                                        <p:tgtEl>
                                          <p:spTgt spid="829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945"/>
                                        </p:tgtEl>
                                        <p:attrNameLst>
                                          <p:attrName>fillcolor</p:attrName>
                                        </p:attrNameLst>
                                      </p:cBhvr>
                                      <p:tavLst>
                                        <p:tav tm="0">
                                          <p:val>
                                            <p:clrVal>
                                              <a:schemeClr val="accent2"/>
                                            </p:clrVal>
                                          </p:val>
                                        </p:tav>
                                        <p:tav tm="50000">
                                          <p:val>
                                            <p:clrVal>
                                              <a:schemeClr val="hlink"/>
                                            </p:clrVal>
                                          </p:val>
                                        </p:tav>
                                      </p:tavLst>
                                    </p:anim>
                                    <p:set>
                                      <p:cBhvr>
                                        <p:cTn id="9" dur="80"/>
                                        <p:tgtEl>
                                          <p:spTgt spid="82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891691" y="2708920"/>
            <a:ext cx="5272597" cy="1107996"/>
          </a:xfrm>
          <a:prstGeom prst="rect">
            <a:avLst/>
          </a:prstGeom>
          <a:noFill/>
        </p:spPr>
        <p:txBody>
          <a:bodyPr wrap="none" rtlCol="0">
            <a:spAutoFit/>
          </a:bodyPr>
          <a:lstStyle/>
          <a:p>
            <a:r>
              <a:rPr lang="zh-TW" altLang="en-US" sz="6600" b="1" dirty="0" smtClean="0">
                <a:latin typeface="微軟正黑體" pitchFamily="34" charset="-120"/>
                <a:ea typeface="微軟正黑體" pitchFamily="34" charset="-120"/>
              </a:rPr>
              <a:t>壹、事件概述</a:t>
            </a:r>
            <a:endParaRPr lang="zh-TW" altLang="en-US" sz="6600" b="1" dirty="0">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9512" y="764704"/>
          <a:ext cx="8856984" cy="5854588"/>
        </p:xfrm>
        <a:graphic>
          <a:graphicData uri="http://schemas.openxmlformats.org/drawingml/2006/table">
            <a:tbl>
              <a:tblPr>
                <a:tableStyleId>{69C7853C-536D-4A76-A0AE-DD22124D55A5}</a:tableStyleId>
              </a:tblPr>
              <a:tblGrid>
                <a:gridCol w="1512168"/>
                <a:gridCol w="7344816"/>
              </a:tblGrid>
              <a:tr h="518466">
                <a:tc>
                  <a:txBody>
                    <a:bodyPr/>
                    <a:lstStyle/>
                    <a:p>
                      <a:pPr>
                        <a:spcAft>
                          <a:spcPts val="0"/>
                        </a:spcAft>
                      </a:pPr>
                      <a:r>
                        <a:rPr lang="en-US" sz="1800" b="0" kern="100" dirty="0">
                          <a:latin typeface="微軟正黑體" pitchFamily="34" charset="-120"/>
                          <a:ea typeface="微軟正黑體" pitchFamily="34" charset="-120"/>
                        </a:rPr>
                        <a:t>1991/6</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en-US" sz="1800" b="0" kern="100" dirty="0">
                          <a:latin typeface="微軟正黑體" pitchFamily="34" charset="-120"/>
                          <a:ea typeface="微軟正黑體" pitchFamily="34" charset="-120"/>
                        </a:rPr>
                        <a:t>6</a:t>
                      </a:r>
                      <a:r>
                        <a:rPr lang="zh-TW" sz="1800" b="0" kern="100" dirty="0">
                          <a:latin typeface="微軟正黑體" pitchFamily="34" charset="-120"/>
                          <a:ea typeface="微軟正黑體" pitchFamily="34" charset="-120"/>
                        </a:rPr>
                        <a:t>月中旬前臺灣省政府與臺南市政府</a:t>
                      </a:r>
                      <a:r>
                        <a:rPr lang="zh-TW" sz="1800" b="1" kern="100" dirty="0">
                          <a:solidFill>
                            <a:srgbClr val="C00000"/>
                          </a:solidFill>
                          <a:latin typeface="微軟正黑體" pitchFamily="34" charset="-120"/>
                          <a:ea typeface="微軟正黑體" pitchFamily="34" charset="-120"/>
                          <a:cs typeface="+mn-cs"/>
                        </a:rPr>
                        <a:t>開始辦理</a:t>
                      </a:r>
                      <a:r>
                        <a:rPr lang="zh-TW" sz="1800" b="0" kern="100" dirty="0">
                          <a:latin typeface="微軟正黑體" pitchFamily="34" charset="-120"/>
                          <a:ea typeface="微軟正黑體" pitchFamily="34" charset="-120"/>
                        </a:rPr>
                        <a:t>臺南市區鐵路立體（郊區化）可行性研究</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r>
              <a:tr h="259233">
                <a:tc>
                  <a:txBody>
                    <a:bodyPr/>
                    <a:lstStyle/>
                    <a:p>
                      <a:pPr>
                        <a:spcAft>
                          <a:spcPts val="0"/>
                        </a:spcAft>
                      </a:pPr>
                      <a:r>
                        <a:rPr lang="en-US" sz="1800" b="0" kern="100" dirty="0">
                          <a:latin typeface="微軟正黑體" pitchFamily="34" charset="-120"/>
                          <a:ea typeface="微軟正黑體" pitchFamily="34" charset="-120"/>
                        </a:rPr>
                        <a:t>2007</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0" kern="100" dirty="0">
                          <a:latin typeface="微軟正黑體" pitchFamily="34" charset="-120"/>
                          <a:ea typeface="微軟正黑體" pitchFamily="34" charset="-120"/>
                        </a:rPr>
                        <a:t>第三次修訂計畫，及針對中央及地方經費分攤方式進行</a:t>
                      </a:r>
                      <a:r>
                        <a:rPr lang="zh-TW" sz="1800" b="1" kern="100" dirty="0">
                          <a:solidFill>
                            <a:srgbClr val="C00000"/>
                          </a:solidFill>
                          <a:latin typeface="微軟正黑體" pitchFamily="34" charset="-120"/>
                          <a:ea typeface="微軟正黑體" pitchFamily="34" charset="-120"/>
                          <a:cs typeface="+mn-cs"/>
                        </a:rPr>
                        <a:t>協商</a:t>
                      </a:r>
                    </a:p>
                  </a:txBody>
                  <a:tcPr marL="63500" marR="63500" marT="0" marB="0"/>
                </a:tc>
              </a:tr>
              <a:tr h="259233">
                <a:tc>
                  <a:txBody>
                    <a:bodyPr/>
                    <a:lstStyle/>
                    <a:p>
                      <a:pPr>
                        <a:spcAft>
                          <a:spcPts val="0"/>
                        </a:spcAft>
                      </a:pPr>
                      <a:r>
                        <a:rPr lang="en-US" sz="1800" b="0" kern="100">
                          <a:latin typeface="微軟正黑體" pitchFamily="34" charset="-120"/>
                          <a:ea typeface="微軟正黑體" pitchFamily="34" charset="-120"/>
                        </a:rPr>
                        <a:t>2009/9/9</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marL="0" algn="l" defTabSz="914400" rtl="0" eaLnBrk="1" latinLnBrk="0" hangingPunct="1">
                        <a:spcAft>
                          <a:spcPts val="0"/>
                        </a:spcAft>
                      </a:pPr>
                      <a:r>
                        <a:rPr lang="zh-TW" sz="1800" b="1" kern="100" dirty="0">
                          <a:solidFill>
                            <a:srgbClr val="C00000"/>
                          </a:solidFill>
                          <a:latin typeface="微軟正黑體" pitchFamily="34" charset="-120"/>
                          <a:ea typeface="微軟正黑體" pitchFamily="34" charset="-120"/>
                          <a:cs typeface="+mn-cs"/>
                        </a:rPr>
                        <a:t>經行政院院臺交字第</a:t>
                      </a:r>
                      <a:r>
                        <a:rPr lang="en-US" sz="1800" b="1" kern="100" dirty="0">
                          <a:solidFill>
                            <a:srgbClr val="C00000"/>
                          </a:solidFill>
                          <a:latin typeface="微軟正黑體" pitchFamily="34" charset="-120"/>
                          <a:ea typeface="微軟正黑體" pitchFamily="34" charset="-120"/>
                          <a:cs typeface="+mn-cs"/>
                        </a:rPr>
                        <a:t>0980054496</a:t>
                      </a:r>
                      <a:r>
                        <a:rPr lang="zh-TW" sz="1800" b="1" kern="100" dirty="0">
                          <a:solidFill>
                            <a:srgbClr val="C00000"/>
                          </a:solidFill>
                          <a:latin typeface="微軟正黑體" pitchFamily="34" charset="-120"/>
                          <a:ea typeface="微軟正黑體" pitchFamily="34" charset="-120"/>
                          <a:cs typeface="+mn-cs"/>
                        </a:rPr>
                        <a:t>號函核定辦理</a:t>
                      </a:r>
                    </a:p>
                  </a:txBody>
                  <a:tcPr marL="63500" marR="63500" marT="0" marB="0"/>
                </a:tc>
              </a:tr>
              <a:tr h="259233">
                <a:tc>
                  <a:txBody>
                    <a:bodyPr/>
                    <a:lstStyle/>
                    <a:p>
                      <a:pPr>
                        <a:spcAft>
                          <a:spcPts val="0"/>
                        </a:spcAft>
                      </a:pPr>
                      <a:r>
                        <a:rPr lang="en-US" sz="1800" b="0" kern="100">
                          <a:latin typeface="微軟正黑體" pitchFamily="34" charset="-120"/>
                          <a:ea typeface="微軟正黑體" pitchFamily="34" charset="-120"/>
                        </a:rPr>
                        <a:t>2012</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0" kern="100" dirty="0">
                          <a:latin typeface="微軟正黑體" pitchFamily="34" charset="-120"/>
                          <a:ea typeface="微軟正黑體" pitchFamily="34" charset="-120"/>
                        </a:rPr>
                        <a:t>交通部經臺南市政府同意，緩辦理本案變更</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r>
              <a:tr h="259233">
                <a:tc>
                  <a:txBody>
                    <a:bodyPr/>
                    <a:lstStyle/>
                    <a:p>
                      <a:pPr>
                        <a:spcAft>
                          <a:spcPts val="0"/>
                        </a:spcAft>
                      </a:pPr>
                      <a:r>
                        <a:rPr lang="en-US" sz="1800" b="0" kern="100">
                          <a:latin typeface="微軟正黑體" pitchFamily="34" charset="-120"/>
                          <a:ea typeface="微軟正黑體" pitchFamily="34" charset="-120"/>
                        </a:rPr>
                        <a:t>2012/8</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1" kern="100" dirty="0">
                          <a:solidFill>
                            <a:srgbClr val="C00000"/>
                          </a:solidFill>
                          <a:latin typeface="微軟正黑體" pitchFamily="34" charset="-120"/>
                          <a:ea typeface="微軟正黑體" pitchFamily="34" charset="-120"/>
                        </a:rPr>
                        <a:t>自救會成立</a:t>
                      </a:r>
                      <a:endParaRPr lang="zh-TW" sz="1800" b="1" kern="100" dirty="0">
                        <a:solidFill>
                          <a:srgbClr val="C00000"/>
                        </a:solidFill>
                        <a:latin typeface="微軟正黑體" pitchFamily="34" charset="-120"/>
                        <a:ea typeface="微軟正黑體" pitchFamily="34" charset="-120"/>
                        <a:cs typeface="Times New Roman"/>
                      </a:endParaRPr>
                    </a:p>
                  </a:txBody>
                  <a:tcPr marL="63500" marR="63500" marT="0" marB="0"/>
                </a:tc>
              </a:tr>
              <a:tr h="456318">
                <a:tc>
                  <a:txBody>
                    <a:bodyPr/>
                    <a:lstStyle/>
                    <a:p>
                      <a:pPr>
                        <a:spcAft>
                          <a:spcPts val="0"/>
                        </a:spcAft>
                      </a:pPr>
                      <a:r>
                        <a:rPr lang="en-US" sz="1800" b="0" kern="100">
                          <a:latin typeface="微軟正黑體" pitchFamily="34" charset="-120"/>
                          <a:ea typeface="微軟正黑體" pitchFamily="34" charset="-120"/>
                        </a:rPr>
                        <a:t>2012/8/27</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marL="0" algn="l" defTabSz="914400" rtl="0" eaLnBrk="1" latinLnBrk="0" hangingPunct="1">
                        <a:spcAft>
                          <a:spcPts val="0"/>
                        </a:spcAft>
                      </a:pPr>
                      <a:r>
                        <a:rPr lang="zh-TW" sz="1800" b="0" kern="100" dirty="0">
                          <a:latin typeface="微軟正黑體" pitchFamily="34" charset="-120"/>
                          <a:ea typeface="微軟正黑體" pitchFamily="34" charset="-120"/>
                        </a:rPr>
                        <a:t>東區都市計畫公開展覽</a:t>
                      </a:r>
                      <a:r>
                        <a:rPr lang="zh-TW" sz="1800" b="1" kern="100" dirty="0">
                          <a:solidFill>
                            <a:srgbClr val="C00000"/>
                          </a:solidFill>
                          <a:latin typeface="微軟正黑體" pitchFamily="34" charset="-120"/>
                          <a:ea typeface="微軟正黑體" pitchFamily="34" charset="-120"/>
                          <a:cs typeface="+mn-cs"/>
                        </a:rPr>
                        <a:t>說明會</a:t>
                      </a:r>
                    </a:p>
                  </a:txBody>
                  <a:tcPr marL="63500" marR="63500" marT="0" marB="0"/>
                </a:tc>
              </a:tr>
              <a:tr h="505898">
                <a:tc>
                  <a:txBody>
                    <a:bodyPr/>
                    <a:lstStyle/>
                    <a:p>
                      <a:pPr>
                        <a:spcAft>
                          <a:spcPts val="0"/>
                        </a:spcAft>
                      </a:pPr>
                      <a:r>
                        <a:rPr lang="en-US" sz="1800" b="0" kern="100">
                          <a:latin typeface="微軟正黑體" pitchFamily="34" charset="-120"/>
                          <a:ea typeface="微軟正黑體" pitchFamily="34" charset="-120"/>
                        </a:rPr>
                        <a:t>2012/10/16</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marL="0" algn="l" defTabSz="914400" rtl="0" eaLnBrk="1" latinLnBrk="0" hangingPunct="1">
                        <a:spcAft>
                          <a:spcPts val="0"/>
                        </a:spcAft>
                      </a:pPr>
                      <a:r>
                        <a:rPr lang="zh-TW" sz="1800" b="0" kern="100" dirty="0">
                          <a:latin typeface="微軟正黑體" pitchFamily="34" charset="-120"/>
                          <a:ea typeface="微軟正黑體" pitchFamily="34" charset="-120"/>
                        </a:rPr>
                        <a:t>自救會與抗議民眾北上至交通部</a:t>
                      </a:r>
                      <a:r>
                        <a:rPr lang="zh-TW" sz="1800" b="1" kern="100" dirty="0">
                          <a:solidFill>
                            <a:srgbClr val="C00000"/>
                          </a:solidFill>
                          <a:latin typeface="微軟正黑體" pitchFamily="34" charset="-120"/>
                          <a:ea typeface="微軟正黑體" pitchFamily="34" charset="-120"/>
                          <a:cs typeface="+mn-cs"/>
                        </a:rPr>
                        <a:t>抗議</a:t>
                      </a:r>
                    </a:p>
                  </a:txBody>
                  <a:tcPr marL="63500" marR="63500" marT="0" marB="0"/>
                </a:tc>
              </a:tr>
              <a:tr h="505898">
                <a:tc>
                  <a:txBody>
                    <a:bodyPr/>
                    <a:lstStyle/>
                    <a:p>
                      <a:pPr>
                        <a:spcAft>
                          <a:spcPts val="0"/>
                        </a:spcAft>
                      </a:pPr>
                      <a:r>
                        <a:rPr lang="en-US" sz="1800" b="0" kern="100">
                          <a:latin typeface="微軟正黑體" pitchFamily="34" charset="-120"/>
                          <a:ea typeface="微軟正黑體" pitchFamily="34" charset="-120"/>
                        </a:rPr>
                        <a:t>2012/10/26</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0" kern="100" dirty="0">
                          <a:latin typeface="微軟正黑體" pitchFamily="34" charset="-120"/>
                          <a:ea typeface="微軟正黑體" pitchFamily="34" charset="-120"/>
                        </a:rPr>
                        <a:t>台南市長賴清德親上火線，在市政府舉辦</a:t>
                      </a:r>
                      <a:r>
                        <a:rPr lang="zh-TW" sz="1800" b="1" kern="100" dirty="0">
                          <a:solidFill>
                            <a:srgbClr val="C00000"/>
                          </a:solidFill>
                          <a:latin typeface="微軟正黑體" pitchFamily="34" charset="-120"/>
                          <a:ea typeface="微軟正黑體" pitchFamily="34" charset="-120"/>
                          <a:cs typeface="+mn-cs"/>
                        </a:rPr>
                        <a:t>座談會</a:t>
                      </a:r>
                      <a:r>
                        <a:rPr lang="zh-TW" sz="1800" b="0" kern="100" dirty="0">
                          <a:latin typeface="微軟正黑體" pitchFamily="34" charset="-120"/>
                          <a:ea typeface="微軟正黑體" pitchFamily="34" charset="-120"/>
                        </a:rPr>
                        <a:t>傾聽民眾心聲</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r>
              <a:tr h="259233">
                <a:tc>
                  <a:txBody>
                    <a:bodyPr/>
                    <a:lstStyle/>
                    <a:p>
                      <a:pPr>
                        <a:spcAft>
                          <a:spcPts val="0"/>
                        </a:spcAft>
                      </a:pPr>
                      <a:r>
                        <a:rPr lang="en-US" sz="1800" b="0" kern="100">
                          <a:latin typeface="微軟正黑體" pitchFamily="34" charset="-120"/>
                          <a:ea typeface="微軟正黑體" pitchFamily="34" charset="-120"/>
                        </a:rPr>
                        <a:t>2013/3</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0" kern="100" dirty="0">
                          <a:latin typeface="微軟正黑體" pitchFamily="34" charset="-120"/>
                          <a:ea typeface="微軟正黑體" pitchFamily="34" charset="-120"/>
                        </a:rPr>
                        <a:t>市府於施政報告中表示本案續採</a:t>
                      </a:r>
                      <a:r>
                        <a:rPr lang="zh-TW" sz="1800" b="1" kern="100" dirty="0">
                          <a:solidFill>
                            <a:srgbClr val="C00000"/>
                          </a:solidFill>
                          <a:latin typeface="微軟正黑體" pitchFamily="34" charset="-120"/>
                          <a:ea typeface="微軟正黑體" pitchFamily="34" charset="-120"/>
                          <a:cs typeface="+mn-cs"/>
                        </a:rPr>
                        <a:t>行政院核定版</a:t>
                      </a:r>
                      <a:r>
                        <a:rPr lang="zh-TW" sz="1800" b="0" kern="100" dirty="0">
                          <a:latin typeface="微軟正黑體" pitchFamily="34" charset="-120"/>
                          <a:ea typeface="微軟正黑體" pitchFamily="34" charset="-120"/>
                        </a:rPr>
                        <a:t>推動</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r>
              <a:tr h="456318">
                <a:tc>
                  <a:txBody>
                    <a:bodyPr/>
                    <a:lstStyle/>
                    <a:p>
                      <a:pPr>
                        <a:spcAft>
                          <a:spcPts val="0"/>
                        </a:spcAft>
                      </a:pPr>
                      <a:r>
                        <a:rPr lang="en-US" sz="1800" b="0" kern="100">
                          <a:latin typeface="微軟正黑體" pitchFamily="34" charset="-120"/>
                          <a:ea typeface="微軟正黑體" pitchFamily="34" charset="-120"/>
                        </a:rPr>
                        <a:t>2013/8/27</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0" kern="100" dirty="0">
                          <a:latin typeface="微軟正黑體" pitchFamily="34" charset="-120"/>
                          <a:ea typeface="微軟正黑體" pitchFamily="34" charset="-120"/>
                        </a:rPr>
                        <a:t>自救會到永華市政中心「佔領」市長室，</a:t>
                      </a:r>
                      <a:r>
                        <a:rPr lang="zh-TW" sz="1800" b="1" kern="100">
                          <a:solidFill>
                            <a:srgbClr val="C00000"/>
                          </a:solidFill>
                          <a:latin typeface="微軟正黑體" pitchFamily="34" charset="-120"/>
                          <a:ea typeface="微軟正黑體" pitchFamily="34" charset="-120"/>
                          <a:cs typeface="+mn-cs"/>
                        </a:rPr>
                        <a:t>要求台南市府舉辦聽證會</a:t>
                      </a:r>
                    </a:p>
                  </a:txBody>
                  <a:tcPr marL="63500" marR="63500" marT="0" marB="0"/>
                </a:tc>
              </a:tr>
              <a:tr h="518466">
                <a:tc>
                  <a:txBody>
                    <a:bodyPr/>
                    <a:lstStyle/>
                    <a:p>
                      <a:pPr>
                        <a:spcAft>
                          <a:spcPts val="0"/>
                        </a:spcAft>
                      </a:pPr>
                      <a:r>
                        <a:rPr lang="en-US" sz="1800" b="0" kern="100">
                          <a:latin typeface="微軟正黑體" pitchFamily="34" charset="-120"/>
                          <a:ea typeface="微軟正黑體" pitchFamily="34" charset="-120"/>
                        </a:rPr>
                        <a:t>2013/9/23</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0" kern="100" dirty="0">
                          <a:latin typeface="微軟正黑體" pitchFamily="34" charset="-120"/>
                          <a:ea typeface="微軟正黑體" pitchFamily="34" charset="-120"/>
                        </a:rPr>
                        <a:t>台南市政府於開元國小召開首場座談會協調，民眾怒嗆賴市長跪下，現場</a:t>
                      </a:r>
                      <a:r>
                        <a:rPr lang="zh-TW" sz="1800" b="1" kern="100" dirty="0">
                          <a:solidFill>
                            <a:srgbClr val="C00000"/>
                          </a:solidFill>
                          <a:latin typeface="微軟正黑體" pitchFamily="34" charset="-120"/>
                          <a:ea typeface="微軟正黑體" pitchFamily="34" charset="-120"/>
                          <a:cs typeface="+mn-cs"/>
                        </a:rPr>
                        <a:t>爆發激烈衝突</a:t>
                      </a:r>
                    </a:p>
                  </a:txBody>
                  <a:tcPr marL="63500" marR="63500" marT="0" marB="0"/>
                </a:tc>
              </a:tr>
              <a:tr h="456318">
                <a:tc>
                  <a:txBody>
                    <a:bodyPr/>
                    <a:lstStyle/>
                    <a:p>
                      <a:pPr>
                        <a:spcAft>
                          <a:spcPts val="0"/>
                        </a:spcAft>
                      </a:pPr>
                      <a:r>
                        <a:rPr lang="en-US" sz="1800" b="0" kern="100">
                          <a:latin typeface="微軟正黑體" pitchFamily="34" charset="-120"/>
                          <a:ea typeface="微軟正黑體" pitchFamily="34" charset="-120"/>
                        </a:rPr>
                        <a:t>2013/9/24</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0" kern="100" dirty="0">
                          <a:latin typeface="微軟正黑體" pitchFamily="34" charset="-120"/>
                          <a:ea typeface="微軟正黑體" pitchFamily="34" charset="-120"/>
                        </a:rPr>
                        <a:t>在東區德光里活動中心舉行的</a:t>
                      </a:r>
                      <a:r>
                        <a:rPr lang="zh-TW" sz="1800" b="1" kern="100" dirty="0">
                          <a:solidFill>
                            <a:srgbClr val="C00000"/>
                          </a:solidFill>
                          <a:latin typeface="微軟正黑體" pitchFamily="34" charset="-120"/>
                          <a:ea typeface="微軟正黑體" pitchFamily="34" charset="-120"/>
                          <a:cs typeface="+mn-cs"/>
                        </a:rPr>
                        <a:t>第二場座談會</a:t>
                      </a:r>
                      <a:r>
                        <a:rPr lang="zh-TW" sz="1800" b="0" kern="100" dirty="0">
                          <a:latin typeface="微軟正黑體" pitchFamily="34" charset="-120"/>
                          <a:ea typeface="微軟正黑體" pitchFamily="34" charset="-120"/>
                        </a:rPr>
                        <a:t>，場外抗議聲不斷</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r>
              <a:tr h="518466">
                <a:tc>
                  <a:txBody>
                    <a:bodyPr/>
                    <a:lstStyle/>
                    <a:p>
                      <a:pPr>
                        <a:spcAft>
                          <a:spcPts val="0"/>
                        </a:spcAft>
                      </a:pPr>
                      <a:r>
                        <a:rPr lang="en-US" sz="1800" b="0" kern="100">
                          <a:latin typeface="微軟正黑體" pitchFamily="34" charset="-120"/>
                          <a:ea typeface="微軟正黑體" pitchFamily="34" charset="-120"/>
                        </a:rPr>
                        <a:t>2013/9/27</a:t>
                      </a:r>
                      <a:endParaRPr lang="zh-TW" sz="1800" b="0" kern="10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0" kern="100" dirty="0">
                          <a:latin typeface="微軟正黑體" pitchFamily="34" charset="-120"/>
                          <a:ea typeface="微軟正黑體" pitchFamily="34" charset="-120"/>
                        </a:rPr>
                        <a:t>台南市政府今天進行</a:t>
                      </a:r>
                      <a:r>
                        <a:rPr lang="zh-TW" sz="1800" b="1" kern="100" dirty="0">
                          <a:solidFill>
                            <a:srgbClr val="C00000"/>
                          </a:solidFill>
                          <a:latin typeface="微軟正黑體" pitchFamily="34" charset="-120"/>
                          <a:ea typeface="微軟正黑體" pitchFamily="34" charset="-120"/>
                          <a:cs typeface="+mn-cs"/>
                        </a:rPr>
                        <a:t>第三場座談會</a:t>
                      </a:r>
                      <a:r>
                        <a:rPr lang="zh-TW" sz="1800" b="0" kern="100" dirty="0">
                          <a:latin typeface="微軟正黑體" pitchFamily="34" charset="-120"/>
                          <a:ea typeface="微軟正黑體" pitchFamily="34" charset="-120"/>
                        </a:rPr>
                        <a:t>，反台南鐵路東移自救會與聲援學生改</a:t>
                      </a:r>
                      <a:r>
                        <a:rPr lang="zh-TW" sz="1800" b="0" kern="100" dirty="0">
                          <a:solidFill>
                            <a:schemeClr val="dk1"/>
                          </a:solidFill>
                          <a:latin typeface="微軟正黑體" pitchFamily="34" charset="-120"/>
                          <a:ea typeface="微軟正黑體" pitchFamily="34" charset="-120"/>
                          <a:cs typeface="+mn-cs"/>
                        </a:rPr>
                        <a:t>採取</a:t>
                      </a:r>
                      <a:r>
                        <a:rPr lang="zh-TW" sz="1800" b="1" kern="100" dirty="0">
                          <a:solidFill>
                            <a:srgbClr val="C00000"/>
                          </a:solidFill>
                          <a:latin typeface="微軟正黑體" pitchFamily="34" charset="-120"/>
                          <a:ea typeface="微軟正黑體" pitchFamily="34" charset="-120"/>
                          <a:cs typeface="+mn-cs"/>
                        </a:rPr>
                        <a:t>「靜坐」方式</a:t>
                      </a:r>
                      <a:r>
                        <a:rPr lang="zh-TW" sz="1800" b="0" kern="100" dirty="0">
                          <a:latin typeface="微軟正黑體" pitchFamily="34" charset="-120"/>
                          <a:ea typeface="微軟正黑體" pitchFamily="34" charset="-120"/>
                        </a:rPr>
                        <a:t>取代「強力抗爭」模式。</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r>
              <a:tr h="456318">
                <a:tc>
                  <a:txBody>
                    <a:bodyPr/>
                    <a:lstStyle/>
                    <a:p>
                      <a:pPr>
                        <a:spcAft>
                          <a:spcPts val="0"/>
                        </a:spcAft>
                      </a:pPr>
                      <a:r>
                        <a:rPr lang="en-US" sz="1800" b="0" kern="100" dirty="0">
                          <a:latin typeface="微軟正黑體" pitchFamily="34" charset="-120"/>
                          <a:ea typeface="微軟正黑體" pitchFamily="34" charset="-120"/>
                        </a:rPr>
                        <a:t>2013/9/29</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c>
                  <a:txBody>
                    <a:bodyPr/>
                    <a:lstStyle/>
                    <a:p>
                      <a:pPr>
                        <a:spcAft>
                          <a:spcPts val="0"/>
                        </a:spcAft>
                      </a:pPr>
                      <a:r>
                        <a:rPr lang="zh-TW" sz="1800" b="0" kern="100" dirty="0">
                          <a:latin typeface="微軟正黑體" pitchFamily="34" charset="-120"/>
                          <a:ea typeface="微軟正黑體" pitchFamily="34" charset="-120"/>
                        </a:rPr>
                        <a:t>市府取消第四場座談會，改以</a:t>
                      </a:r>
                      <a:r>
                        <a:rPr lang="zh-TW" sz="1800" b="1" kern="100" dirty="0">
                          <a:solidFill>
                            <a:srgbClr val="C00000"/>
                          </a:solidFill>
                          <a:latin typeface="微軟正黑體" pitchFamily="34" charset="-120"/>
                          <a:ea typeface="微軟正黑體" pitchFamily="34" charset="-120"/>
                          <a:cs typeface="+mn-cs"/>
                        </a:rPr>
                        <a:t>家戶拜訪方式</a:t>
                      </a:r>
                      <a:r>
                        <a:rPr lang="zh-TW" sz="1800" b="0" kern="100" dirty="0">
                          <a:latin typeface="微軟正黑體" pitchFamily="34" charset="-120"/>
                          <a:ea typeface="微軟正黑體" pitchFamily="34" charset="-120"/>
                        </a:rPr>
                        <a:t>持續</a:t>
                      </a:r>
                      <a:r>
                        <a:rPr lang="zh-TW" sz="1800" b="0" kern="100" dirty="0" smtClean="0">
                          <a:latin typeface="微軟正黑體" pitchFamily="34" charset="-120"/>
                          <a:ea typeface="微軟正黑體" pitchFamily="34" charset="-120"/>
                        </a:rPr>
                        <a:t>溝通</a:t>
                      </a:r>
                      <a:r>
                        <a:rPr lang="zh-TW" altLang="en-US" sz="1800" b="0" kern="100" dirty="0" smtClean="0">
                          <a:latin typeface="微軟正黑體" pitchFamily="34" charset="-120"/>
                          <a:ea typeface="微軟正黑體" pitchFamily="34" charset="-120"/>
                        </a:rPr>
                        <a:t>。</a:t>
                      </a:r>
                      <a:endParaRPr lang="zh-TW" sz="1800" b="0" kern="100" dirty="0">
                        <a:solidFill>
                          <a:srgbClr val="7B7B7B"/>
                        </a:solidFill>
                        <a:latin typeface="微軟正黑體" pitchFamily="34" charset="-120"/>
                        <a:ea typeface="微軟正黑體" pitchFamily="34" charset="-120"/>
                        <a:cs typeface="Times New Roman"/>
                      </a:endParaRPr>
                    </a:p>
                  </a:txBody>
                  <a:tcPr marL="63500" marR="63500" marT="0" marB="0"/>
                </a:tc>
              </a:tr>
            </a:tbl>
          </a:graphicData>
        </a:graphic>
      </p:graphicFrame>
      <p:sp>
        <p:nvSpPr>
          <p:cNvPr id="115713" name="Rectangle 1"/>
          <p:cNvSpPr>
            <a:spLocks noChangeArrowheads="1"/>
          </p:cNvSpPr>
          <p:nvPr/>
        </p:nvSpPr>
        <p:spPr bwMode="auto">
          <a:xfrm>
            <a:off x="6264696" y="6342773"/>
            <a:ext cx="28438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defTabSz="914400" rtl="0" eaLnBrk="1" fontAlgn="base" latinLnBrk="0" hangingPunct="1">
              <a:lnSpc>
                <a:spcPct val="100000"/>
              </a:lnSpc>
              <a:spcBef>
                <a:spcPct val="0"/>
              </a:spcBef>
              <a:spcAft>
                <a:spcPct val="0"/>
              </a:spcAft>
              <a:buClrTx/>
              <a:buSzTx/>
              <a:buFontTx/>
              <a:buNone/>
              <a:tabLst/>
            </a:pPr>
            <a:r>
              <a:rPr kumimoji="1" lang="zh-TW" sz="1600" b="1" i="0" u="none" strike="noStrike" cap="none" normalizeH="0" baseline="0" dirty="0" smtClean="0">
                <a:ln>
                  <a:noFill/>
                </a:ln>
                <a:solidFill>
                  <a:schemeClr val="bg1"/>
                </a:solidFill>
                <a:effectLst/>
                <a:latin typeface="微軟正黑體" pitchFamily="34" charset="-120"/>
                <a:ea typeface="微軟正黑體" pitchFamily="34" charset="-120"/>
                <a:cs typeface="Times New Roman" pitchFamily="18" charset="0"/>
              </a:rPr>
              <a:t>（表格來源：研究者自製）</a:t>
            </a:r>
            <a:endParaRPr kumimoji="1" lang="zh-TW" sz="2400" b="1" i="0" u="none" strike="noStrike" cap="none" normalizeH="0" baseline="0" dirty="0" smtClean="0">
              <a:ln>
                <a:noFill/>
              </a:ln>
              <a:solidFill>
                <a:schemeClr val="bg1"/>
              </a:solidFill>
              <a:effectLst/>
              <a:latin typeface="微軟正黑體" pitchFamily="34" charset="-120"/>
              <a:ea typeface="微軟正黑體" pitchFamily="34" charset="-120"/>
            </a:endParaRPr>
          </a:p>
        </p:txBody>
      </p:sp>
      <p:sp>
        <p:nvSpPr>
          <p:cNvPr id="4" name="文字方塊 3"/>
          <p:cNvSpPr txBox="1"/>
          <p:nvPr/>
        </p:nvSpPr>
        <p:spPr>
          <a:xfrm flipH="1">
            <a:off x="179511" y="116632"/>
            <a:ext cx="3816424" cy="646331"/>
          </a:xfrm>
          <a:prstGeom prst="rect">
            <a:avLst/>
          </a:prstGeom>
          <a:noFill/>
        </p:spPr>
        <p:txBody>
          <a:bodyPr wrap="square" rtlCol="0">
            <a:spAutoFit/>
          </a:bodyPr>
          <a:lstStyle/>
          <a:p>
            <a:r>
              <a:rPr lang="zh-TW" altLang="en-US" sz="3600" b="1" dirty="0" smtClean="0">
                <a:latin typeface="微軟正黑體" pitchFamily="34" charset="-120"/>
                <a:ea typeface="微軟正黑體" pitchFamily="34" charset="-120"/>
              </a:rPr>
              <a:t>一、年代事件表</a:t>
            </a:r>
            <a:endParaRPr lang="zh-TW" altLang="en-US" sz="3600" b="1" dirty="0">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flipH="1">
            <a:off x="179510" y="116632"/>
            <a:ext cx="4464497" cy="646331"/>
          </a:xfrm>
          <a:prstGeom prst="rect">
            <a:avLst/>
          </a:prstGeom>
          <a:noFill/>
        </p:spPr>
        <p:txBody>
          <a:bodyPr wrap="square" rtlCol="0">
            <a:spAutoFit/>
          </a:bodyPr>
          <a:lstStyle/>
          <a:p>
            <a:r>
              <a:rPr lang="zh-TW" altLang="en-US" sz="3600" b="1" dirty="0" smtClean="0">
                <a:latin typeface="微軟正黑體" pitchFamily="34" charset="-120"/>
                <a:ea typeface="微軟正黑體" pitchFamily="34" charset="-120"/>
              </a:rPr>
              <a:t>二、衝突事件剪影</a:t>
            </a:r>
            <a:endParaRPr lang="zh-TW" altLang="en-US" sz="3600" b="1" dirty="0">
              <a:latin typeface="微軟正黑體" pitchFamily="34" charset="-120"/>
              <a:ea typeface="微軟正黑體" pitchFamily="34" charset="-120"/>
            </a:endParaRPr>
          </a:p>
        </p:txBody>
      </p:sp>
      <p:pic>
        <p:nvPicPr>
          <p:cNvPr id="3" name="圖片 2" descr="http://farm3.staticflickr.com/2881/9720359013_8cefeb0b26_c.jpg"/>
          <p:cNvPicPr/>
          <p:nvPr/>
        </p:nvPicPr>
        <p:blipFill>
          <a:blip r:embed="rId2" cstate="print"/>
          <a:srcRect b="41839"/>
          <a:stretch>
            <a:fillRect/>
          </a:stretch>
        </p:blipFill>
        <p:spPr bwMode="auto">
          <a:xfrm>
            <a:off x="251520" y="980728"/>
            <a:ext cx="5040000" cy="1439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矩形 3"/>
          <p:cNvSpPr/>
          <p:nvPr/>
        </p:nvSpPr>
        <p:spPr>
          <a:xfrm>
            <a:off x="5364088" y="1124744"/>
            <a:ext cx="3600400" cy="1200329"/>
          </a:xfrm>
          <a:prstGeom prst="rect">
            <a:avLst/>
          </a:prstGeom>
        </p:spPr>
        <p:txBody>
          <a:bodyPr wrap="square">
            <a:spAutoFit/>
          </a:bodyPr>
          <a:lstStyle/>
          <a:p>
            <a:r>
              <a:rPr lang="zh-TW" altLang="zh-TW" dirty="0" smtClean="0">
                <a:latin typeface="微軟正黑體" pitchFamily="34" charset="-120"/>
                <a:ea typeface="微軟正黑體" pitchFamily="34" charset="-120"/>
              </a:rPr>
              <a:t>反南鐵東移自救會</a:t>
            </a:r>
            <a:r>
              <a:rPr lang="en-US" altLang="zh-TW" dirty="0" smtClean="0">
                <a:latin typeface="微軟正黑體" pitchFamily="34" charset="-120"/>
                <a:ea typeface="微軟正黑體" pitchFamily="34" charset="-120"/>
              </a:rPr>
              <a:t>11</a:t>
            </a:r>
            <a:r>
              <a:rPr lang="zh-TW" altLang="zh-TW" dirty="0" smtClean="0">
                <a:latin typeface="微軟正黑體" pitchFamily="34" charset="-120"/>
                <a:ea typeface="微軟正黑體" pitchFamily="34" charset="-120"/>
              </a:rPr>
              <a:t>日再度佔領南市府，要求賴清德回應舉辦聽證會的訴求。</a:t>
            </a:r>
            <a:endParaRPr lang="en-US" altLang="zh-TW" dirty="0" smtClean="0">
              <a:latin typeface="微軟正黑體" pitchFamily="34" charset="-120"/>
              <a:ea typeface="微軟正黑體" pitchFamily="34" charset="-120"/>
            </a:endParaRPr>
          </a:p>
          <a:p>
            <a:r>
              <a:rPr lang="zh-TW" altLang="zh-TW" dirty="0" smtClean="0">
                <a:latin typeface="微軟正黑體" pitchFamily="34" charset="-120"/>
                <a:ea typeface="微軟正黑體" pitchFamily="34" charset="-120"/>
              </a:rPr>
              <a:t>（圖片來源：苦勞網，陳逸婷）</a:t>
            </a:r>
            <a:endParaRPr lang="zh-TW" altLang="en-US" dirty="0">
              <a:latin typeface="微軟正黑體" pitchFamily="34" charset="-120"/>
              <a:ea typeface="微軟正黑體" pitchFamily="34" charset="-120"/>
            </a:endParaRPr>
          </a:p>
        </p:txBody>
      </p:sp>
      <p:pic>
        <p:nvPicPr>
          <p:cNvPr id="5" name="圖片 4" descr="http://farm8.staticflickr.com/7438/9720358607_6fca43973e_c.jpg"/>
          <p:cNvPicPr/>
          <p:nvPr/>
        </p:nvPicPr>
        <p:blipFill>
          <a:blip r:embed="rId3" cstate="print"/>
          <a:srcRect t="7940" b="25537"/>
          <a:stretch>
            <a:fillRect/>
          </a:stretch>
        </p:blipFill>
        <p:spPr bwMode="auto">
          <a:xfrm>
            <a:off x="3707904" y="2807247"/>
            <a:ext cx="5040000" cy="1413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7761" name="Rectangle 1"/>
          <p:cNvSpPr>
            <a:spLocks noChangeArrowheads="1"/>
          </p:cNvSpPr>
          <p:nvPr/>
        </p:nvSpPr>
        <p:spPr bwMode="auto">
          <a:xfrm>
            <a:off x="0" y="3068960"/>
            <a:ext cx="37079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自救會成員蔡佳玲（中）泣訴想到家要被拆就難過，幾乎天天「吃飯配眼淚」。</a:t>
            </a:r>
            <a:endParaRPr kumimoji="1" lang="en-US" altLang="zh-TW"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0" marR="0" lvl="0" indent="304800" algn="l"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（圖片來源：苦勞網，陳逸婷）</a:t>
            </a:r>
            <a:r>
              <a:rPr kumimoji="1" lang="zh-TW" altLang="en-US" b="0" i="0" u="none" strike="noStrike" cap="none" normalizeH="0" baseline="0" dirty="0" smtClean="0">
                <a:ln>
                  <a:noFill/>
                </a:ln>
                <a:solidFill>
                  <a:schemeClr val="tx1"/>
                </a:solidFill>
                <a:effectLst/>
                <a:latin typeface="微軟正黑體" pitchFamily="34" charset="-120"/>
                <a:ea typeface="微軟正黑體" pitchFamily="34" charset="-120"/>
              </a:rPr>
              <a:t> </a:t>
            </a:r>
          </a:p>
        </p:txBody>
      </p:sp>
      <p:pic>
        <p:nvPicPr>
          <p:cNvPr id="7" name="圖片 6"/>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251520" y="4581128"/>
            <a:ext cx="5059045"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7762" name="Rectangle 2"/>
          <p:cNvSpPr>
            <a:spLocks noChangeArrowheads="1"/>
          </p:cNvSpPr>
          <p:nvPr/>
        </p:nvSpPr>
        <p:spPr bwMode="auto">
          <a:xfrm>
            <a:off x="5292080" y="4892967"/>
            <a:ext cx="38519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高齡</a:t>
            </a:r>
            <a:r>
              <a:rPr kumimoji="1" lang="en-US" altLang="zh-TW"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85</a:t>
            </a:r>
            <a:r>
              <a:rPr kumimoji="1" lang="zh-TW" altLang="en-US"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歲的台南市民張聰明說，交通部在程序上有很大問題，為捍衛自己權益，將對交通部提起行政訴訟。</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（圖片來源：公視議題新聞中心）</a:t>
            </a:r>
            <a:r>
              <a:rPr kumimoji="1" lang="zh-TW" altLang="en-US" b="0" i="0" u="none" strike="noStrike" cap="none" normalizeH="0" baseline="0" dirty="0" smtClean="0">
                <a:ln>
                  <a:noFill/>
                </a:ln>
                <a:solidFill>
                  <a:schemeClr val="tx1"/>
                </a:solidFill>
                <a:effectLst/>
                <a:latin typeface="微軟正黑體" pitchFamily="34" charset="-120"/>
                <a:ea typeface="微軟正黑體" pitchFamily="34" charset="-120"/>
              </a:rPr>
              <a:t>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17761"/>
                                        </p:tgtEl>
                                        <p:attrNameLst>
                                          <p:attrName>style.visibility</p:attrName>
                                        </p:attrNameLst>
                                      </p:cBhvr>
                                      <p:to>
                                        <p:strVal val="visible"/>
                                      </p:to>
                                    </p:set>
                                    <p:anim to="" calcmode="lin" valueType="num">
                                      <p:cBhvr>
                                        <p:cTn id="16" dur="1" fill="hold"/>
                                        <p:tgtEl>
                                          <p:spTgt spid="117761"/>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17762"/>
                                        </p:tgtEl>
                                        <p:attrNameLst>
                                          <p:attrName>style.visibility</p:attrName>
                                        </p:attrNameLst>
                                      </p:cBhvr>
                                      <p:to>
                                        <p:strVal val="visible"/>
                                      </p:to>
                                    </p:set>
                                    <p:anim to="" calcmode="lin" valueType="num">
                                      <p:cBhvr>
                                        <p:cTn id="22" dur="1" fill="hold"/>
                                        <p:tgtEl>
                                          <p:spTgt spid="1177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7761" grpId="0"/>
      <p:bldP spid="1177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51520" y="2753052"/>
            <a:ext cx="8664551" cy="1107996"/>
          </a:xfrm>
          <a:prstGeom prst="rect">
            <a:avLst/>
          </a:prstGeom>
          <a:noFill/>
        </p:spPr>
        <p:txBody>
          <a:bodyPr wrap="none" rtlCol="0">
            <a:spAutoFit/>
          </a:bodyPr>
          <a:lstStyle/>
          <a:p>
            <a:r>
              <a:rPr lang="zh-TW" altLang="en-US" sz="6600" b="1" dirty="0" smtClean="0">
                <a:latin typeface="微軟正黑體" pitchFamily="34" charset="-120"/>
                <a:ea typeface="微軟正黑體" pitchFamily="34" charset="-120"/>
              </a:rPr>
              <a:t>貳、</a:t>
            </a:r>
            <a:r>
              <a:rPr lang="zh-TW" altLang="zh-TW" sz="6600" b="1" dirty="0" smtClean="0">
                <a:latin typeface="微軟正黑體" pitchFamily="34" charset="-120"/>
                <a:ea typeface="微軟正黑體" pitchFamily="34" charset="-120"/>
              </a:rPr>
              <a:t>相關計畫方案簡介</a:t>
            </a:r>
            <a:endParaRPr lang="zh-TW" altLang="en-US" sz="6600" b="1" dirty="0">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23529" y="1268760"/>
          <a:ext cx="8568951" cy="5544616"/>
        </p:xfrm>
        <a:graphic>
          <a:graphicData uri="http://schemas.openxmlformats.org/drawingml/2006/table">
            <a:tbl>
              <a:tblPr>
                <a:tableStyleId>{5DA37D80-6434-44D0-A028-1B22A696006F}</a:tableStyleId>
              </a:tblPr>
              <a:tblGrid>
                <a:gridCol w="2855975"/>
                <a:gridCol w="2855975"/>
                <a:gridCol w="2857001"/>
              </a:tblGrid>
              <a:tr h="346539">
                <a:tc>
                  <a:txBody>
                    <a:bodyPr/>
                    <a:lstStyle/>
                    <a:p>
                      <a:pPr>
                        <a:spcAft>
                          <a:spcPts val="0"/>
                        </a:spcAft>
                      </a:pP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b="1" kern="100" dirty="0">
                          <a:latin typeface="微軟正黑體" pitchFamily="34" charset="-120"/>
                          <a:ea typeface="微軟正黑體" pitchFamily="34" charset="-120"/>
                        </a:rPr>
                        <a:t>行政院核定版</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b="1" kern="100" dirty="0">
                          <a:latin typeface="微軟正黑體" pitchFamily="34" charset="-120"/>
                          <a:ea typeface="微軟正黑體" pitchFamily="34" charset="-120"/>
                        </a:rPr>
                        <a:t>自救會版</a:t>
                      </a:r>
                      <a:endParaRPr lang="zh-TW" sz="2000" b="1" kern="100" dirty="0">
                        <a:latin typeface="微軟正黑體" pitchFamily="34" charset="-120"/>
                        <a:ea typeface="微軟正黑體" pitchFamily="34" charset="-120"/>
                        <a:cs typeface="Times New Roman"/>
                      </a:endParaRPr>
                    </a:p>
                  </a:txBody>
                  <a:tcPr marL="68580" marR="68580" marT="0" marB="0"/>
                </a:tc>
              </a:tr>
              <a:tr h="693077">
                <a:tc>
                  <a:txBody>
                    <a:bodyPr/>
                    <a:lstStyle/>
                    <a:p>
                      <a:pPr>
                        <a:spcAft>
                          <a:spcPts val="0"/>
                        </a:spcAft>
                      </a:pPr>
                      <a:r>
                        <a:rPr lang="zh-TW" sz="2000" b="1" kern="100" dirty="0">
                          <a:latin typeface="微軟正黑體" pitchFamily="34" charset="-120"/>
                          <a:ea typeface="微軟正黑體" pitchFamily="34" charset="-120"/>
                        </a:rPr>
                        <a:t>工法</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明挖覆蓋、一次施作地下永久軌</a:t>
                      </a:r>
                      <a:endParaRPr lang="zh-TW" sz="2000" kern="10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dirty="0">
                          <a:latin typeface="微軟正黑體" pitchFamily="34" charset="-120"/>
                          <a:ea typeface="微軟正黑體" pitchFamily="34" charset="-120"/>
                        </a:rPr>
                        <a:t>逆打工法，上方通行火車、下方同步開挖</a:t>
                      </a:r>
                      <a:endParaRPr lang="zh-TW" sz="2000" kern="100" dirty="0">
                        <a:latin typeface="微軟正黑體" pitchFamily="34" charset="-120"/>
                        <a:ea typeface="微軟正黑體" pitchFamily="34" charset="-120"/>
                        <a:cs typeface="Times New Roman"/>
                      </a:endParaRPr>
                    </a:p>
                  </a:txBody>
                  <a:tcPr marL="68580" marR="68580" marT="0" marB="0"/>
                </a:tc>
              </a:tr>
              <a:tr h="346539">
                <a:tc>
                  <a:txBody>
                    <a:bodyPr/>
                    <a:lstStyle/>
                    <a:p>
                      <a:pPr>
                        <a:spcAft>
                          <a:spcPts val="0"/>
                        </a:spcAft>
                      </a:pPr>
                      <a:r>
                        <a:rPr lang="zh-TW" sz="2000" b="1" kern="100" dirty="0">
                          <a:latin typeface="微軟正黑體" pitchFamily="34" charset="-120"/>
                          <a:ea typeface="微軟正黑體" pitchFamily="34" charset="-120"/>
                        </a:rPr>
                        <a:t>軌道設計寬度</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dirty="0">
                          <a:latin typeface="微軟正黑體" pitchFamily="34" charset="-120"/>
                          <a:ea typeface="微軟正黑體" pitchFamily="34" charset="-120"/>
                        </a:rPr>
                        <a:t>4.5</a:t>
                      </a:r>
                      <a:r>
                        <a:rPr lang="zh-TW" sz="2000" kern="100" dirty="0">
                          <a:latin typeface="微軟正黑體" pitchFamily="34" charset="-120"/>
                          <a:ea typeface="微軟正黑體" pitchFamily="34" charset="-120"/>
                        </a:rPr>
                        <a:t>公尺</a:t>
                      </a:r>
                      <a:endParaRPr lang="zh-TW" sz="2000"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a:latin typeface="微軟正黑體" pitchFamily="34" charset="-120"/>
                          <a:ea typeface="微軟正黑體" pitchFamily="34" charset="-120"/>
                        </a:rPr>
                        <a:t>4.11</a:t>
                      </a:r>
                      <a:r>
                        <a:rPr lang="zh-TW" sz="2000" kern="100">
                          <a:latin typeface="微軟正黑體" pitchFamily="34" charset="-120"/>
                          <a:ea typeface="微軟正黑體" pitchFamily="34" charset="-120"/>
                        </a:rPr>
                        <a:t>公尺</a:t>
                      </a:r>
                      <a:endParaRPr lang="zh-TW" sz="2000" kern="100">
                        <a:latin typeface="微軟正黑體" pitchFamily="34" charset="-120"/>
                        <a:ea typeface="微軟正黑體" pitchFamily="34" charset="-120"/>
                        <a:cs typeface="Times New Roman"/>
                      </a:endParaRPr>
                    </a:p>
                  </a:txBody>
                  <a:tcPr marL="68580" marR="68580" marT="0" marB="0"/>
                </a:tc>
              </a:tr>
              <a:tr h="346539">
                <a:tc>
                  <a:txBody>
                    <a:bodyPr/>
                    <a:lstStyle/>
                    <a:p>
                      <a:pPr>
                        <a:spcAft>
                          <a:spcPts val="0"/>
                        </a:spcAft>
                      </a:pPr>
                      <a:r>
                        <a:rPr lang="zh-TW" sz="1800" b="1" kern="100" dirty="0">
                          <a:latin typeface="微軟正黑體" pitchFamily="34" charset="-120"/>
                          <a:ea typeface="微軟正黑體" pitchFamily="34" charset="-120"/>
                        </a:rPr>
                        <a:t>地下結構體側牆厚度</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a:latin typeface="微軟正黑體" pitchFamily="34" charset="-120"/>
                          <a:ea typeface="微軟正黑體" pitchFamily="34" charset="-120"/>
                        </a:rPr>
                        <a:t>1.9</a:t>
                      </a:r>
                      <a:r>
                        <a:rPr lang="zh-TW" sz="2000" kern="100">
                          <a:latin typeface="微軟正黑體" pitchFamily="34" charset="-120"/>
                          <a:ea typeface="微軟正黑體" pitchFamily="34" charset="-120"/>
                        </a:rPr>
                        <a:t>公尺</a:t>
                      </a:r>
                      <a:endParaRPr lang="zh-TW" sz="2000" kern="10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a:latin typeface="微軟正黑體" pitchFamily="34" charset="-120"/>
                          <a:ea typeface="微軟正黑體" pitchFamily="34" charset="-120"/>
                        </a:rPr>
                        <a:t>1.20</a:t>
                      </a:r>
                      <a:r>
                        <a:rPr lang="zh-TW" sz="2000" kern="100">
                          <a:latin typeface="微軟正黑體" pitchFamily="34" charset="-120"/>
                          <a:ea typeface="微軟正黑體" pitchFamily="34" charset="-120"/>
                        </a:rPr>
                        <a:t>～</a:t>
                      </a:r>
                      <a:r>
                        <a:rPr lang="en-US" sz="2000" kern="100">
                          <a:latin typeface="微軟正黑體" pitchFamily="34" charset="-120"/>
                          <a:ea typeface="微軟正黑體" pitchFamily="34" charset="-120"/>
                        </a:rPr>
                        <a:t>1.5</a:t>
                      </a:r>
                      <a:r>
                        <a:rPr lang="zh-TW" sz="2000" kern="100">
                          <a:latin typeface="微軟正黑體" pitchFamily="34" charset="-120"/>
                          <a:ea typeface="微軟正黑體" pitchFamily="34" charset="-120"/>
                        </a:rPr>
                        <a:t>公尺</a:t>
                      </a:r>
                      <a:endParaRPr lang="zh-TW" sz="2000" kern="100">
                        <a:latin typeface="微軟正黑體" pitchFamily="34" charset="-120"/>
                        <a:ea typeface="微軟正黑體" pitchFamily="34" charset="-120"/>
                        <a:cs typeface="Times New Roman"/>
                      </a:endParaRPr>
                    </a:p>
                  </a:txBody>
                  <a:tcPr marL="68580" marR="68580" marT="0" marB="0"/>
                </a:tc>
              </a:tr>
              <a:tr h="346539">
                <a:tc>
                  <a:txBody>
                    <a:bodyPr/>
                    <a:lstStyle/>
                    <a:p>
                      <a:pPr>
                        <a:spcAft>
                          <a:spcPts val="0"/>
                        </a:spcAft>
                      </a:pPr>
                      <a:r>
                        <a:rPr lang="zh-TW" sz="1800" b="1" kern="100" dirty="0">
                          <a:latin typeface="微軟正黑體" pitchFamily="34" charset="-120"/>
                          <a:ea typeface="微軟正黑體" pitchFamily="34" charset="-120"/>
                        </a:rPr>
                        <a:t>連續壁到用地範圍邊界線</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a:latin typeface="微軟正黑體" pitchFamily="34" charset="-120"/>
                          <a:ea typeface="微軟正黑體" pitchFamily="34" charset="-120"/>
                        </a:rPr>
                        <a:t>1</a:t>
                      </a:r>
                      <a:r>
                        <a:rPr lang="zh-TW" sz="2000" kern="100">
                          <a:latin typeface="微軟正黑體" pitchFamily="34" charset="-120"/>
                          <a:ea typeface="微軟正黑體" pitchFamily="34" charset="-120"/>
                        </a:rPr>
                        <a:t>公尺</a:t>
                      </a:r>
                      <a:endParaRPr lang="zh-TW" sz="2000" kern="10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a:latin typeface="微軟正黑體" pitchFamily="34" charset="-120"/>
                          <a:ea typeface="微軟正黑體" pitchFamily="34" charset="-120"/>
                        </a:rPr>
                        <a:t>0.6</a:t>
                      </a:r>
                      <a:r>
                        <a:rPr lang="zh-TW" sz="2000" kern="100">
                          <a:latin typeface="微軟正黑體" pitchFamily="34" charset="-120"/>
                          <a:ea typeface="微軟正黑體" pitchFamily="34" charset="-120"/>
                        </a:rPr>
                        <a:t>公尺</a:t>
                      </a:r>
                      <a:endParaRPr lang="zh-TW" sz="2000" kern="100">
                        <a:latin typeface="微軟正黑體" pitchFamily="34" charset="-120"/>
                        <a:ea typeface="微軟正黑體" pitchFamily="34" charset="-120"/>
                        <a:cs typeface="Times New Roman"/>
                      </a:endParaRPr>
                    </a:p>
                  </a:txBody>
                  <a:tcPr marL="68580" marR="68580" marT="0" marB="0"/>
                </a:tc>
              </a:tr>
              <a:tr h="346539">
                <a:tc>
                  <a:txBody>
                    <a:bodyPr/>
                    <a:lstStyle/>
                    <a:p>
                      <a:pPr>
                        <a:spcAft>
                          <a:spcPts val="0"/>
                        </a:spcAft>
                      </a:pPr>
                      <a:r>
                        <a:rPr lang="zh-TW" sz="1800" b="1" kern="100" dirty="0">
                          <a:latin typeface="微軟正黑體" pitchFamily="34" charset="-120"/>
                          <a:ea typeface="微軟正黑體" pitchFamily="34" charset="-120"/>
                        </a:rPr>
                        <a:t>工程期間軌道切換</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a:latin typeface="微軟正黑體" pitchFamily="34" charset="-120"/>
                          <a:ea typeface="微軟正黑體" pitchFamily="34" charset="-120"/>
                        </a:rPr>
                        <a:t>1</a:t>
                      </a:r>
                      <a:r>
                        <a:rPr lang="zh-TW" sz="2000" kern="100">
                          <a:latin typeface="微軟正黑體" pitchFamily="34" charset="-120"/>
                          <a:ea typeface="微軟正黑體" pitchFamily="34" charset="-120"/>
                        </a:rPr>
                        <a:t>次</a:t>
                      </a:r>
                      <a:endParaRPr lang="zh-TW" sz="2000" kern="10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a:latin typeface="微軟正黑體" pitchFamily="34" charset="-120"/>
                          <a:ea typeface="微軟正黑體" pitchFamily="34" charset="-120"/>
                        </a:rPr>
                        <a:t>3</a:t>
                      </a:r>
                      <a:r>
                        <a:rPr lang="zh-TW" sz="2000" kern="100">
                          <a:latin typeface="微軟正黑體" pitchFamily="34" charset="-120"/>
                          <a:ea typeface="微軟正黑體" pitchFamily="34" charset="-120"/>
                        </a:rPr>
                        <a:t>次</a:t>
                      </a:r>
                      <a:endParaRPr lang="zh-TW" sz="2000" kern="100">
                        <a:latin typeface="微軟正黑體" pitchFamily="34" charset="-120"/>
                        <a:ea typeface="微軟正黑體" pitchFamily="34" charset="-120"/>
                        <a:cs typeface="Times New Roman"/>
                      </a:endParaRPr>
                    </a:p>
                  </a:txBody>
                  <a:tcPr marL="68580" marR="68580" marT="0" marB="0"/>
                </a:tc>
              </a:tr>
              <a:tr h="346539">
                <a:tc>
                  <a:txBody>
                    <a:bodyPr/>
                    <a:lstStyle/>
                    <a:p>
                      <a:pPr>
                        <a:spcAft>
                          <a:spcPts val="0"/>
                        </a:spcAft>
                      </a:pPr>
                      <a:r>
                        <a:rPr lang="zh-TW" sz="1800" b="1" kern="100" dirty="0">
                          <a:latin typeface="微軟正黑體" pitchFamily="34" charset="-120"/>
                          <a:ea typeface="微軟正黑體" pitchFamily="34" charset="-120"/>
                        </a:rPr>
                        <a:t>維持火車通駛</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既有</a:t>
                      </a:r>
                      <a:r>
                        <a:rPr lang="en-US" sz="2000" kern="100">
                          <a:latin typeface="微軟正黑體" pitchFamily="34" charset="-120"/>
                          <a:ea typeface="微軟正黑體" pitchFamily="34" charset="-120"/>
                        </a:rPr>
                        <a:t>9</a:t>
                      </a:r>
                      <a:r>
                        <a:rPr lang="zh-TW" sz="2000" kern="100">
                          <a:latin typeface="微軟正黑體" pitchFamily="34" charset="-120"/>
                          <a:ea typeface="微軟正黑體" pitchFamily="34" charset="-120"/>
                        </a:rPr>
                        <a:t>處平交道管控</a:t>
                      </a:r>
                      <a:endParaRPr lang="zh-TW" sz="2000" kern="10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增加</a:t>
                      </a:r>
                      <a:r>
                        <a:rPr lang="en-US" sz="2000" kern="100">
                          <a:latin typeface="微軟正黑體" pitchFamily="34" charset="-120"/>
                          <a:ea typeface="微軟正黑體" pitchFamily="34" charset="-120"/>
                        </a:rPr>
                        <a:t>3</a:t>
                      </a:r>
                      <a:r>
                        <a:rPr lang="zh-TW" sz="2000" kern="100">
                          <a:latin typeface="微軟正黑體" pitchFamily="34" charset="-120"/>
                          <a:ea typeface="微軟正黑體" pitchFamily="34" charset="-120"/>
                        </a:rPr>
                        <a:t>處臨時平交道</a:t>
                      </a:r>
                      <a:endParaRPr lang="zh-TW" sz="2000" kern="100">
                        <a:latin typeface="微軟正黑體" pitchFamily="34" charset="-120"/>
                        <a:ea typeface="微軟正黑體" pitchFamily="34" charset="-120"/>
                        <a:cs typeface="Times New Roman"/>
                      </a:endParaRPr>
                    </a:p>
                  </a:txBody>
                  <a:tcPr marL="68580" marR="68580" marT="0" marB="0"/>
                </a:tc>
              </a:tr>
              <a:tr h="1039614">
                <a:tc>
                  <a:txBody>
                    <a:bodyPr/>
                    <a:lstStyle/>
                    <a:p>
                      <a:pPr>
                        <a:spcAft>
                          <a:spcPts val="0"/>
                        </a:spcAft>
                      </a:pPr>
                      <a:r>
                        <a:rPr lang="zh-TW" sz="1800" b="1" kern="100" dirty="0">
                          <a:latin typeface="微軟正黑體" pitchFamily="34" charset="-120"/>
                          <a:ea typeface="微軟正黑體" pitchFamily="34" charset="-120"/>
                        </a:rPr>
                        <a:t>拆除範圍</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約</a:t>
                      </a:r>
                      <a:r>
                        <a:rPr lang="en-US" sz="2000" kern="100">
                          <a:latin typeface="微軟正黑體" pitchFamily="34" charset="-120"/>
                          <a:ea typeface="微軟正黑體" pitchFamily="34" charset="-120"/>
                        </a:rPr>
                        <a:t>307</a:t>
                      </a:r>
                      <a:r>
                        <a:rPr lang="zh-TW" sz="2000" kern="100">
                          <a:latin typeface="微軟正黑體" pitchFamily="34" charset="-120"/>
                          <a:ea typeface="微軟正黑體" pitchFamily="34" charset="-120"/>
                        </a:rPr>
                        <a:t>棟</a:t>
                      </a:r>
                      <a:endParaRPr lang="zh-TW" sz="2000" kern="10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增加部分地區（約</a:t>
                      </a:r>
                      <a:r>
                        <a:rPr lang="en-US" sz="2000" kern="100">
                          <a:latin typeface="微軟正黑體" pitchFamily="34" charset="-120"/>
                          <a:ea typeface="微軟正黑體" pitchFamily="34" charset="-120"/>
                        </a:rPr>
                        <a:t>2</a:t>
                      </a:r>
                      <a:r>
                        <a:rPr lang="zh-TW" sz="2000" kern="100">
                          <a:latin typeface="微軟正黑體" pitchFamily="34" charset="-120"/>
                          <a:ea typeface="微軟正黑體" pitchFamily="34" charset="-120"/>
                        </a:rPr>
                        <a:t>公里長）增設</a:t>
                      </a:r>
                      <a:r>
                        <a:rPr lang="en-US" sz="2000" kern="100">
                          <a:latin typeface="微軟正黑體" pitchFamily="34" charset="-120"/>
                          <a:ea typeface="微軟正黑體" pitchFamily="34" charset="-120"/>
                        </a:rPr>
                        <a:t>6</a:t>
                      </a:r>
                      <a:r>
                        <a:rPr lang="zh-TW" sz="2000" kern="100">
                          <a:latin typeface="微軟正黑體" pitchFamily="34" charset="-120"/>
                          <a:ea typeface="微軟正黑體" pitchFamily="34" charset="-120"/>
                        </a:rPr>
                        <a:t>公尺寬平行巷道</a:t>
                      </a:r>
                      <a:endParaRPr lang="zh-TW" sz="2000" kern="100">
                        <a:latin typeface="微軟正黑體" pitchFamily="34" charset="-120"/>
                        <a:ea typeface="微軟正黑體" pitchFamily="34" charset="-120"/>
                        <a:cs typeface="Times New Roman"/>
                      </a:endParaRPr>
                    </a:p>
                  </a:txBody>
                  <a:tcPr marL="68580" marR="68580" marT="0" marB="0"/>
                </a:tc>
              </a:tr>
              <a:tr h="693077">
                <a:tc>
                  <a:txBody>
                    <a:bodyPr/>
                    <a:lstStyle/>
                    <a:p>
                      <a:pPr>
                        <a:spcAft>
                          <a:spcPts val="0"/>
                        </a:spcAft>
                      </a:pPr>
                      <a:r>
                        <a:rPr lang="zh-TW" sz="1800" b="1" kern="100" dirty="0">
                          <a:latin typeface="微軟正黑體" pitchFamily="34" charset="-120"/>
                          <a:ea typeface="微軟正黑體" pitchFamily="34" charset="-120"/>
                        </a:rPr>
                        <a:t>用地取得</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一般徵收補償、低收安置、專案照顧住宅</a:t>
                      </a:r>
                      <a:endParaRPr lang="zh-TW" sz="2000" kern="10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徵用民地，完工後還地</a:t>
                      </a:r>
                      <a:endParaRPr lang="zh-TW" sz="2000" kern="100">
                        <a:latin typeface="微軟正黑體" pitchFamily="34" charset="-120"/>
                        <a:ea typeface="微軟正黑體" pitchFamily="34" charset="-120"/>
                        <a:cs typeface="Times New Roman"/>
                      </a:endParaRPr>
                    </a:p>
                  </a:txBody>
                  <a:tcPr marL="68580" marR="68580" marT="0" marB="0"/>
                </a:tc>
              </a:tr>
              <a:tr h="1039614">
                <a:tc>
                  <a:txBody>
                    <a:bodyPr/>
                    <a:lstStyle/>
                    <a:p>
                      <a:pPr>
                        <a:spcAft>
                          <a:spcPts val="0"/>
                        </a:spcAft>
                      </a:pPr>
                      <a:r>
                        <a:rPr lang="zh-TW" sz="1800" b="1" kern="100" dirty="0">
                          <a:latin typeface="微軟正黑體" pitchFamily="34" charset="-120"/>
                          <a:ea typeface="微軟正黑體" pitchFamily="34" charset="-120"/>
                        </a:rPr>
                        <a:t>地面騰空路廊寬度</a:t>
                      </a:r>
                      <a:endParaRPr lang="zh-TW" sz="2000" b="1" kern="100" dirty="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a:latin typeface="微軟正黑體" pitchFamily="34" charset="-120"/>
                          <a:ea typeface="微軟正黑體" pitchFamily="34" charset="-120"/>
                        </a:rPr>
                        <a:t>20</a:t>
                      </a:r>
                      <a:r>
                        <a:rPr lang="zh-TW" sz="2000" kern="100">
                          <a:latin typeface="微軟正黑體" pitchFamily="34" charset="-120"/>
                          <a:ea typeface="微軟正黑體" pitchFamily="34" charset="-120"/>
                        </a:rPr>
                        <a:t>～</a:t>
                      </a:r>
                      <a:r>
                        <a:rPr lang="en-US" sz="2000" kern="100">
                          <a:latin typeface="微軟正黑體" pitchFamily="34" charset="-120"/>
                          <a:ea typeface="微軟正黑體" pitchFamily="34" charset="-120"/>
                        </a:rPr>
                        <a:t>40</a:t>
                      </a:r>
                      <a:r>
                        <a:rPr lang="zh-TW" sz="2000" kern="100">
                          <a:latin typeface="微軟正黑體" pitchFamily="34" charset="-120"/>
                          <a:ea typeface="微軟正黑體" pitchFamily="34" charset="-120"/>
                        </a:rPr>
                        <a:t>公尺，規劃公園綠道</a:t>
                      </a:r>
                      <a:endParaRPr lang="zh-TW" sz="2000" kern="100">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en-US" sz="2000" kern="100" dirty="0">
                          <a:latin typeface="微軟正黑體" pitchFamily="34" charset="-120"/>
                          <a:ea typeface="微軟正黑體" pitchFamily="34" charset="-120"/>
                        </a:rPr>
                        <a:t>16.3</a:t>
                      </a:r>
                      <a:r>
                        <a:rPr lang="zh-TW" sz="2000" kern="100" dirty="0">
                          <a:latin typeface="微軟正黑體" pitchFamily="34" charset="-120"/>
                          <a:ea typeface="微軟正黑體" pitchFamily="34" charset="-120"/>
                        </a:rPr>
                        <a:t>公尺，兩旁私有地緊鄰通風口。</a:t>
                      </a:r>
                    </a:p>
                    <a:p>
                      <a:pPr>
                        <a:spcAft>
                          <a:spcPts val="0"/>
                        </a:spcAft>
                      </a:pPr>
                      <a:r>
                        <a:rPr lang="zh-TW" sz="2000" kern="100" dirty="0">
                          <a:latin typeface="微軟正黑體" pitchFamily="34" charset="-120"/>
                          <a:ea typeface="微軟正黑體" pitchFamily="34" charset="-120"/>
                        </a:rPr>
                        <a:t>車道約</a:t>
                      </a:r>
                      <a:r>
                        <a:rPr lang="en-US" sz="2000" kern="100" dirty="0">
                          <a:latin typeface="微軟正黑體" pitchFamily="34" charset="-120"/>
                          <a:ea typeface="微軟正黑體" pitchFamily="34" charset="-120"/>
                        </a:rPr>
                        <a:t>11</a:t>
                      </a:r>
                      <a:r>
                        <a:rPr lang="zh-TW" sz="2000" kern="100" dirty="0">
                          <a:latin typeface="微軟正黑體" pitchFamily="34" charset="-120"/>
                          <a:ea typeface="微軟正黑體" pitchFamily="34" charset="-120"/>
                        </a:rPr>
                        <a:t>公尺</a:t>
                      </a:r>
                      <a:endParaRPr lang="zh-TW" sz="2000" kern="100" dirty="0">
                        <a:latin typeface="微軟正黑體" pitchFamily="34" charset="-120"/>
                        <a:ea typeface="微軟正黑體" pitchFamily="34" charset="-120"/>
                        <a:cs typeface="Times New Roman"/>
                      </a:endParaRPr>
                    </a:p>
                  </a:txBody>
                  <a:tcPr marL="68580" marR="68580" marT="0" marB="0"/>
                </a:tc>
              </a:tr>
            </a:tbl>
          </a:graphicData>
        </a:graphic>
      </p:graphicFrame>
      <p:sp>
        <p:nvSpPr>
          <p:cNvPr id="4" name="文字方塊 3"/>
          <p:cNvSpPr txBox="1"/>
          <p:nvPr/>
        </p:nvSpPr>
        <p:spPr>
          <a:xfrm flipH="1">
            <a:off x="179510" y="116632"/>
            <a:ext cx="8712969" cy="646331"/>
          </a:xfrm>
          <a:prstGeom prst="rect">
            <a:avLst/>
          </a:prstGeom>
          <a:noFill/>
        </p:spPr>
        <p:txBody>
          <a:bodyPr wrap="square" rtlCol="0">
            <a:spAutoFit/>
          </a:bodyPr>
          <a:lstStyle/>
          <a:p>
            <a:r>
              <a:rPr lang="zh-TW" altLang="en-US" sz="3600" b="1" dirty="0" smtClean="0">
                <a:latin typeface="微軟正黑體" pitchFamily="34" charset="-120"/>
                <a:ea typeface="微軟正黑體" pitchFamily="34" charset="-120"/>
              </a:rPr>
              <a:t>二、</a:t>
            </a:r>
            <a:r>
              <a:rPr lang="zh-TW" altLang="zh-TW" sz="3600" b="1" dirty="0" smtClean="0">
                <a:latin typeface="微軟正黑體" pitchFamily="34" charset="-120"/>
                <a:ea typeface="微軟正黑體" pitchFamily="34" charset="-120"/>
              </a:rPr>
              <a:t>相關方案比較（行政院</a:t>
            </a:r>
            <a:r>
              <a:rPr lang="en-US" altLang="zh-TW" sz="3600" b="1" dirty="0" smtClean="0">
                <a:latin typeface="微軟正黑體" pitchFamily="34" charset="-120"/>
                <a:ea typeface="微軟正黑體" pitchFamily="34" charset="-120"/>
              </a:rPr>
              <a:t>V.S.</a:t>
            </a:r>
            <a:r>
              <a:rPr lang="zh-TW" altLang="zh-TW" sz="3600" b="1" dirty="0" smtClean="0">
                <a:latin typeface="微軟正黑體" pitchFamily="34" charset="-120"/>
                <a:ea typeface="微軟正黑體" pitchFamily="34" charset="-120"/>
              </a:rPr>
              <a:t>自救會）</a:t>
            </a:r>
            <a:endParaRPr lang="zh-TW" altLang="en-US" sz="3600" b="1" dirty="0">
              <a:latin typeface="微軟正黑體" pitchFamily="34" charset="-120"/>
              <a:ea typeface="微軟正黑體" pitchFamily="34" charset="-120"/>
            </a:endParaRPr>
          </a:p>
        </p:txBody>
      </p:sp>
      <p:sp>
        <p:nvSpPr>
          <p:cNvPr id="5" name="文字方塊 4"/>
          <p:cNvSpPr txBox="1"/>
          <p:nvPr/>
        </p:nvSpPr>
        <p:spPr>
          <a:xfrm flipH="1">
            <a:off x="179511" y="692696"/>
            <a:ext cx="8712969" cy="584775"/>
          </a:xfrm>
          <a:prstGeom prst="rect">
            <a:avLst/>
          </a:prstGeom>
          <a:noFill/>
        </p:spPr>
        <p:txBody>
          <a:bodyPr wrap="square" rtlCol="0">
            <a:spAutoFit/>
          </a:bodyPr>
          <a:lstStyle/>
          <a:p>
            <a:r>
              <a:rPr lang="zh-TW" altLang="en-US" sz="3200" b="1" dirty="0" smtClean="0">
                <a:solidFill>
                  <a:srgbClr val="FFC000"/>
                </a:solidFill>
                <a:latin typeface="微軟正黑體" pitchFamily="34" charset="-120"/>
                <a:ea typeface="微軟正黑體" pitchFamily="34" charset="-120"/>
              </a:rPr>
              <a:t>（一）方案比較</a:t>
            </a:r>
            <a:endParaRPr lang="zh-TW" altLang="en-US" sz="3200" b="1" dirty="0">
              <a:solidFill>
                <a:srgbClr val="FFC000"/>
              </a:solidFill>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flipH="1">
            <a:off x="395536" y="241484"/>
            <a:ext cx="7272808" cy="523220"/>
          </a:xfrm>
          <a:prstGeom prst="rect">
            <a:avLst/>
          </a:prstGeom>
          <a:noFill/>
        </p:spPr>
        <p:txBody>
          <a:bodyPr wrap="square" rtlCol="0">
            <a:spAutoFit/>
          </a:bodyPr>
          <a:lstStyle/>
          <a:p>
            <a:r>
              <a:rPr lang="zh-TW" altLang="en-US" sz="2800" b="1" dirty="0" smtClean="0">
                <a:solidFill>
                  <a:srgbClr val="FFC000"/>
                </a:solidFill>
                <a:latin typeface="微軟正黑體" pitchFamily="34" charset="-120"/>
                <a:ea typeface="微軟正黑體" pitchFamily="34" charset="-120"/>
              </a:rPr>
              <a:t>（二）優缺點比較</a:t>
            </a:r>
            <a:endParaRPr lang="zh-TW" altLang="en-US" sz="2800" b="1" dirty="0">
              <a:solidFill>
                <a:srgbClr val="FFC000"/>
              </a:solidFill>
              <a:latin typeface="微軟正黑體" pitchFamily="34" charset="-120"/>
              <a:ea typeface="微軟正黑體" pitchFamily="34" charset="-120"/>
            </a:endParaRPr>
          </a:p>
        </p:txBody>
      </p:sp>
      <p:graphicFrame>
        <p:nvGraphicFramePr>
          <p:cNvPr id="3" name="表格 2"/>
          <p:cNvGraphicFramePr>
            <a:graphicFrameLocks noGrp="1"/>
          </p:cNvGraphicFramePr>
          <p:nvPr/>
        </p:nvGraphicFramePr>
        <p:xfrm>
          <a:off x="539552" y="836712"/>
          <a:ext cx="8280919" cy="5760640"/>
        </p:xfrm>
        <a:graphic>
          <a:graphicData uri="http://schemas.openxmlformats.org/drawingml/2006/table">
            <a:tbl>
              <a:tblPr>
                <a:tableStyleId>{5DA37D80-6434-44D0-A028-1B22A696006F}</a:tableStyleId>
              </a:tblPr>
              <a:tblGrid>
                <a:gridCol w="1791459"/>
                <a:gridCol w="3229380"/>
                <a:gridCol w="3260080"/>
              </a:tblGrid>
              <a:tr h="360040">
                <a:tc>
                  <a:txBody>
                    <a:bodyPr/>
                    <a:lstStyle/>
                    <a:p>
                      <a:pPr>
                        <a:spcAft>
                          <a:spcPts val="0"/>
                        </a:spcAft>
                      </a:pPr>
                      <a:endParaRPr lang="zh-TW" sz="2000" b="1" kern="100" dirty="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b="1" kern="100" dirty="0">
                          <a:latin typeface="微軟正黑體" pitchFamily="34" charset="-120"/>
                          <a:ea typeface="微軟正黑體" pitchFamily="34" charset="-120"/>
                        </a:rPr>
                        <a:t>行政院核定版</a:t>
                      </a:r>
                      <a:endParaRPr lang="zh-TW" sz="2000" b="1" kern="100" dirty="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b="1" kern="100" dirty="0">
                          <a:latin typeface="微軟正黑體" pitchFamily="34" charset="-120"/>
                          <a:ea typeface="微軟正黑體" pitchFamily="34" charset="-120"/>
                        </a:rPr>
                        <a:t>自救會版</a:t>
                      </a:r>
                      <a:endParaRPr lang="zh-TW" sz="2000" b="1" kern="100" dirty="0">
                        <a:solidFill>
                          <a:srgbClr val="943634"/>
                        </a:solidFill>
                        <a:latin typeface="微軟正黑體" pitchFamily="34" charset="-120"/>
                        <a:ea typeface="微軟正黑體" pitchFamily="34" charset="-120"/>
                        <a:cs typeface="Times New Roman"/>
                      </a:endParaRPr>
                    </a:p>
                  </a:txBody>
                  <a:tcPr marL="68580" marR="68580" marT="0" marB="0"/>
                </a:tc>
              </a:tr>
              <a:tr h="1080120">
                <a:tc>
                  <a:txBody>
                    <a:bodyPr/>
                    <a:lstStyle/>
                    <a:p>
                      <a:pPr>
                        <a:spcAft>
                          <a:spcPts val="0"/>
                        </a:spcAft>
                      </a:pPr>
                      <a:r>
                        <a:rPr lang="zh-TW" sz="2000" b="1" kern="100" dirty="0">
                          <a:latin typeface="微軟正黑體" pitchFamily="34" charset="-120"/>
                          <a:ea typeface="微軟正黑體" pitchFamily="34" charset="-120"/>
                        </a:rPr>
                        <a:t>施工方式</a:t>
                      </a:r>
                      <a:endParaRPr lang="zh-TW" sz="2000" b="1" kern="100" dirty="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dirty="0">
                          <a:latin typeface="微軟正黑體" pitchFamily="34" charset="-120"/>
                          <a:ea typeface="微軟正黑體" pitchFamily="34" charset="-120"/>
                        </a:rPr>
                        <a:t>一次施作地下永久軌，無上方通行火車、下方同步開挖的安全疑慮</a:t>
                      </a:r>
                      <a:endParaRPr lang="zh-TW" sz="2000" kern="100" dirty="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逆工打法，土地可能無法承受重量</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r>
              <a:tr h="720080">
                <a:tc>
                  <a:txBody>
                    <a:bodyPr/>
                    <a:lstStyle/>
                    <a:p>
                      <a:pPr>
                        <a:spcAft>
                          <a:spcPts val="0"/>
                        </a:spcAft>
                      </a:pPr>
                      <a:r>
                        <a:rPr lang="zh-TW" sz="2000" b="1" kern="100" dirty="0">
                          <a:latin typeface="微軟正黑體" pitchFamily="34" charset="-120"/>
                          <a:ea typeface="微軟正黑體" pitchFamily="34" charset="-120"/>
                        </a:rPr>
                        <a:t>拆遷戶數</a:t>
                      </a:r>
                      <a:endParaRPr lang="zh-TW" sz="2000" b="1" kern="100" dirty="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拆除戶數較少</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設置臨時軌，其旁須留車道</a:t>
                      </a:r>
                    </a:p>
                    <a:p>
                      <a:pPr>
                        <a:spcAft>
                          <a:spcPts val="0"/>
                        </a:spcAft>
                      </a:pPr>
                      <a:r>
                        <a:rPr lang="zh-TW" sz="2000" kern="100">
                          <a:latin typeface="微軟正黑體" pitchFamily="34" charset="-120"/>
                          <a:ea typeface="微軟正黑體" pitchFamily="34" charset="-120"/>
                        </a:rPr>
                        <a:t>拆遷戶數勢必增加</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r>
              <a:tr h="360040">
                <a:tc>
                  <a:txBody>
                    <a:bodyPr/>
                    <a:lstStyle/>
                    <a:p>
                      <a:pPr>
                        <a:spcAft>
                          <a:spcPts val="0"/>
                        </a:spcAft>
                      </a:pPr>
                      <a:r>
                        <a:rPr lang="zh-TW" sz="2000" b="1" kern="100" dirty="0">
                          <a:latin typeface="微軟正黑體" pitchFamily="34" charset="-120"/>
                          <a:ea typeface="微軟正黑體" pitchFamily="34" charset="-120"/>
                        </a:rPr>
                        <a:t>總工期</a:t>
                      </a:r>
                      <a:endParaRPr lang="zh-TW" sz="2000" b="1" kern="100" dirty="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較短（</a:t>
                      </a:r>
                      <a:r>
                        <a:rPr lang="en-US" sz="2000" kern="100">
                          <a:latin typeface="微軟正黑體" pitchFamily="34" charset="-120"/>
                          <a:ea typeface="微軟正黑體" pitchFamily="34" charset="-120"/>
                        </a:rPr>
                        <a:t>7</a:t>
                      </a:r>
                      <a:r>
                        <a:rPr lang="zh-TW" sz="2000" kern="100">
                          <a:latin typeface="微軟正黑體" pitchFamily="34" charset="-120"/>
                          <a:ea typeface="微軟正黑體" pitchFamily="34" charset="-120"/>
                        </a:rPr>
                        <a:t>年</a:t>
                      </a:r>
                      <a:r>
                        <a:rPr lang="en-US" sz="2000" kern="100">
                          <a:latin typeface="微軟正黑體" pitchFamily="34" charset="-120"/>
                          <a:ea typeface="微軟正黑體" pitchFamily="34" charset="-120"/>
                        </a:rPr>
                        <a:t>8</a:t>
                      </a:r>
                      <a:r>
                        <a:rPr lang="zh-TW" sz="2000" kern="100">
                          <a:latin typeface="微軟正黑體" pitchFamily="34" charset="-120"/>
                          <a:ea typeface="微軟正黑體" pitchFamily="34" charset="-120"/>
                        </a:rPr>
                        <a:t>個月）</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時程、總經費難以估算</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r>
              <a:tr h="1080120">
                <a:tc>
                  <a:txBody>
                    <a:bodyPr/>
                    <a:lstStyle/>
                    <a:p>
                      <a:pPr>
                        <a:spcAft>
                          <a:spcPts val="0"/>
                        </a:spcAft>
                      </a:pPr>
                      <a:r>
                        <a:rPr lang="zh-TW" sz="2000" b="1" kern="100" dirty="0">
                          <a:latin typeface="微軟正黑體" pitchFamily="34" charset="-120"/>
                          <a:ea typeface="微軟正黑體" pitchFamily="34" charset="-120"/>
                        </a:rPr>
                        <a:t>地下結構厚度</a:t>
                      </a:r>
                      <a:endParaRPr lang="zh-TW" sz="2000" b="1" kern="100" dirty="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兩道牆壁厚度</a:t>
                      </a:r>
                      <a:r>
                        <a:rPr lang="en-US" sz="2000" kern="100">
                          <a:latin typeface="微軟正黑體" pitchFamily="34" charset="-120"/>
                          <a:ea typeface="微軟正黑體" pitchFamily="34" charset="-120"/>
                        </a:rPr>
                        <a:t>1.9</a:t>
                      </a:r>
                      <a:r>
                        <a:rPr lang="zh-TW" sz="2000" kern="100">
                          <a:latin typeface="微軟正黑體" pitchFamily="34" charset="-120"/>
                          <a:ea typeface="微軟正黑體" pitchFamily="34" charset="-120"/>
                        </a:rPr>
                        <a:t>公尺</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一道牆（</a:t>
                      </a:r>
                      <a:r>
                        <a:rPr lang="en-US" sz="2000" kern="100">
                          <a:latin typeface="微軟正黑體" pitchFamily="34" charset="-120"/>
                          <a:ea typeface="微軟正黑體" pitchFamily="34" charset="-120"/>
                        </a:rPr>
                        <a:t>1.2</a:t>
                      </a:r>
                      <a:r>
                        <a:rPr lang="zh-TW" sz="2000" kern="100">
                          <a:latin typeface="微軟正黑體" pitchFamily="34" charset="-120"/>
                          <a:ea typeface="微軟正黑體" pitchFamily="34" charset="-120"/>
                        </a:rPr>
                        <a:t>～</a:t>
                      </a:r>
                      <a:r>
                        <a:rPr lang="en-US" sz="2000" kern="100">
                          <a:latin typeface="微軟正黑體" pitchFamily="34" charset="-120"/>
                          <a:ea typeface="微軟正黑體" pitchFamily="34" charset="-120"/>
                        </a:rPr>
                        <a:t>1.5</a:t>
                      </a:r>
                      <a:r>
                        <a:rPr lang="zh-TW" sz="2000" kern="100">
                          <a:latin typeface="微軟正黑體" pitchFamily="34" charset="-120"/>
                          <a:ea typeface="微軟正黑體" pitchFamily="34" charset="-120"/>
                        </a:rPr>
                        <a:t>公尺）</a:t>
                      </a:r>
                    </a:p>
                    <a:p>
                      <a:pPr>
                        <a:spcAft>
                          <a:spcPts val="0"/>
                        </a:spcAft>
                      </a:pPr>
                      <a:r>
                        <a:rPr lang="zh-TW" sz="2000" kern="100">
                          <a:latin typeface="微軟正黑體" pitchFamily="34" charset="-120"/>
                          <a:ea typeface="微軟正黑體" pitchFamily="34" charset="-120"/>
                        </a:rPr>
                        <a:t>恐導致土層崩落，地下水滲漏</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r>
              <a:tr h="720080">
                <a:tc>
                  <a:txBody>
                    <a:bodyPr/>
                    <a:lstStyle/>
                    <a:p>
                      <a:pPr>
                        <a:spcAft>
                          <a:spcPts val="0"/>
                        </a:spcAft>
                      </a:pPr>
                      <a:r>
                        <a:rPr lang="zh-TW" sz="2000" b="1" kern="100" dirty="0">
                          <a:latin typeface="微軟正黑體" pitchFamily="34" charset="-120"/>
                          <a:ea typeface="微軟正黑體" pitchFamily="34" charset="-120"/>
                        </a:rPr>
                        <a:t>安全性</a:t>
                      </a:r>
                      <a:endParaRPr lang="zh-TW" sz="2000" b="1" kern="100" dirty="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符合計畫施工規範及標準</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每日</a:t>
                      </a:r>
                      <a:r>
                        <a:rPr lang="en-US" sz="2000" kern="100">
                          <a:latin typeface="微軟正黑體" pitchFamily="34" charset="-120"/>
                          <a:ea typeface="微軟正黑體" pitchFamily="34" charset="-120"/>
                        </a:rPr>
                        <a:t>225</a:t>
                      </a:r>
                      <a:r>
                        <a:rPr lang="zh-TW" sz="2000" kern="100">
                          <a:latin typeface="微軟正黑體" pitchFamily="34" charset="-120"/>
                          <a:ea typeface="微軟正黑體" pitchFamily="34" charset="-120"/>
                        </a:rPr>
                        <a:t>班車次通過</a:t>
                      </a:r>
                    </a:p>
                    <a:p>
                      <a:pPr>
                        <a:spcAft>
                          <a:spcPts val="0"/>
                        </a:spcAft>
                      </a:pPr>
                      <a:r>
                        <a:rPr lang="zh-TW" sz="2000" kern="100">
                          <a:latin typeface="微軟正黑體" pitchFamily="34" charset="-120"/>
                          <a:ea typeface="微軟正黑體" pitchFamily="34" charset="-120"/>
                        </a:rPr>
                        <a:t>施工風險大，安全性較低</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r>
              <a:tr h="1440160">
                <a:tc>
                  <a:txBody>
                    <a:bodyPr/>
                    <a:lstStyle/>
                    <a:p>
                      <a:pPr>
                        <a:spcAft>
                          <a:spcPts val="0"/>
                        </a:spcAft>
                      </a:pPr>
                      <a:r>
                        <a:rPr lang="zh-TW" sz="2000" b="1" kern="100" dirty="0">
                          <a:latin typeface="微軟正黑體" pitchFamily="34" charset="-120"/>
                          <a:ea typeface="微軟正黑體" pitchFamily="34" charset="-120"/>
                        </a:rPr>
                        <a:t>交通影響</a:t>
                      </a:r>
                      <a:endParaRPr lang="zh-TW" sz="2000" b="1" kern="100" dirty="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a:latin typeface="微軟正黑體" pitchFamily="34" charset="-120"/>
                          <a:ea typeface="微軟正黑體" pitchFamily="34" charset="-120"/>
                        </a:rPr>
                        <a:t>無工作井</a:t>
                      </a:r>
                    </a:p>
                    <a:p>
                      <a:pPr>
                        <a:spcAft>
                          <a:spcPts val="0"/>
                        </a:spcAft>
                      </a:pPr>
                      <a:r>
                        <a:rPr lang="zh-TW" sz="2000" kern="100">
                          <a:latin typeface="微軟正黑體" pitchFamily="34" charset="-120"/>
                          <a:ea typeface="微軟正黑體" pitchFamily="34" charset="-120"/>
                        </a:rPr>
                        <a:t>不需增加平交道、臨時火車站</a:t>
                      </a:r>
                      <a:endParaRPr lang="zh-TW" sz="2000" kern="100">
                        <a:solidFill>
                          <a:srgbClr val="943634"/>
                        </a:solidFill>
                        <a:latin typeface="微軟正黑體" pitchFamily="34" charset="-120"/>
                        <a:ea typeface="微軟正黑體" pitchFamily="34" charset="-120"/>
                        <a:cs typeface="Times New Roman"/>
                      </a:endParaRPr>
                    </a:p>
                  </a:txBody>
                  <a:tcPr marL="68580" marR="68580" marT="0" marB="0"/>
                </a:tc>
                <a:tc>
                  <a:txBody>
                    <a:bodyPr/>
                    <a:lstStyle/>
                    <a:p>
                      <a:pPr>
                        <a:spcAft>
                          <a:spcPts val="0"/>
                        </a:spcAft>
                      </a:pPr>
                      <a:r>
                        <a:rPr lang="zh-TW" sz="2000" kern="100" dirty="0">
                          <a:latin typeface="微軟正黑體" pitchFamily="34" charset="-120"/>
                          <a:ea typeface="微軟正黑體" pitchFamily="34" charset="-120"/>
                        </a:rPr>
                        <a:t>每</a:t>
                      </a:r>
                      <a:r>
                        <a:rPr lang="en-US" sz="2000" kern="100" dirty="0">
                          <a:latin typeface="微軟正黑體" pitchFamily="34" charset="-120"/>
                          <a:ea typeface="微軟正黑體" pitchFamily="34" charset="-120"/>
                        </a:rPr>
                        <a:t>100</a:t>
                      </a:r>
                      <a:r>
                        <a:rPr lang="zh-TW" sz="2000" kern="100" dirty="0">
                          <a:latin typeface="微軟正黑體" pitchFamily="34" charset="-120"/>
                          <a:ea typeface="微軟正黑體" pitchFamily="34" charset="-120"/>
                        </a:rPr>
                        <a:t>公尺設</a:t>
                      </a:r>
                      <a:r>
                        <a:rPr lang="en-US" sz="2000" kern="100" dirty="0">
                          <a:latin typeface="微軟正黑體" pitchFamily="34" charset="-120"/>
                          <a:ea typeface="微軟正黑體" pitchFamily="34" charset="-120"/>
                        </a:rPr>
                        <a:t>1</a:t>
                      </a:r>
                      <a:r>
                        <a:rPr lang="zh-TW" sz="2000" kern="100" dirty="0">
                          <a:latin typeface="微軟正黑體" pitchFamily="34" charset="-120"/>
                          <a:ea typeface="微軟正黑體" pitchFamily="34" charset="-120"/>
                        </a:rPr>
                        <a:t>個工作井，共約增加</a:t>
                      </a:r>
                      <a:r>
                        <a:rPr lang="en-US" sz="2000" kern="100" dirty="0">
                          <a:latin typeface="微軟正黑體" pitchFamily="34" charset="-120"/>
                          <a:ea typeface="微軟正黑體" pitchFamily="34" charset="-120"/>
                        </a:rPr>
                        <a:t>65</a:t>
                      </a:r>
                      <a:r>
                        <a:rPr lang="zh-TW" sz="2000" kern="100" dirty="0">
                          <a:latin typeface="微軟正黑體" pitchFamily="34" charset="-120"/>
                          <a:ea typeface="微軟正黑體" pitchFamily="34" charset="-120"/>
                        </a:rPr>
                        <a:t>座工作井，嚴重影響交通</a:t>
                      </a:r>
                    </a:p>
                    <a:p>
                      <a:pPr>
                        <a:spcAft>
                          <a:spcPts val="0"/>
                        </a:spcAft>
                      </a:pPr>
                      <a:r>
                        <a:rPr lang="zh-TW" sz="2000" kern="100" dirty="0">
                          <a:latin typeface="微軟正黑體" pitchFamily="34" charset="-120"/>
                          <a:ea typeface="微軟正黑體" pitchFamily="34" charset="-120"/>
                        </a:rPr>
                        <a:t>增加</a:t>
                      </a:r>
                      <a:r>
                        <a:rPr lang="en-US" sz="2000" kern="100" dirty="0">
                          <a:latin typeface="微軟正黑體" pitchFamily="34" charset="-120"/>
                          <a:ea typeface="微軟正黑體" pitchFamily="34" charset="-120"/>
                        </a:rPr>
                        <a:t>3</a:t>
                      </a:r>
                      <a:r>
                        <a:rPr lang="zh-TW" sz="2000" kern="100" dirty="0">
                          <a:latin typeface="微軟正黑體" pitchFamily="34" charset="-120"/>
                          <a:ea typeface="微軟正黑體" pitchFamily="34" charset="-120"/>
                        </a:rPr>
                        <a:t>平交道、</a:t>
                      </a:r>
                      <a:r>
                        <a:rPr lang="en-US" sz="2000" kern="100" dirty="0">
                          <a:latin typeface="微軟正黑體" pitchFamily="34" charset="-120"/>
                          <a:ea typeface="微軟正黑體" pitchFamily="34" charset="-120"/>
                        </a:rPr>
                        <a:t>1</a:t>
                      </a:r>
                      <a:r>
                        <a:rPr lang="zh-TW" sz="2000" kern="100" dirty="0">
                          <a:latin typeface="微軟正黑體" pitchFamily="34" charset="-120"/>
                          <a:ea typeface="微軟正黑體" pitchFamily="34" charset="-120"/>
                        </a:rPr>
                        <a:t>臨時火車站</a:t>
                      </a:r>
                      <a:endParaRPr lang="zh-TW" sz="2000" kern="100" dirty="0">
                        <a:solidFill>
                          <a:srgbClr val="943634"/>
                        </a:solidFill>
                        <a:latin typeface="微軟正黑體" pitchFamily="34" charset="-120"/>
                        <a:ea typeface="微軟正黑體" pitchFamily="34" charset="-120"/>
                        <a:cs typeface="Times New Roman"/>
                      </a:endParaRPr>
                    </a:p>
                  </a:txBody>
                  <a:tcPr marL="68580" marR="68580" marT="0" marB="0"/>
                </a:tc>
              </a:tr>
            </a:tbl>
          </a:graphicData>
        </a:graphic>
      </p:graphicFrame>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20121009  台南市區鐵路地下化計畫工程範圍示意圖1"/>
          <p:cNvPicPr/>
          <p:nvPr/>
        </p:nvPicPr>
        <p:blipFill>
          <a:blip r:embed="rId2" cstate="print"/>
          <a:srcRect/>
          <a:stretch>
            <a:fillRect/>
          </a:stretch>
        </p:blipFill>
        <p:spPr bwMode="auto">
          <a:xfrm>
            <a:off x="395536" y="332656"/>
            <a:ext cx="8352928" cy="5832648"/>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4788024" y="6237312"/>
            <a:ext cx="4108817" cy="369332"/>
          </a:xfrm>
          <a:prstGeom prst="rect">
            <a:avLst/>
          </a:prstGeom>
        </p:spPr>
        <p:txBody>
          <a:bodyPr wrap="none">
            <a:spAutoFit/>
          </a:bodyPr>
          <a:lstStyle/>
          <a:p>
            <a:r>
              <a:rPr lang="zh-TW" altLang="zh-TW" b="1" dirty="0" smtClean="0">
                <a:latin typeface="微軟正黑體" pitchFamily="34" charset="-120"/>
                <a:ea typeface="微軟正黑體" pitchFamily="34" charset="-120"/>
              </a:rPr>
              <a:t>（圖片來源：交通部鐵路改建工程局）</a:t>
            </a:r>
            <a:endParaRPr lang="zh-TW" altLang="en-US" b="1" dirty="0">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95536" y="1124744"/>
            <a:ext cx="4104456" cy="4248472"/>
          </a:xfrm>
          <a:prstGeom prst="rect">
            <a:avLst/>
          </a:prstGeom>
          <a:ln>
            <a:noFill/>
          </a:ln>
          <a:effectLst>
            <a:outerShdw blurRad="292100" dist="139700" dir="2700000" algn="tl" rotWithShape="0">
              <a:srgbClr val="333333">
                <a:alpha val="65000"/>
              </a:srgbClr>
            </a:outerShdw>
          </a:effectLst>
        </p:spPr>
      </p:pic>
      <p:pic>
        <p:nvPicPr>
          <p:cNvPr id="3" name="圖片 2"/>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644008" y="1124744"/>
            <a:ext cx="4104456" cy="4248472"/>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4788024" y="5507940"/>
            <a:ext cx="4108817" cy="369332"/>
          </a:xfrm>
          <a:prstGeom prst="rect">
            <a:avLst/>
          </a:prstGeom>
        </p:spPr>
        <p:txBody>
          <a:bodyPr wrap="none">
            <a:spAutoFit/>
          </a:bodyPr>
          <a:lstStyle/>
          <a:p>
            <a:r>
              <a:rPr lang="zh-TW" altLang="zh-TW" b="1" dirty="0" smtClean="0">
                <a:latin typeface="微軟正黑體" pitchFamily="34" charset="-120"/>
                <a:ea typeface="微軟正黑體" pitchFamily="34" charset="-120"/>
              </a:rPr>
              <a:t>（圖片來源：交通部鐵路改建工程局）</a:t>
            </a:r>
            <a:endParaRPr lang="zh-TW" altLang="en-US" b="1" dirty="0">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95536" y="404664"/>
            <a:ext cx="8352928" cy="5760640"/>
          </a:xfrm>
          <a:prstGeom prst="rect">
            <a:avLst/>
          </a:prstGeom>
          <a:ln>
            <a:noFill/>
          </a:ln>
          <a:effectLst>
            <a:outerShdw blurRad="190500" algn="tl" rotWithShape="0">
              <a:srgbClr val="000000">
                <a:alpha val="70000"/>
              </a:srgbClr>
            </a:outerShdw>
          </a:effectLst>
        </p:spPr>
      </p:pic>
      <p:sp>
        <p:nvSpPr>
          <p:cNvPr id="3" name="矩形 2"/>
          <p:cNvSpPr/>
          <p:nvPr/>
        </p:nvSpPr>
        <p:spPr>
          <a:xfrm>
            <a:off x="6009833" y="6300028"/>
            <a:ext cx="2954655" cy="369332"/>
          </a:xfrm>
          <a:prstGeom prst="rect">
            <a:avLst/>
          </a:prstGeom>
        </p:spPr>
        <p:txBody>
          <a:bodyPr wrap="none">
            <a:spAutoFit/>
          </a:bodyPr>
          <a:lstStyle/>
          <a:p>
            <a:r>
              <a:rPr lang="zh-TW" altLang="zh-TW" b="1" dirty="0" smtClean="0">
                <a:latin typeface="微軟正黑體" pitchFamily="34" charset="-120"/>
                <a:ea typeface="微軟正黑體" pitchFamily="34" charset="-120"/>
              </a:rPr>
              <a:t>（圖片來源：</a:t>
            </a:r>
            <a:r>
              <a:rPr lang="zh-TW" altLang="en-US" b="1" dirty="0" smtClean="0">
                <a:latin typeface="微軟正黑體" pitchFamily="34" charset="-120"/>
                <a:ea typeface="微軟正黑體" pitchFamily="34" charset="-120"/>
              </a:rPr>
              <a:t>台南市政府</a:t>
            </a:r>
            <a:r>
              <a:rPr lang="zh-TW" altLang="zh-TW" b="1"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flipH="1">
            <a:off x="179510" y="116632"/>
            <a:ext cx="8712969" cy="646331"/>
          </a:xfrm>
          <a:prstGeom prst="rect">
            <a:avLst/>
          </a:prstGeom>
          <a:noFill/>
        </p:spPr>
        <p:txBody>
          <a:bodyPr wrap="square" rtlCol="0">
            <a:spAutoFit/>
          </a:bodyPr>
          <a:lstStyle/>
          <a:p>
            <a:r>
              <a:rPr lang="zh-TW" altLang="en-US" sz="3600" b="1" dirty="0" smtClean="0">
                <a:latin typeface="微軟正黑體" pitchFamily="34" charset="-120"/>
                <a:ea typeface="微軟正黑體" pitchFamily="34" charset="-120"/>
              </a:rPr>
              <a:t>二、臺南市鐵路地下化專案照顧住宅方案</a:t>
            </a:r>
            <a:endParaRPr lang="zh-TW" altLang="en-US" sz="3600" b="1" dirty="0">
              <a:latin typeface="微軟正黑體" pitchFamily="34" charset="-120"/>
              <a:ea typeface="微軟正黑體" pitchFamily="34" charset="-120"/>
            </a:endParaRPr>
          </a:p>
        </p:txBody>
      </p:sp>
      <p:sp>
        <p:nvSpPr>
          <p:cNvPr id="3" name="矩形 2"/>
          <p:cNvSpPr/>
          <p:nvPr/>
        </p:nvSpPr>
        <p:spPr>
          <a:xfrm>
            <a:off x="683568" y="908720"/>
            <a:ext cx="7776864" cy="1631216"/>
          </a:xfrm>
          <a:prstGeom prst="rect">
            <a:avLst/>
          </a:prstGeom>
        </p:spPr>
        <p:txBody>
          <a:bodyPr wrap="square">
            <a:spAutoFit/>
          </a:bodyPr>
          <a:lstStyle/>
          <a:p>
            <a:r>
              <a:rPr lang="zh-TW" altLang="zh-TW" sz="2800" b="1" dirty="0" smtClean="0">
                <a:solidFill>
                  <a:srgbClr val="FFC000"/>
                </a:solidFill>
                <a:latin typeface="微軟正黑體" pitchFamily="34" charset="-120"/>
                <a:ea typeface="微軟正黑體" pitchFamily="34" charset="-120"/>
              </a:rPr>
              <a:t>（一）區位：</a:t>
            </a:r>
            <a:endParaRPr lang="en-US" altLang="zh-TW" sz="2800" b="1" dirty="0" smtClean="0">
              <a:solidFill>
                <a:srgbClr val="FFC000"/>
              </a:solidFill>
              <a:latin typeface="微軟正黑體" pitchFamily="34" charset="-120"/>
              <a:ea typeface="微軟正黑體" pitchFamily="34" charset="-120"/>
            </a:endParaRPr>
          </a:p>
          <a:p>
            <a:r>
              <a:rPr lang="zh-TW" altLang="en-US" sz="2400" b="1" dirty="0" smtClean="0">
                <a:solidFill>
                  <a:srgbClr val="FFC000"/>
                </a:solidFill>
                <a:latin typeface="微軟正黑體" pitchFamily="34" charset="-120"/>
                <a:ea typeface="微軟正黑體" pitchFamily="34" charset="-120"/>
              </a:rPr>
              <a:t>　　</a:t>
            </a:r>
            <a:r>
              <a:rPr lang="zh-TW" altLang="zh-TW" sz="2400" dirty="0" smtClean="0">
                <a:latin typeface="微軟正黑體" pitchFamily="34" charset="-120"/>
                <a:ea typeface="微軟正黑體" pitchFamily="34" charset="-120"/>
              </a:rPr>
              <a:t>照顧住宅位於臺南市東區之生產路與鐵路交會處、生產路南側之住宅區，面積：</a:t>
            </a:r>
            <a:r>
              <a:rPr lang="en-US" altLang="zh-TW" sz="2400" dirty="0" smtClean="0">
                <a:latin typeface="微軟正黑體" pitchFamily="34" charset="-120"/>
                <a:ea typeface="微軟正黑體" pitchFamily="34" charset="-120"/>
              </a:rPr>
              <a:t>1.9 </a:t>
            </a:r>
            <a:r>
              <a:rPr lang="zh-TW" altLang="zh-TW" sz="2400" dirty="0" smtClean="0">
                <a:latin typeface="微軟正黑體" pitchFamily="34" charset="-120"/>
                <a:ea typeface="微軟正黑體" pitchFamily="34" charset="-120"/>
              </a:rPr>
              <a:t>公頃，建蔽率：</a:t>
            </a:r>
            <a:r>
              <a:rPr lang="en-US" altLang="zh-TW" sz="2400" dirty="0" smtClean="0">
                <a:latin typeface="微軟正黑體" pitchFamily="34" charset="-120"/>
                <a:ea typeface="微軟正黑體" pitchFamily="34" charset="-120"/>
              </a:rPr>
              <a:t>60%</a:t>
            </a:r>
            <a:r>
              <a:rPr lang="zh-TW" altLang="zh-TW" sz="2400" dirty="0" smtClean="0">
                <a:latin typeface="微軟正黑體" pitchFamily="34" charset="-120"/>
                <a:ea typeface="微軟正黑體" pitchFamily="34" charset="-120"/>
              </a:rPr>
              <a:t>，容積率：</a:t>
            </a:r>
            <a:r>
              <a:rPr lang="en-US" altLang="zh-TW" sz="2400" dirty="0" smtClean="0">
                <a:latin typeface="微軟正黑體" pitchFamily="34" charset="-120"/>
                <a:ea typeface="微軟正黑體" pitchFamily="34" charset="-120"/>
              </a:rPr>
              <a:t>210%</a:t>
            </a:r>
            <a:r>
              <a:rPr lang="zh-TW" altLang="zh-TW" sz="2400" dirty="0" smtClean="0">
                <a:latin typeface="微軟正黑體" pitchFamily="34" charset="-120"/>
                <a:ea typeface="微軟正黑體" pitchFamily="34" charset="-120"/>
              </a:rPr>
              <a:t>。</a:t>
            </a:r>
            <a:endParaRPr lang="zh-TW" altLang="en-US" sz="2400" dirty="0">
              <a:latin typeface="微軟正黑體" pitchFamily="34" charset="-120"/>
              <a:ea typeface="微軟正黑體" pitchFamily="34" charset="-120"/>
            </a:endParaRPr>
          </a:p>
        </p:txBody>
      </p:sp>
      <p:pic>
        <p:nvPicPr>
          <p:cNvPr id="4" name="圖片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27584" y="2780928"/>
            <a:ext cx="3672408"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圖片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88024" y="2780928"/>
            <a:ext cx="3888432"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G_Rounded Rectangle 32"/>
          <p:cNvSpPr/>
          <p:nvPr/>
        </p:nvSpPr>
        <p:spPr>
          <a:xfrm rot="5400000" flipH="1">
            <a:off x="1142999" y="-1143000"/>
            <a:ext cx="6858002" cy="9144000"/>
          </a:xfrm>
          <a:prstGeom prst="roundRect">
            <a:avLst>
              <a:gd name="adj" fmla="val 14879"/>
            </a:avLst>
          </a:prstGeom>
          <a:gradFill flip="none" rotWithShape="1">
            <a:gsLst>
              <a:gs pos="0">
                <a:schemeClr val="bg2">
                  <a:lumMod val="50000"/>
                </a:schemeClr>
              </a:gs>
              <a:gs pos="51000">
                <a:srgbClr val="00B0F0"/>
              </a:gs>
              <a:gs pos="100000">
                <a:srgbClr val="0070C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G_Title 61"/>
          <p:cNvSpPr txBox="1">
            <a:spLocks/>
          </p:cNvSpPr>
          <p:nvPr/>
        </p:nvSpPr>
        <p:spPr>
          <a:xfrm>
            <a:off x="755576" y="260648"/>
            <a:ext cx="7470648" cy="912825"/>
          </a:xfrm>
          <a:prstGeom prst="rect">
            <a:avLst/>
          </a:prstGeom>
        </p:spPr>
        <p:txBody>
          <a:bodyPr>
            <a:noAutofit/>
            <a:scene3d>
              <a:camera prst="orthographicFront"/>
              <a:lightRig rig="glow" dir="tl">
                <a:rot lat="0" lon="0" rev="5400000"/>
              </a:lightRig>
            </a:scene3d>
            <a:sp3d>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100" normalizeH="0" baseline="0" noProof="0" dirty="0" smtClean="0">
                <a:ln w="11430"/>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a:outerShdw blurRad="80000" dist="40000" dir="5040000" algn="tl">
                    <a:srgbClr val="000000">
                      <a:alpha val="30000"/>
                    </a:srgbClr>
                  </a:outerShdw>
                </a:effectLst>
                <a:uLnTx/>
                <a:uFillTx/>
                <a:latin typeface="Comic Sans MS" pitchFamily="66" charset="0"/>
                <a:ea typeface="+mj-ea"/>
                <a:cs typeface="+mj-cs"/>
              </a:rPr>
              <a:t>Outline</a:t>
            </a:r>
            <a:endParaRPr kumimoji="0" lang="en-US" sz="6000" b="1" i="0" u="none" strike="noStrike" kern="1200" cap="none" spc="-100" normalizeH="0" baseline="0" noProof="0" dirty="0">
              <a:ln w="11430"/>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a:outerShdw blurRad="80000" dist="40000" dir="5040000" algn="tl">
                  <a:srgbClr val="000000">
                    <a:alpha val="30000"/>
                  </a:srgbClr>
                </a:outerShdw>
              </a:effectLst>
              <a:uLnTx/>
              <a:uFillTx/>
              <a:latin typeface="Comic Sans MS" pitchFamily="66" charset="0"/>
              <a:ea typeface="+mj-ea"/>
              <a:cs typeface="+mj-cs"/>
            </a:endParaRPr>
          </a:p>
        </p:txBody>
      </p:sp>
      <p:grpSp>
        <p:nvGrpSpPr>
          <p:cNvPr id="4" name="Group 95"/>
          <p:cNvGrpSpPr/>
          <p:nvPr/>
        </p:nvGrpSpPr>
        <p:grpSpPr>
          <a:xfrm>
            <a:off x="1475656" y="1124744"/>
            <a:ext cx="6120680" cy="72008"/>
            <a:chOff x="787937" y="955035"/>
            <a:chExt cx="7485165" cy="3599"/>
          </a:xfrm>
        </p:grpSpPr>
        <p:cxnSp>
          <p:nvCxnSpPr>
            <p:cNvPr id="5"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6"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7" name="TG_Rounded Rectangle 32"/>
          <p:cNvSpPr/>
          <p:nvPr/>
        </p:nvSpPr>
        <p:spPr>
          <a:xfrm>
            <a:off x="418391" y="1412776"/>
            <a:ext cx="3937585" cy="2520280"/>
          </a:xfrm>
          <a:prstGeom prst="roundRect">
            <a:avLst>
              <a:gd name="adj" fmla="val 14879"/>
            </a:avLst>
          </a:prstGeom>
          <a:solidFill>
            <a:schemeClr val="accent2">
              <a:lumMod val="60000"/>
              <a:lumOff val="40000"/>
              <a:alpha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G_Rounded Rectangle 32"/>
          <p:cNvSpPr/>
          <p:nvPr/>
        </p:nvSpPr>
        <p:spPr>
          <a:xfrm>
            <a:off x="418391" y="4149360"/>
            <a:ext cx="3937585" cy="2520000"/>
          </a:xfrm>
          <a:prstGeom prst="roundRect">
            <a:avLst>
              <a:gd name="adj" fmla="val 14879"/>
            </a:avLst>
          </a:prstGeom>
          <a:solidFill>
            <a:srgbClr val="7030A0">
              <a:alpha val="8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G_Rounded Rectangle 32"/>
          <p:cNvSpPr/>
          <p:nvPr/>
        </p:nvSpPr>
        <p:spPr>
          <a:xfrm>
            <a:off x="4572000" y="1412776"/>
            <a:ext cx="4176464" cy="2520280"/>
          </a:xfrm>
          <a:prstGeom prst="roundRect">
            <a:avLst>
              <a:gd name="adj" fmla="val 14879"/>
            </a:avLst>
          </a:prstGeom>
          <a:solidFill>
            <a:schemeClr val="accent6">
              <a:lumMod val="60000"/>
              <a:lumOff val="40000"/>
              <a:alpha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G_Rounded Rectangle 32"/>
          <p:cNvSpPr/>
          <p:nvPr/>
        </p:nvSpPr>
        <p:spPr>
          <a:xfrm>
            <a:off x="4572000" y="4149360"/>
            <a:ext cx="4176464" cy="2520000"/>
          </a:xfrm>
          <a:prstGeom prst="roundRect">
            <a:avLst>
              <a:gd name="adj" fmla="val 14879"/>
            </a:avLst>
          </a:prstGeom>
          <a:solidFill>
            <a:schemeClr val="accent4">
              <a:lumMod val="60000"/>
              <a:lumOff val="40000"/>
              <a:alpha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G_Rounded Rectangle 29"/>
          <p:cNvSpPr/>
          <p:nvPr/>
        </p:nvSpPr>
        <p:spPr>
          <a:xfrm>
            <a:off x="395536" y="4143624"/>
            <a:ext cx="3960440" cy="576064"/>
          </a:xfrm>
          <a:prstGeom prst="roundRect">
            <a:avLst>
              <a:gd name="adj" fmla="val 50000"/>
            </a:avLst>
          </a:prstGeom>
          <a:solidFill>
            <a:srgbClr val="7030A0"/>
          </a:solidFill>
          <a:ln w="19050">
            <a:noFill/>
          </a:ln>
          <a:effectLst>
            <a:glow rad="63500">
              <a:schemeClr val="accent5">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5400000"/>
            </a:lightRig>
          </a:scene3d>
          <a:sp3d>
            <a:bevelT w="127000" h="127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Part.</a:t>
            </a:r>
            <a:r>
              <a:rPr lang="en-US" altLang="zh-TW"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3</a:t>
            </a:r>
            <a:r>
              <a:rPr lang="zh-TW" altLang="en-US"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 </a:t>
            </a:r>
            <a:r>
              <a:rPr lang="zh-TW" altLang="en-US" sz="2400" b="1" dirty="0" smtClean="0">
                <a:ln w="18415" cmpd="sng">
                  <a:no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本組觀點與反思</a:t>
            </a:r>
            <a:endParaRPr lang="en-US" sz="2400" b="1" dirty="0">
              <a:ln w="18415" cmpd="sng">
                <a:no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
        <p:nvSpPr>
          <p:cNvPr id="12" name="TG_Rounded Rectangle 29"/>
          <p:cNvSpPr/>
          <p:nvPr/>
        </p:nvSpPr>
        <p:spPr>
          <a:xfrm>
            <a:off x="4572000" y="1412776"/>
            <a:ext cx="4176464" cy="576064"/>
          </a:xfrm>
          <a:prstGeom prst="roundRect">
            <a:avLst>
              <a:gd name="adj" fmla="val 50000"/>
            </a:avLst>
          </a:prstGeom>
          <a:solidFill>
            <a:schemeClr val="accent6">
              <a:lumMod val="75000"/>
            </a:schemeClr>
          </a:solidFill>
          <a:ln w="19050">
            <a:noFill/>
          </a:ln>
          <a:effectLst>
            <a:glow rad="63500">
              <a:schemeClr val="accent6">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5400000"/>
            </a:lightRig>
          </a:scene3d>
          <a:sp3d>
            <a:bevelT w="127000" h="127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Part.</a:t>
            </a:r>
            <a:r>
              <a:rPr lang="en-US" altLang="zh-TW"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2</a:t>
            </a:r>
            <a:r>
              <a:rPr lang="zh-TW" altLang="en-US"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 </a:t>
            </a:r>
            <a:r>
              <a:rPr lang="zh-TW" altLang="en-US" sz="2400" b="1" dirty="0" smtClean="0">
                <a:ln w="18415" cmpd="sng">
                  <a:no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正文</a:t>
            </a:r>
            <a:endParaRPr lang="en-US" sz="2400" b="1" dirty="0">
              <a:ln w="18415" cmpd="sng">
                <a:no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
        <p:nvSpPr>
          <p:cNvPr id="13" name="TG_Rounded Rectangle 29"/>
          <p:cNvSpPr/>
          <p:nvPr/>
        </p:nvSpPr>
        <p:spPr>
          <a:xfrm>
            <a:off x="4573761" y="4143625"/>
            <a:ext cx="4174703" cy="576063"/>
          </a:xfrm>
          <a:prstGeom prst="roundRect">
            <a:avLst>
              <a:gd name="adj" fmla="val 50000"/>
            </a:avLst>
          </a:prstGeom>
          <a:solidFill>
            <a:schemeClr val="accent4">
              <a:lumMod val="75000"/>
            </a:schemeClr>
          </a:solidFill>
          <a:ln w="19050">
            <a:no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5400000"/>
            </a:lightRig>
          </a:scene3d>
          <a:sp3d>
            <a:bevelT w="127000" h="127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Part.</a:t>
            </a:r>
            <a:r>
              <a:rPr lang="en-US" altLang="zh-TW"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4</a:t>
            </a:r>
            <a:r>
              <a:rPr lang="zh-TW" altLang="en-US"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 </a:t>
            </a:r>
            <a:r>
              <a:rPr lang="zh-TW" altLang="en-US" sz="2400" b="1" dirty="0" smtClean="0">
                <a:ln w="18415" cmpd="sng">
                  <a:no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結論</a:t>
            </a:r>
            <a:endParaRPr lang="en-US" sz="2400" b="1" dirty="0">
              <a:ln w="18415" cmpd="sng">
                <a:no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
        <p:nvSpPr>
          <p:cNvPr id="14" name="TG_Rounded Rectangle 29"/>
          <p:cNvSpPr/>
          <p:nvPr/>
        </p:nvSpPr>
        <p:spPr>
          <a:xfrm>
            <a:off x="469305" y="1412776"/>
            <a:ext cx="3886671" cy="504056"/>
          </a:xfrm>
          <a:prstGeom prst="roundRect">
            <a:avLst>
              <a:gd name="adj" fmla="val 50000"/>
            </a:avLst>
          </a:prstGeom>
          <a:gradFill flip="none" rotWithShape="1">
            <a:gsLst>
              <a:gs pos="0">
                <a:schemeClr val="accent2">
                  <a:lumMod val="60000"/>
                  <a:lumOff val="40000"/>
                </a:schemeClr>
              </a:gs>
              <a:gs pos="35000">
                <a:schemeClr val="accent2">
                  <a:lumMod val="75000"/>
                </a:schemeClr>
              </a:gs>
              <a:gs pos="86000">
                <a:schemeClr val="accent2">
                  <a:lumMod val="60000"/>
                  <a:lumOff val="40000"/>
                </a:schemeClr>
              </a:gs>
              <a:gs pos="66000">
                <a:schemeClr val="accent2">
                  <a:lumMod val="75000"/>
                </a:schemeClr>
              </a:gs>
              <a:gs pos="100000">
                <a:schemeClr val="accent2">
                  <a:lumMod val="50000"/>
                </a:schemeClr>
              </a:gs>
            </a:gsLst>
            <a:lin ang="4800000" scaled="0"/>
            <a:tileRect/>
          </a:gradFill>
          <a:ln w="19050">
            <a:noFill/>
          </a:ln>
          <a:effectLst>
            <a:glow rad="63500">
              <a:schemeClr val="accent2">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5400000"/>
            </a:lightRig>
          </a:scene3d>
          <a:sp3d>
            <a:bevelT w="127000" h="127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Part.1</a:t>
            </a:r>
            <a:r>
              <a:rPr lang="zh-TW" altLang="en-US" sz="2400" b="1" dirty="0" smtClean="0">
                <a:ln w="18415" cmpd="sng">
                  <a:noFill/>
                  <a:prstDash val="solid"/>
                </a:ln>
                <a:solidFill>
                  <a:srgbClr val="FFFFFF"/>
                </a:solidFill>
                <a:effectLst>
                  <a:outerShdw blurRad="63500" dir="3600000" algn="tl" rotWithShape="0">
                    <a:srgbClr val="000000">
                      <a:alpha val="70000"/>
                    </a:srgbClr>
                  </a:outerShdw>
                </a:effectLst>
                <a:latin typeface="Comic Sans MS" pitchFamily="66" charset="0"/>
              </a:rPr>
              <a:t> </a:t>
            </a:r>
            <a:r>
              <a:rPr lang="zh-TW" altLang="en-US" sz="2400" b="1" dirty="0" smtClean="0">
                <a:ln w="18415" cmpd="sng">
                  <a:no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緒論</a:t>
            </a:r>
            <a:endParaRPr lang="en-US" sz="2400" b="1" dirty="0">
              <a:ln w="18415" cmpd="sng">
                <a:no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
        <p:nvSpPr>
          <p:cNvPr id="97281" name="Rectangle 1"/>
          <p:cNvSpPr>
            <a:spLocks noChangeArrowheads="1"/>
          </p:cNvSpPr>
          <p:nvPr/>
        </p:nvSpPr>
        <p:spPr bwMode="auto">
          <a:xfrm>
            <a:off x="395536" y="2024843"/>
            <a:ext cx="396044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defTabSz="914400" rtl="0" eaLnBrk="0" fontAlgn="base" latinLnBrk="0" hangingPunct="0">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第一節　研究背景</a:t>
            </a:r>
            <a:endParaRPr kumimoji="1" lang="en-US" altLang="zh-TW" sz="12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304800" defTabSz="914400" rtl="0" eaLnBrk="0" fontAlgn="base" latinLnBrk="0" hangingPunct="0">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第二節　研究動機</a:t>
            </a:r>
            <a:endParaRPr kumimoji="1" lang="en-US" altLang="zh-TW" sz="12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304800" defTabSz="914400" rtl="0" eaLnBrk="0" fontAlgn="base" latinLnBrk="0" hangingPunct="0">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第三節　研究目的</a:t>
            </a:r>
            <a:endParaRPr kumimoji="1" lang="en-US" altLang="zh-TW" sz="12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304800" defTabSz="914400" rtl="0" eaLnBrk="0" fontAlgn="base" latinLnBrk="0" hangingPunct="0">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第四節　研究方法</a:t>
            </a:r>
            <a:endParaRPr kumimoji="1" lang="en-US" altLang="zh-TW" sz="4000" b="1" i="0" u="none" strike="noStrike" cap="none" normalizeH="0" baseline="0" dirty="0" smtClean="0">
              <a:ln>
                <a:noFill/>
              </a:ln>
              <a:solidFill>
                <a:schemeClr val="tx1"/>
              </a:solidFill>
              <a:effectLst/>
              <a:latin typeface="微軟正黑體" pitchFamily="34" charset="-120"/>
              <a:ea typeface="微軟正黑體" pitchFamily="34" charset="-120"/>
            </a:endParaRPr>
          </a:p>
        </p:txBody>
      </p:sp>
      <p:sp>
        <p:nvSpPr>
          <p:cNvPr id="21" name="矩形 20"/>
          <p:cNvSpPr/>
          <p:nvPr/>
        </p:nvSpPr>
        <p:spPr>
          <a:xfrm>
            <a:off x="4572000" y="2204864"/>
            <a:ext cx="4176464" cy="1384995"/>
          </a:xfrm>
          <a:prstGeom prst="rect">
            <a:avLst/>
          </a:prstGeom>
        </p:spPr>
        <p:txBody>
          <a:bodyPr wrap="square">
            <a:spAutoFit/>
          </a:bodyPr>
          <a:lstStyle/>
          <a:p>
            <a:r>
              <a:rPr lang="zh-TW" altLang="en-US" sz="2800" b="1" dirty="0" smtClean="0">
                <a:latin typeface="微軟正黑體" pitchFamily="34" charset="-120"/>
                <a:ea typeface="微軟正黑體" pitchFamily="34" charset="-120"/>
              </a:rPr>
              <a:t>第一節　起源與發展</a:t>
            </a:r>
          </a:p>
          <a:p>
            <a:r>
              <a:rPr lang="zh-TW" altLang="en-US" sz="2800" b="1" dirty="0" smtClean="0">
                <a:latin typeface="微軟正黑體" pitchFamily="34" charset="-120"/>
                <a:ea typeface="微軟正黑體" pitchFamily="34" charset="-120"/>
              </a:rPr>
              <a:t>第二節　爭點剖析</a:t>
            </a:r>
          </a:p>
          <a:p>
            <a:r>
              <a:rPr lang="zh-TW" altLang="en-US" sz="2800" b="1" dirty="0" smtClean="0">
                <a:latin typeface="微軟正黑體" pitchFamily="34" charset="-120"/>
                <a:ea typeface="微軟正黑體" pitchFamily="34" charset="-120"/>
              </a:rPr>
              <a:t>第三節　與大埔案之比較</a:t>
            </a:r>
            <a:endParaRPr lang="zh-TW" altLang="en-US" sz="2800" b="1" dirty="0">
              <a:latin typeface="微軟正黑體" pitchFamily="34" charset="-120"/>
              <a:ea typeface="微軟正黑體" pitchFamily="34" charset="-120"/>
            </a:endParaRPr>
          </a:p>
        </p:txBody>
      </p:sp>
      <p:pic>
        <p:nvPicPr>
          <p:cNvPr id="97287" name="Picture 7" descr="http://b.vimeocdn.com/ps/380/380396_30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3648" y="4725144"/>
            <a:ext cx="1993404" cy="1993404"/>
          </a:xfrm>
          <a:prstGeom prst="rect">
            <a:avLst/>
          </a:prstGeom>
          <a:noFill/>
        </p:spPr>
      </p:pic>
      <p:pic>
        <p:nvPicPr>
          <p:cNvPr id="97289" name="Picture 9" descr="http://web.nutn.edu.tw/chinese/%E6%96%B0%E8%B3%87%E6%96%99%E5%A4%BE/chi4/BS00559_.gif"/>
          <p:cNvPicPr>
            <a:picLocks noChangeAspect="1" noChangeArrowheads="1"/>
          </p:cNvPicPr>
          <p:nvPr/>
        </p:nvPicPr>
        <p:blipFill>
          <a:blip r:embed="rId3" cstate="print"/>
          <a:srcRect/>
          <a:stretch>
            <a:fillRect/>
          </a:stretch>
        </p:blipFill>
        <p:spPr bwMode="auto">
          <a:xfrm>
            <a:off x="5220072" y="4869160"/>
            <a:ext cx="2796970" cy="1584176"/>
          </a:xfrm>
          <a:prstGeom prst="rect">
            <a:avLst/>
          </a:prstGeom>
          <a:noFill/>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to="" calcmode="lin" valueType="num">
                                      <p:cBhvr>
                                        <p:cTn id="30" dur="1" fill="hold"/>
                                        <p:tgtEl>
                                          <p:spTgt spid="12"/>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to="" calcmode="lin" valueType="num">
                                      <p:cBhvr>
                                        <p:cTn id="33" dur="1" fill="hold"/>
                                        <p:tgtEl>
                                          <p:spTgt spid="13"/>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to="" calcmode="lin" valueType="num">
                                      <p:cBhvr>
                                        <p:cTn id="36" dur="1" fill="hold"/>
                                        <p:tgtEl>
                                          <p:spTgt spid="14"/>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97281"/>
                                        </p:tgtEl>
                                        <p:attrNameLst>
                                          <p:attrName>style.visibility</p:attrName>
                                        </p:attrNameLst>
                                      </p:cBhvr>
                                      <p:to>
                                        <p:strVal val="visible"/>
                                      </p:to>
                                    </p:set>
                                    <p:anim to="" calcmode="lin" valueType="num">
                                      <p:cBhvr>
                                        <p:cTn id="39" dur="1" fill="hold"/>
                                        <p:tgtEl>
                                          <p:spTgt spid="97281"/>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to="" calcmode="lin" valueType="num">
                                      <p:cBhvr>
                                        <p:cTn id="42" dur="1" fill="hold"/>
                                        <p:tgtEl>
                                          <p:spTgt spid="21"/>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97287"/>
                                        </p:tgtEl>
                                        <p:attrNameLst>
                                          <p:attrName>style.visibility</p:attrName>
                                        </p:attrNameLst>
                                      </p:cBhvr>
                                      <p:to>
                                        <p:strVal val="visible"/>
                                      </p:to>
                                    </p:set>
                                    <p:anim to="" calcmode="lin" valueType="num">
                                      <p:cBhvr>
                                        <p:cTn id="45" dur="1" fill="hold"/>
                                        <p:tgtEl>
                                          <p:spTgt spid="97287"/>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97289"/>
                                        </p:tgtEl>
                                        <p:attrNameLst>
                                          <p:attrName>style.visibility</p:attrName>
                                        </p:attrNameLst>
                                      </p:cBhvr>
                                      <p:to>
                                        <p:strVal val="visible"/>
                                      </p:to>
                                    </p:set>
                                    <p:anim to="" calcmode="lin" valueType="num">
                                      <p:cBhvr>
                                        <p:cTn id="48" dur="1" fill="hold"/>
                                        <p:tgtEl>
                                          <p:spTgt spid="9728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97281"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0" y="9805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04800" fontAlgn="base">
              <a:lnSpc>
                <a:spcPct val="100000"/>
              </a:lnSpc>
              <a:spcBef>
                <a:spcPct val="0"/>
              </a:spcBef>
              <a:spcAft>
                <a:spcPct val="0"/>
              </a:spcAft>
              <a:buClrTx/>
              <a:buSzTx/>
              <a:buFontTx/>
              <a:buNone/>
              <a:tabLst/>
            </a:pPr>
            <a:r>
              <a:rPr lang="zh-TW" altLang="zh-TW" sz="2800" b="1" dirty="0" smtClean="0">
                <a:solidFill>
                  <a:srgbClr val="FFC000"/>
                </a:solidFill>
                <a:latin typeface="微軟正黑體" pitchFamily="34" charset="-120"/>
                <a:ea typeface="微軟正黑體" pitchFamily="34" charset="-120"/>
              </a:rPr>
              <a:t>（二）房型：</a:t>
            </a:r>
          </a:p>
          <a:p>
            <a:pPr marL="0" marR="0" lvl="0" indent="304800" algn="l" defTabSz="914400" rtl="0" eaLnBrk="0" fontAlgn="base" latinLnBrk="0" hangingPunct="0">
              <a:lnSpc>
                <a:spcPct val="100000"/>
              </a:lnSpc>
              <a:spcBef>
                <a:spcPct val="0"/>
              </a:spcBef>
              <a:spcAft>
                <a:spcPct val="0"/>
              </a:spcAft>
              <a:buClrTx/>
              <a:buSzTx/>
              <a:buFontTx/>
              <a:buNone/>
              <a:tabLst/>
            </a:pPr>
            <a:r>
              <a:rPr lang="en-US" altLang="zh-TW" sz="2400" dirty="0" smtClean="0">
                <a:latin typeface="微軟正黑體" pitchFamily="34" charset="-120"/>
                <a:ea typeface="微軟正黑體" pitchFamily="34" charset="-120"/>
              </a:rPr>
              <a:t>	1. </a:t>
            </a:r>
            <a:r>
              <a:rPr lang="zh-TW" altLang="en-US" sz="2400" b="1" dirty="0" smtClean="0">
                <a:solidFill>
                  <a:srgbClr val="00B0F0"/>
                </a:solidFill>
                <a:latin typeface="微軟正黑體" pitchFamily="34" charset="-120"/>
                <a:ea typeface="微軟正黑體" pitchFamily="34" charset="-120"/>
              </a:rPr>
              <a:t>住宅</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3</a:t>
            </a:r>
            <a:r>
              <a:rPr lang="zh-TW" altLang="en-US" sz="2400" dirty="0" smtClean="0">
                <a:latin typeface="微軟正黑體" pitchFamily="34" charset="-120"/>
                <a:ea typeface="微軟正黑體" pitchFamily="34" charset="-120"/>
              </a:rPr>
              <a:t>樓以上為純住宅產品，約</a:t>
            </a:r>
            <a:r>
              <a:rPr lang="en-US" altLang="zh-TW" sz="2400" dirty="0" smtClean="0">
                <a:latin typeface="微軟正黑體" pitchFamily="34" charset="-120"/>
                <a:ea typeface="微軟正黑體" pitchFamily="34" charset="-120"/>
              </a:rPr>
              <a:t>43-50</a:t>
            </a:r>
            <a:r>
              <a:rPr lang="zh-TW" altLang="en-US" sz="2400" dirty="0" smtClean="0">
                <a:latin typeface="微軟正黑體" pitchFamily="34" charset="-120"/>
                <a:ea typeface="微軟正黑體" pitchFamily="34" charset="-120"/>
              </a:rPr>
              <a:t>坪（含公設）</a:t>
            </a:r>
            <a:endParaRPr lang="en-US" altLang="zh-TW" sz="2400" dirty="0" smtClean="0">
              <a:latin typeface="微軟正黑體" pitchFamily="34" charset="-120"/>
              <a:ea typeface="微軟正黑體" pitchFamily="34" charset="-120"/>
            </a:endParaRPr>
          </a:p>
          <a:p>
            <a:pPr marL="0" marR="0" lvl="0" indent="304800" algn="l" defTabSz="914400" rtl="0" eaLnBrk="0" fontAlgn="base" latinLnBrk="0" hangingPunct="0">
              <a:lnSpc>
                <a:spcPct val="100000"/>
              </a:lnSpc>
              <a:spcBef>
                <a:spcPct val="0"/>
              </a:spcBef>
              <a:spcAft>
                <a:spcPct val="0"/>
              </a:spcAft>
              <a:buClrTx/>
              <a:buSzTx/>
              <a:buFontTx/>
              <a:buNone/>
              <a:tabLst/>
            </a:pPr>
            <a:endParaRPr lang="zh-TW" altLang="en-US" sz="2400" dirty="0" smtClean="0">
              <a:latin typeface="微軟正黑體" pitchFamily="34" charset="-120"/>
              <a:ea typeface="微軟正黑體" pitchFamily="34"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lang="en-US" altLang="zh-TW" sz="2400" dirty="0" smtClean="0">
                <a:latin typeface="微軟正黑體" pitchFamily="34" charset="-120"/>
                <a:ea typeface="微軟正黑體" pitchFamily="34" charset="-120"/>
              </a:rPr>
              <a:t>	2. </a:t>
            </a:r>
            <a:r>
              <a:rPr lang="en-US" altLang="zh-TW" sz="2400" b="1" dirty="0" smtClean="0">
                <a:solidFill>
                  <a:srgbClr val="00B0F0"/>
                </a:solidFill>
                <a:latin typeface="微軟正黑體" pitchFamily="34" charset="-120"/>
                <a:ea typeface="微軟正黑體" pitchFamily="34" charset="-120"/>
              </a:rPr>
              <a:t>1+2</a:t>
            </a:r>
            <a:r>
              <a:rPr lang="zh-TW" altLang="en-US" sz="2400" b="1" dirty="0" smtClean="0">
                <a:solidFill>
                  <a:srgbClr val="00B0F0"/>
                </a:solidFill>
                <a:latin typeface="微軟正黑體" pitchFamily="34" charset="-120"/>
                <a:ea typeface="微軟正黑體" pitchFamily="34" charset="-120"/>
              </a:rPr>
              <a:t>樓店面產品</a:t>
            </a:r>
            <a:r>
              <a:rPr lang="zh-TW" altLang="en-US" sz="2400" dirty="0" smtClean="0">
                <a:latin typeface="微軟正黑體" pitchFamily="34" charset="-120"/>
                <a:ea typeface="微軟正黑體" pitchFamily="34" charset="-120"/>
              </a:rPr>
              <a:t>，約</a:t>
            </a:r>
            <a:r>
              <a:rPr lang="en-US" altLang="zh-TW" sz="2400" dirty="0" smtClean="0">
                <a:latin typeface="微軟正黑體" pitchFamily="34" charset="-120"/>
                <a:ea typeface="微軟正黑體" pitchFamily="34" charset="-120"/>
              </a:rPr>
              <a:t>60-65</a:t>
            </a:r>
            <a:r>
              <a:rPr lang="zh-TW" altLang="en-US" sz="2400" dirty="0" smtClean="0">
                <a:latin typeface="微軟正黑體" pitchFamily="34" charset="-120"/>
                <a:ea typeface="微軟正黑體" pitchFamily="34" charset="-120"/>
              </a:rPr>
              <a:t>坪（含公設）</a:t>
            </a:r>
            <a:endParaRPr lang="en-US" altLang="zh-TW" sz="2400" dirty="0" smtClean="0">
              <a:latin typeface="微軟正黑體" pitchFamily="34" charset="-120"/>
              <a:ea typeface="微軟正黑體" pitchFamily="34" charset="-120"/>
            </a:endParaRPr>
          </a:p>
          <a:p>
            <a:pPr marL="0" marR="0" lvl="0" indent="304800" algn="l" defTabSz="914400" rtl="0" eaLnBrk="0" fontAlgn="base" latinLnBrk="0" hangingPunct="0">
              <a:lnSpc>
                <a:spcPct val="100000"/>
              </a:lnSpc>
              <a:spcBef>
                <a:spcPct val="0"/>
              </a:spcBef>
              <a:spcAft>
                <a:spcPct val="0"/>
              </a:spcAft>
              <a:buClrTx/>
              <a:buSzTx/>
              <a:buFontTx/>
              <a:buNone/>
              <a:tabLst/>
            </a:pPr>
            <a:endParaRPr lang="zh-TW" altLang="en-US" sz="2400" dirty="0" smtClean="0">
              <a:latin typeface="微軟正黑體" pitchFamily="34" charset="-120"/>
              <a:ea typeface="微軟正黑體" pitchFamily="34" charset="-120"/>
            </a:endParaRPr>
          </a:p>
          <a:p>
            <a:pPr indent="304800" fontAlgn="base">
              <a:spcBef>
                <a:spcPct val="0"/>
              </a:spcBef>
              <a:spcAft>
                <a:spcPct val="0"/>
              </a:spcAft>
            </a:pPr>
            <a:r>
              <a:rPr lang="zh-TW" altLang="en-US" sz="2800" b="1" dirty="0" smtClean="0">
                <a:solidFill>
                  <a:srgbClr val="FFC000"/>
                </a:solidFill>
                <a:latin typeface="微軟正黑體" pitchFamily="34" charset="-120"/>
                <a:ea typeface="微軟正黑體" pitchFamily="34" charset="-120"/>
              </a:rPr>
              <a:t>（三）申請照顧住宅資格：</a:t>
            </a:r>
          </a:p>
          <a:p>
            <a:pPr marL="0" marR="0" lvl="0" indent="304800" algn="l" defTabSz="914400" rtl="0" eaLnBrk="0" fontAlgn="base" latinLnBrk="0" hangingPunct="0">
              <a:lnSpc>
                <a:spcPct val="100000"/>
              </a:lnSpc>
              <a:spcBef>
                <a:spcPct val="0"/>
              </a:spcBef>
              <a:spcAft>
                <a:spcPct val="0"/>
              </a:spcAft>
              <a:buClrTx/>
              <a:buSzTx/>
              <a:buFontTx/>
              <a:buNone/>
              <a:tabLst/>
            </a:pPr>
            <a:r>
              <a:rPr lang="en-US" altLang="zh-TW" sz="2400" dirty="0" smtClean="0">
                <a:latin typeface="微軟正黑體" pitchFamily="34" charset="-120"/>
                <a:ea typeface="微軟正黑體" pitchFamily="34" charset="-120"/>
              </a:rPr>
              <a:t>	1. </a:t>
            </a:r>
            <a:r>
              <a:rPr lang="zh-TW" altLang="en-US" sz="2400" dirty="0" smtClean="0">
                <a:latin typeface="微軟正黑體" pitchFamily="34" charset="-120"/>
                <a:ea typeface="微軟正黑體" pitchFamily="34" charset="-120"/>
              </a:rPr>
              <a:t>於臺南市鐵路地下化工程用地範圍內，</a:t>
            </a:r>
            <a:r>
              <a:rPr lang="zh-TW" altLang="en-US" sz="2400" dirty="0" smtClean="0">
                <a:solidFill>
                  <a:srgbClr val="00B0F0"/>
                </a:solidFill>
                <a:latin typeface="微軟正黑體" pitchFamily="34" charset="-120"/>
                <a:ea typeface="微軟正黑體" pitchFamily="34" charset="-120"/>
              </a:rPr>
              <a:t>合法建築物遭拆除，</a:t>
            </a:r>
            <a:r>
              <a:rPr lang="en-US" altLang="zh-TW" sz="2400" dirty="0" smtClean="0">
                <a:solidFill>
                  <a:srgbClr val="00B0F0"/>
                </a:solidFill>
                <a:latin typeface="微軟正黑體" pitchFamily="34" charset="-120"/>
                <a:ea typeface="微軟正黑體" pitchFamily="34" charset="-120"/>
              </a:rPr>
              <a:t>	</a:t>
            </a:r>
            <a:r>
              <a:rPr lang="zh-TW" altLang="en-US" sz="2400" dirty="0" smtClean="0">
                <a:solidFill>
                  <a:srgbClr val="00B0F0"/>
                </a:solidFill>
                <a:latin typeface="微軟正黑體" pitchFamily="34" charset="-120"/>
                <a:ea typeface="微軟正黑體" pitchFamily="34" charset="-120"/>
              </a:rPr>
              <a:t>並於</a:t>
            </a:r>
            <a:r>
              <a:rPr lang="en-US" altLang="zh-TW" sz="2400" dirty="0" smtClean="0">
                <a:solidFill>
                  <a:srgbClr val="00B0F0"/>
                </a:solidFill>
                <a:latin typeface="微軟正黑體" pitchFamily="34" charset="-120"/>
                <a:ea typeface="微軟正黑體" pitchFamily="34" charset="-120"/>
              </a:rPr>
              <a:t>102.03.12 </a:t>
            </a:r>
            <a:r>
              <a:rPr lang="zh-TW" altLang="en-US" sz="2400" dirty="0" smtClean="0">
                <a:solidFill>
                  <a:srgbClr val="00B0F0"/>
                </a:solidFill>
                <a:latin typeface="微軟正黑體" pitchFamily="34" charset="-120"/>
                <a:ea typeface="微軟正黑體" pitchFamily="34" charset="-120"/>
              </a:rPr>
              <a:t>前設籍於遭拆之建築物內之所有權人</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en-US" altLang="zh-TW" sz="2400" dirty="0" smtClean="0"/>
              <a:t>	</a:t>
            </a:r>
            <a:r>
              <a:rPr lang="zh-TW" altLang="zh-TW" dirty="0" smtClean="0">
                <a:solidFill>
                  <a:srgbClr val="FF0000"/>
                </a:solidFill>
                <a:latin typeface="微軟正黑體" pitchFamily="34" charset="-120"/>
                <a:ea typeface="微軟正黑體" pitchFamily="34" charset="-120"/>
              </a:rPr>
              <a:t>（</a:t>
            </a:r>
            <a:r>
              <a:rPr lang="en-US" altLang="zh-TW" dirty="0" smtClean="0">
                <a:solidFill>
                  <a:srgbClr val="FF0000"/>
                </a:solidFill>
                <a:latin typeface="微軟正黑體" pitchFamily="34" charset="-120"/>
                <a:ea typeface="微軟正黑體" pitchFamily="34" charset="-120"/>
              </a:rPr>
              <a:t>1</a:t>
            </a:r>
            <a:r>
              <a:rPr lang="zh-TW" altLang="zh-TW" dirty="0" smtClean="0">
                <a:solidFill>
                  <a:srgbClr val="FF0000"/>
                </a:solidFill>
                <a:latin typeface="微軟正黑體" pitchFamily="34" charset="-120"/>
                <a:ea typeface="微軟正黑體" pitchFamily="34" charset="-120"/>
              </a:rPr>
              <a:t>） 僅土地協議價購或被徵收，房子沒拆到，不具資格；</a:t>
            </a:r>
          </a:p>
          <a:p>
            <a:r>
              <a:rPr lang="en-US" altLang="zh-TW" dirty="0" smtClean="0">
                <a:solidFill>
                  <a:srgbClr val="FF0000"/>
                </a:solidFill>
                <a:latin typeface="微軟正黑體" pitchFamily="34" charset="-120"/>
                <a:ea typeface="微軟正黑體" pitchFamily="34" charset="-120"/>
              </a:rPr>
              <a:t>	</a:t>
            </a:r>
            <a:r>
              <a:rPr lang="zh-TW" altLang="zh-TW" dirty="0" smtClean="0">
                <a:solidFill>
                  <a:srgbClr val="FF0000"/>
                </a:solidFill>
                <a:latin typeface="微軟正黑體" pitchFamily="34" charset="-120"/>
                <a:ea typeface="微軟正黑體" pitchFamily="34" charset="-120"/>
              </a:rPr>
              <a:t>（</a:t>
            </a:r>
            <a:r>
              <a:rPr lang="en-US" altLang="zh-TW" dirty="0" smtClean="0">
                <a:solidFill>
                  <a:srgbClr val="FF0000"/>
                </a:solidFill>
                <a:latin typeface="微軟正黑體" pitchFamily="34" charset="-120"/>
                <a:ea typeface="微軟正黑體" pitchFamily="34" charset="-120"/>
              </a:rPr>
              <a:t>2</a:t>
            </a:r>
            <a:r>
              <a:rPr lang="zh-TW" altLang="zh-TW" dirty="0" smtClean="0">
                <a:solidFill>
                  <a:srgbClr val="FF0000"/>
                </a:solidFill>
                <a:latin typeface="微軟正黑體" pitchFamily="34" charset="-120"/>
                <a:ea typeface="微軟正黑體" pitchFamily="34" charset="-120"/>
              </a:rPr>
              <a:t>） 違章建築不具資格；</a:t>
            </a:r>
          </a:p>
          <a:p>
            <a:r>
              <a:rPr lang="en-US" altLang="zh-TW" dirty="0" smtClean="0">
                <a:solidFill>
                  <a:srgbClr val="FF0000"/>
                </a:solidFill>
                <a:latin typeface="微軟正黑體" pitchFamily="34" charset="-120"/>
                <a:ea typeface="微軟正黑體" pitchFamily="34" charset="-120"/>
              </a:rPr>
              <a:t>	</a:t>
            </a:r>
            <a:r>
              <a:rPr lang="zh-TW" altLang="zh-TW" dirty="0" smtClean="0">
                <a:solidFill>
                  <a:srgbClr val="FF0000"/>
                </a:solidFill>
                <a:latin typeface="微軟正黑體" pitchFamily="34" charset="-120"/>
                <a:ea typeface="微軟正黑體" pitchFamily="34" charset="-120"/>
              </a:rPr>
              <a:t>（</a:t>
            </a:r>
            <a:r>
              <a:rPr lang="en-US" altLang="zh-TW" dirty="0" smtClean="0">
                <a:solidFill>
                  <a:srgbClr val="FF0000"/>
                </a:solidFill>
                <a:latin typeface="微軟正黑體" pitchFamily="34" charset="-120"/>
                <a:ea typeface="微軟正黑體" pitchFamily="34" charset="-120"/>
              </a:rPr>
              <a:t>3</a:t>
            </a:r>
            <a:r>
              <a:rPr lang="zh-TW" altLang="zh-TW" dirty="0" smtClean="0">
                <a:solidFill>
                  <a:srgbClr val="FF0000"/>
                </a:solidFill>
                <a:latin typeface="微軟正黑體" pitchFamily="34" charset="-120"/>
                <a:ea typeface="微軟正黑體" pitchFamily="34" charset="-120"/>
              </a:rPr>
              <a:t>） 合法建築不管拆幾坪，拆多拆少都有資格。</a:t>
            </a:r>
            <a:endParaRPr lang="en-US" altLang="zh-TW" dirty="0" smtClean="0">
              <a:solidFill>
                <a:srgbClr val="FF0000"/>
              </a:solidFill>
              <a:latin typeface="微軟正黑體" pitchFamily="34" charset="-120"/>
              <a:ea typeface="微軟正黑體" pitchFamily="34" charset="-120"/>
            </a:endParaRPr>
          </a:p>
          <a:p>
            <a:pPr marL="0" marR="0" lvl="0" indent="304800" algn="l" defTabSz="914400" rtl="0" eaLnBrk="0" fontAlgn="base" latinLnBrk="0" hangingPunct="0">
              <a:lnSpc>
                <a:spcPct val="100000"/>
              </a:lnSpc>
              <a:spcBef>
                <a:spcPct val="0"/>
              </a:spcBef>
              <a:spcAft>
                <a:spcPct val="0"/>
              </a:spcAft>
              <a:buClrTx/>
              <a:buSzTx/>
              <a:buFontTx/>
              <a:buNone/>
              <a:tabLst/>
            </a:pPr>
            <a:endParaRPr lang="en-US" altLang="zh-TW" sz="2400" dirty="0" smtClean="0">
              <a:latin typeface="微軟正黑體" pitchFamily="34" charset="-120"/>
              <a:ea typeface="微軟正黑體" pitchFamily="34"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lang="en-US" altLang="zh-TW" sz="2400" dirty="0" smtClean="0">
                <a:latin typeface="微軟正黑體" pitchFamily="34" charset="-120"/>
                <a:ea typeface="微軟正黑體" pitchFamily="34" charset="-120"/>
              </a:rPr>
              <a:t>	2. </a:t>
            </a:r>
            <a:r>
              <a:rPr lang="zh-TW" altLang="en-US" sz="2400" dirty="0" smtClean="0">
                <a:latin typeface="微軟正黑體" pitchFamily="34" charset="-120"/>
                <a:ea typeface="微軟正黑體" pitchFamily="34" charset="-120"/>
              </a:rPr>
              <a:t>申購照顧住宅，</a:t>
            </a:r>
            <a:r>
              <a:rPr lang="zh-TW" altLang="en-US" sz="2400" dirty="0" smtClean="0">
                <a:solidFill>
                  <a:srgbClr val="00B0F0"/>
                </a:solidFill>
                <a:latin typeface="微軟正黑體" pitchFamily="34" charset="-120"/>
                <a:ea typeface="微軟正黑體" pitchFamily="34" charset="-120"/>
              </a:rPr>
              <a:t>一筆建號以申購一戶為限</a:t>
            </a:r>
            <a:r>
              <a:rPr lang="zh-TW" altLang="en-US" sz="2400" dirty="0" smtClean="0">
                <a:latin typeface="微軟正黑體" pitchFamily="34" charset="-120"/>
                <a:ea typeface="微軟正黑體" pitchFamily="34" charset="-120"/>
              </a:rPr>
              <a:t>。如屬未保存登</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記之合法建築，一個門牌號碼以申購一戶為限。</a:t>
            </a:r>
            <a:endParaRPr lang="en-US" altLang="zh-TW" sz="2400" dirty="0" smtClean="0">
              <a:latin typeface="微軟正黑體" pitchFamily="34" charset="-120"/>
              <a:ea typeface="微軟正黑體" pitchFamily="34" charset="-120"/>
            </a:endParaRPr>
          </a:p>
          <a:p>
            <a:pPr marL="0" marR="0" lvl="0" indent="304800" algn="l" defTabSz="914400" rtl="0" eaLnBrk="0" fontAlgn="base" latinLnBrk="0" hangingPunct="0">
              <a:lnSpc>
                <a:spcPct val="100000"/>
              </a:lnSpc>
              <a:spcBef>
                <a:spcPct val="0"/>
              </a:spcBef>
              <a:spcAft>
                <a:spcPct val="0"/>
              </a:spcAft>
              <a:buClrTx/>
              <a:buSzTx/>
              <a:buFontTx/>
              <a:buNone/>
              <a:tabLst/>
            </a:pPr>
            <a:endParaRPr lang="en-US" altLang="zh-TW" sz="2400" dirty="0" smtClean="0">
              <a:latin typeface="微軟正黑體" pitchFamily="34" charset="-120"/>
              <a:ea typeface="微軟正黑體" pitchFamily="34"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lang="en-US" altLang="zh-TW" sz="2400" dirty="0" smtClean="0">
                <a:latin typeface="微軟正黑體" pitchFamily="34" charset="-120"/>
                <a:ea typeface="微軟正黑體" pitchFamily="34" charset="-120"/>
              </a:rPr>
              <a:t>	3. </a:t>
            </a:r>
            <a:r>
              <a:rPr lang="zh-TW" altLang="en-US" sz="2400" dirty="0" smtClean="0">
                <a:solidFill>
                  <a:srgbClr val="00B0F0"/>
                </a:solidFill>
                <a:latin typeface="微軟正黑體" pitchFamily="34" charset="-120"/>
                <a:ea typeface="微軟正黑體" pitchFamily="34" charset="-120"/>
              </a:rPr>
              <a:t>如單一房地有多個所有權人</a:t>
            </a:r>
            <a:r>
              <a:rPr lang="zh-TW" altLang="en-US" sz="2400" dirty="0" smtClean="0">
                <a:latin typeface="微軟正黑體" pitchFamily="34" charset="-120"/>
                <a:ea typeface="微軟正黑體" pitchFamily="34" charset="-120"/>
              </a:rPr>
              <a:t>，拆遷戶請自行協議推派代表</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辦理申購登記作業，如有同一建號或門牌重複登記申購情形</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，該申購即均不予受理。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26977">
                                            <p:txEl>
                                              <p:pRg st="0" end="0"/>
                                            </p:txEl>
                                          </p:spTgt>
                                        </p:tgtEl>
                                        <p:attrNameLst>
                                          <p:attrName>ppt_x</p:attrName>
                                        </p:attrNameLst>
                                      </p:cBhvr>
                                    </p:anim>
                                    <p:anim from="0" to="-1.0" calcmode="lin" valueType="num">
                                      <p:cBhvr>
                                        <p:cTn id="8" dur="200" decel="50000" autoRev="1" fill="hold">
                                          <p:stCondLst>
                                            <p:cond delay="600"/>
                                          </p:stCondLst>
                                        </p:cTn>
                                        <p:tgtEl>
                                          <p:spTgt spid="126977">
                                            <p:txEl>
                                              <p:pRg st="0" end="0"/>
                                            </p:txEl>
                                          </p:spTgt>
                                        </p:tgtEl>
                                        <p:attrNameLst>
                                          <p:attrName>xshear</p:attrName>
                                        </p:attrNameLst>
                                      </p:cBhvr>
                                    </p:anim>
                                    <p:animScale>
                                      <p:cBhvr>
                                        <p:cTn id="9" dur="200" decel="100000" autoRev="1" fill="hold">
                                          <p:stCondLst>
                                            <p:cond delay="600"/>
                                          </p:stCondLst>
                                        </p:cTn>
                                        <p:tgtEl>
                                          <p:spTgt spid="126977">
                                            <p:txEl>
                                              <p:pRg st="0" end="0"/>
                                            </p:txEl>
                                          </p:spTgt>
                                        </p:tgtEl>
                                      </p:cBhvr>
                                      <p:from x="100000" y="100000"/>
                                      <p:to x="80000" y="100000"/>
                                    </p:animScale>
                                    <p:anim by="(#ppt_h/3+#ppt_w*0.1)" calcmode="lin" valueType="num">
                                      <p:cBhvr additive="sum">
                                        <p:cTn id="10" dur="200" decel="100000" autoRev="1" fill="hold">
                                          <p:stCondLst>
                                            <p:cond delay="600"/>
                                          </p:stCondLst>
                                        </p:cTn>
                                        <p:tgtEl>
                                          <p:spTgt spid="126977">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26977">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126977">
                                            <p:txEl>
                                              <p:pRg st="1" end="1"/>
                                            </p:txEl>
                                          </p:spTgt>
                                        </p:tgtEl>
                                        <p:attrNameLst>
                                          <p:attrName>ppt_x</p:attrName>
                                        </p:attrNameLst>
                                      </p:cBhvr>
                                    </p:anim>
                                    <p:anim from="0" to="-1.0" calcmode="lin" valueType="num">
                                      <p:cBhvr>
                                        <p:cTn id="14" dur="200" decel="50000" autoRev="1" fill="hold">
                                          <p:stCondLst>
                                            <p:cond delay="600"/>
                                          </p:stCondLst>
                                        </p:cTn>
                                        <p:tgtEl>
                                          <p:spTgt spid="126977">
                                            <p:txEl>
                                              <p:pRg st="1" end="1"/>
                                            </p:txEl>
                                          </p:spTgt>
                                        </p:tgtEl>
                                        <p:attrNameLst>
                                          <p:attrName>xshear</p:attrName>
                                        </p:attrNameLst>
                                      </p:cBhvr>
                                    </p:anim>
                                    <p:animScale>
                                      <p:cBhvr>
                                        <p:cTn id="15" dur="200" decel="100000" autoRev="1" fill="hold">
                                          <p:stCondLst>
                                            <p:cond delay="600"/>
                                          </p:stCondLst>
                                        </p:cTn>
                                        <p:tgtEl>
                                          <p:spTgt spid="126977">
                                            <p:txEl>
                                              <p:pRg st="1" end="1"/>
                                            </p:txEl>
                                          </p:spTgt>
                                        </p:tgtEl>
                                      </p:cBhvr>
                                      <p:from x="100000" y="100000"/>
                                      <p:to x="80000" y="100000"/>
                                    </p:animScale>
                                    <p:anim by="(#ppt_h/3+#ppt_w*0.1)" calcmode="lin" valueType="num">
                                      <p:cBhvr additive="sum">
                                        <p:cTn id="16" dur="200" decel="100000" autoRev="1" fill="hold">
                                          <p:stCondLst>
                                            <p:cond delay="600"/>
                                          </p:stCondLst>
                                        </p:cTn>
                                        <p:tgtEl>
                                          <p:spTgt spid="126977">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126977">
                                            <p:txEl>
                                              <p:pRg st="3" end="3"/>
                                            </p:txEl>
                                          </p:spTgt>
                                        </p:tgtEl>
                                        <p:attrNameLst>
                                          <p:attrName>style.visibility</p:attrName>
                                        </p:attrNameLst>
                                      </p:cBhvr>
                                      <p:to>
                                        <p:strVal val="visible"/>
                                      </p:to>
                                    </p:set>
                                    <p:anim from="(-#ppt_w/2)" to="(#ppt_x)" calcmode="lin" valueType="num">
                                      <p:cBhvr>
                                        <p:cTn id="19" dur="600" fill="hold">
                                          <p:stCondLst>
                                            <p:cond delay="0"/>
                                          </p:stCondLst>
                                        </p:cTn>
                                        <p:tgtEl>
                                          <p:spTgt spid="126977">
                                            <p:txEl>
                                              <p:pRg st="3" end="3"/>
                                            </p:txEl>
                                          </p:spTgt>
                                        </p:tgtEl>
                                        <p:attrNameLst>
                                          <p:attrName>ppt_x</p:attrName>
                                        </p:attrNameLst>
                                      </p:cBhvr>
                                    </p:anim>
                                    <p:anim from="0" to="-1.0" calcmode="lin" valueType="num">
                                      <p:cBhvr>
                                        <p:cTn id="20" dur="200" decel="50000" autoRev="1" fill="hold">
                                          <p:stCondLst>
                                            <p:cond delay="600"/>
                                          </p:stCondLst>
                                        </p:cTn>
                                        <p:tgtEl>
                                          <p:spTgt spid="126977">
                                            <p:txEl>
                                              <p:pRg st="3" end="3"/>
                                            </p:txEl>
                                          </p:spTgt>
                                        </p:tgtEl>
                                        <p:attrNameLst>
                                          <p:attrName>xshear</p:attrName>
                                        </p:attrNameLst>
                                      </p:cBhvr>
                                    </p:anim>
                                    <p:animScale>
                                      <p:cBhvr>
                                        <p:cTn id="21" dur="200" decel="100000" autoRev="1" fill="hold">
                                          <p:stCondLst>
                                            <p:cond delay="600"/>
                                          </p:stCondLst>
                                        </p:cTn>
                                        <p:tgtEl>
                                          <p:spTgt spid="126977">
                                            <p:txEl>
                                              <p:pRg st="3" end="3"/>
                                            </p:txEl>
                                          </p:spTgt>
                                        </p:tgtEl>
                                      </p:cBhvr>
                                      <p:from x="100000" y="100000"/>
                                      <p:to x="80000" y="100000"/>
                                    </p:animScale>
                                    <p:anim by="(#ppt_h/3+#ppt_w*0.1)" calcmode="lin" valueType="num">
                                      <p:cBhvr additive="sum">
                                        <p:cTn id="22" dur="200" decel="100000" autoRev="1" fill="hold">
                                          <p:stCondLst>
                                            <p:cond delay="600"/>
                                          </p:stCondLst>
                                        </p:cTn>
                                        <p:tgtEl>
                                          <p:spTgt spid="126977">
                                            <p:txEl>
                                              <p:pRg st="3" end="3"/>
                                            </p:txEl>
                                          </p:spTgt>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126977">
                                            <p:txEl>
                                              <p:pRg st="5" end="5"/>
                                            </p:txEl>
                                          </p:spTgt>
                                        </p:tgtEl>
                                        <p:attrNameLst>
                                          <p:attrName>style.visibility</p:attrName>
                                        </p:attrNameLst>
                                      </p:cBhvr>
                                      <p:to>
                                        <p:strVal val="visible"/>
                                      </p:to>
                                    </p:set>
                                    <p:anim from="(-#ppt_w/2)" to="(#ppt_x)" calcmode="lin" valueType="num">
                                      <p:cBhvr>
                                        <p:cTn id="27" dur="600" fill="hold">
                                          <p:stCondLst>
                                            <p:cond delay="0"/>
                                          </p:stCondLst>
                                        </p:cTn>
                                        <p:tgtEl>
                                          <p:spTgt spid="126977">
                                            <p:txEl>
                                              <p:pRg st="5" end="5"/>
                                            </p:txEl>
                                          </p:spTgt>
                                        </p:tgtEl>
                                        <p:attrNameLst>
                                          <p:attrName>ppt_x</p:attrName>
                                        </p:attrNameLst>
                                      </p:cBhvr>
                                    </p:anim>
                                    <p:anim from="0" to="-1.0" calcmode="lin" valueType="num">
                                      <p:cBhvr>
                                        <p:cTn id="28" dur="200" decel="50000" autoRev="1" fill="hold">
                                          <p:stCondLst>
                                            <p:cond delay="600"/>
                                          </p:stCondLst>
                                        </p:cTn>
                                        <p:tgtEl>
                                          <p:spTgt spid="126977">
                                            <p:txEl>
                                              <p:pRg st="5" end="5"/>
                                            </p:txEl>
                                          </p:spTgt>
                                        </p:tgtEl>
                                        <p:attrNameLst>
                                          <p:attrName>xshear</p:attrName>
                                        </p:attrNameLst>
                                      </p:cBhvr>
                                    </p:anim>
                                    <p:animScale>
                                      <p:cBhvr>
                                        <p:cTn id="29" dur="200" decel="100000" autoRev="1" fill="hold">
                                          <p:stCondLst>
                                            <p:cond delay="600"/>
                                          </p:stCondLst>
                                        </p:cTn>
                                        <p:tgtEl>
                                          <p:spTgt spid="126977">
                                            <p:txEl>
                                              <p:pRg st="5" end="5"/>
                                            </p:txEl>
                                          </p:spTgt>
                                        </p:tgtEl>
                                      </p:cBhvr>
                                      <p:from x="100000" y="100000"/>
                                      <p:to x="80000" y="100000"/>
                                    </p:animScale>
                                    <p:anim by="(#ppt_h/3+#ppt_w*0.1)" calcmode="lin" valueType="num">
                                      <p:cBhvr additive="sum">
                                        <p:cTn id="30" dur="200" decel="100000" autoRev="1" fill="hold">
                                          <p:stCondLst>
                                            <p:cond delay="600"/>
                                          </p:stCondLst>
                                        </p:cTn>
                                        <p:tgtEl>
                                          <p:spTgt spid="126977">
                                            <p:txEl>
                                              <p:pRg st="5" end="5"/>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126977">
                                            <p:txEl>
                                              <p:pRg st="6" end="6"/>
                                            </p:txEl>
                                          </p:spTgt>
                                        </p:tgtEl>
                                        <p:attrNameLst>
                                          <p:attrName>style.visibility</p:attrName>
                                        </p:attrNameLst>
                                      </p:cBhvr>
                                      <p:to>
                                        <p:strVal val="visible"/>
                                      </p:to>
                                    </p:set>
                                    <p:anim from="(-#ppt_w/2)" to="(#ppt_x)" calcmode="lin" valueType="num">
                                      <p:cBhvr>
                                        <p:cTn id="33" dur="600" fill="hold">
                                          <p:stCondLst>
                                            <p:cond delay="0"/>
                                          </p:stCondLst>
                                        </p:cTn>
                                        <p:tgtEl>
                                          <p:spTgt spid="126977">
                                            <p:txEl>
                                              <p:pRg st="6" end="6"/>
                                            </p:txEl>
                                          </p:spTgt>
                                        </p:tgtEl>
                                        <p:attrNameLst>
                                          <p:attrName>ppt_x</p:attrName>
                                        </p:attrNameLst>
                                      </p:cBhvr>
                                    </p:anim>
                                    <p:anim from="0" to="-1.0" calcmode="lin" valueType="num">
                                      <p:cBhvr>
                                        <p:cTn id="34" dur="200" decel="50000" autoRev="1" fill="hold">
                                          <p:stCondLst>
                                            <p:cond delay="600"/>
                                          </p:stCondLst>
                                        </p:cTn>
                                        <p:tgtEl>
                                          <p:spTgt spid="126977">
                                            <p:txEl>
                                              <p:pRg st="6" end="6"/>
                                            </p:txEl>
                                          </p:spTgt>
                                        </p:tgtEl>
                                        <p:attrNameLst>
                                          <p:attrName>xshear</p:attrName>
                                        </p:attrNameLst>
                                      </p:cBhvr>
                                    </p:anim>
                                    <p:animScale>
                                      <p:cBhvr>
                                        <p:cTn id="35" dur="200" decel="100000" autoRev="1" fill="hold">
                                          <p:stCondLst>
                                            <p:cond delay="600"/>
                                          </p:stCondLst>
                                        </p:cTn>
                                        <p:tgtEl>
                                          <p:spTgt spid="126977">
                                            <p:txEl>
                                              <p:pRg st="6" end="6"/>
                                            </p:txEl>
                                          </p:spTgt>
                                        </p:tgtEl>
                                      </p:cBhvr>
                                      <p:from x="100000" y="100000"/>
                                      <p:to x="80000" y="100000"/>
                                    </p:animScale>
                                    <p:anim by="(#ppt_h/3+#ppt_w*0.1)" calcmode="lin" valueType="num">
                                      <p:cBhvr additive="sum">
                                        <p:cTn id="36" dur="200" decel="100000" autoRev="1" fill="hold">
                                          <p:stCondLst>
                                            <p:cond delay="600"/>
                                          </p:stCondLst>
                                        </p:cTn>
                                        <p:tgtEl>
                                          <p:spTgt spid="126977">
                                            <p:txEl>
                                              <p:pRg st="6" end="6"/>
                                            </p:txEl>
                                          </p:spTgt>
                                        </p:tgtEl>
                                        <p:attrNameLst>
                                          <p:attrName>ppt_x</p:attrName>
                                        </p:attrNameLst>
                                      </p:cBhvr>
                                    </p:anim>
                                  </p:childTnLst>
                                </p:cTn>
                              </p:par>
                              <p:par>
                                <p:cTn id="37" presetID="34" presetClass="entr" presetSubtype="0" fill="hold" nodeType="withEffect">
                                  <p:stCondLst>
                                    <p:cond delay="0"/>
                                  </p:stCondLst>
                                  <p:childTnLst>
                                    <p:set>
                                      <p:cBhvr>
                                        <p:cTn id="38" dur="1" fill="hold">
                                          <p:stCondLst>
                                            <p:cond delay="0"/>
                                          </p:stCondLst>
                                        </p:cTn>
                                        <p:tgtEl>
                                          <p:spTgt spid="126977">
                                            <p:txEl>
                                              <p:pRg st="7" end="7"/>
                                            </p:txEl>
                                          </p:spTgt>
                                        </p:tgtEl>
                                        <p:attrNameLst>
                                          <p:attrName>style.visibility</p:attrName>
                                        </p:attrNameLst>
                                      </p:cBhvr>
                                      <p:to>
                                        <p:strVal val="visible"/>
                                      </p:to>
                                    </p:set>
                                    <p:anim from="(-#ppt_w/2)" to="(#ppt_x)" calcmode="lin" valueType="num">
                                      <p:cBhvr>
                                        <p:cTn id="39" dur="600" fill="hold">
                                          <p:stCondLst>
                                            <p:cond delay="0"/>
                                          </p:stCondLst>
                                        </p:cTn>
                                        <p:tgtEl>
                                          <p:spTgt spid="126977">
                                            <p:txEl>
                                              <p:pRg st="7" end="7"/>
                                            </p:txEl>
                                          </p:spTgt>
                                        </p:tgtEl>
                                        <p:attrNameLst>
                                          <p:attrName>ppt_x</p:attrName>
                                        </p:attrNameLst>
                                      </p:cBhvr>
                                    </p:anim>
                                    <p:anim from="0" to="-1.0" calcmode="lin" valueType="num">
                                      <p:cBhvr>
                                        <p:cTn id="40" dur="200" decel="50000" autoRev="1" fill="hold">
                                          <p:stCondLst>
                                            <p:cond delay="600"/>
                                          </p:stCondLst>
                                        </p:cTn>
                                        <p:tgtEl>
                                          <p:spTgt spid="126977">
                                            <p:txEl>
                                              <p:pRg st="7" end="7"/>
                                            </p:txEl>
                                          </p:spTgt>
                                        </p:tgtEl>
                                        <p:attrNameLst>
                                          <p:attrName>xshear</p:attrName>
                                        </p:attrNameLst>
                                      </p:cBhvr>
                                    </p:anim>
                                    <p:animScale>
                                      <p:cBhvr>
                                        <p:cTn id="41" dur="200" decel="100000" autoRev="1" fill="hold">
                                          <p:stCondLst>
                                            <p:cond delay="600"/>
                                          </p:stCondLst>
                                        </p:cTn>
                                        <p:tgtEl>
                                          <p:spTgt spid="126977">
                                            <p:txEl>
                                              <p:pRg st="7" end="7"/>
                                            </p:txEl>
                                          </p:spTgt>
                                        </p:tgtEl>
                                      </p:cBhvr>
                                      <p:from x="100000" y="100000"/>
                                      <p:to x="80000" y="100000"/>
                                    </p:animScale>
                                    <p:anim by="(#ppt_h/3+#ppt_w*0.1)" calcmode="lin" valueType="num">
                                      <p:cBhvr additive="sum">
                                        <p:cTn id="42" dur="200" decel="100000" autoRev="1" fill="hold">
                                          <p:stCondLst>
                                            <p:cond delay="600"/>
                                          </p:stCondLst>
                                        </p:cTn>
                                        <p:tgtEl>
                                          <p:spTgt spid="126977">
                                            <p:txEl>
                                              <p:pRg st="7" end="7"/>
                                            </p:txEl>
                                          </p:spTgt>
                                        </p:tgtEl>
                                        <p:attrNameLst>
                                          <p:attrName>ppt_x</p:attrName>
                                        </p:attrNameLst>
                                      </p:cBhvr>
                                    </p:anim>
                                  </p:childTnLst>
                                </p:cTn>
                              </p:par>
                              <p:par>
                                <p:cTn id="43" presetID="34" presetClass="entr" presetSubtype="0" fill="hold" nodeType="withEffect">
                                  <p:stCondLst>
                                    <p:cond delay="0"/>
                                  </p:stCondLst>
                                  <p:childTnLst>
                                    <p:set>
                                      <p:cBhvr>
                                        <p:cTn id="44" dur="1" fill="hold">
                                          <p:stCondLst>
                                            <p:cond delay="0"/>
                                          </p:stCondLst>
                                        </p:cTn>
                                        <p:tgtEl>
                                          <p:spTgt spid="126977">
                                            <p:txEl>
                                              <p:pRg st="8" end="8"/>
                                            </p:txEl>
                                          </p:spTgt>
                                        </p:tgtEl>
                                        <p:attrNameLst>
                                          <p:attrName>style.visibility</p:attrName>
                                        </p:attrNameLst>
                                      </p:cBhvr>
                                      <p:to>
                                        <p:strVal val="visible"/>
                                      </p:to>
                                    </p:set>
                                    <p:anim from="(-#ppt_w/2)" to="(#ppt_x)" calcmode="lin" valueType="num">
                                      <p:cBhvr>
                                        <p:cTn id="45" dur="600" fill="hold">
                                          <p:stCondLst>
                                            <p:cond delay="0"/>
                                          </p:stCondLst>
                                        </p:cTn>
                                        <p:tgtEl>
                                          <p:spTgt spid="126977">
                                            <p:txEl>
                                              <p:pRg st="8" end="8"/>
                                            </p:txEl>
                                          </p:spTgt>
                                        </p:tgtEl>
                                        <p:attrNameLst>
                                          <p:attrName>ppt_x</p:attrName>
                                        </p:attrNameLst>
                                      </p:cBhvr>
                                    </p:anim>
                                    <p:anim from="0" to="-1.0" calcmode="lin" valueType="num">
                                      <p:cBhvr>
                                        <p:cTn id="46" dur="200" decel="50000" autoRev="1" fill="hold">
                                          <p:stCondLst>
                                            <p:cond delay="600"/>
                                          </p:stCondLst>
                                        </p:cTn>
                                        <p:tgtEl>
                                          <p:spTgt spid="126977">
                                            <p:txEl>
                                              <p:pRg st="8" end="8"/>
                                            </p:txEl>
                                          </p:spTgt>
                                        </p:tgtEl>
                                        <p:attrNameLst>
                                          <p:attrName>xshear</p:attrName>
                                        </p:attrNameLst>
                                      </p:cBhvr>
                                    </p:anim>
                                    <p:animScale>
                                      <p:cBhvr>
                                        <p:cTn id="47" dur="200" decel="100000" autoRev="1" fill="hold">
                                          <p:stCondLst>
                                            <p:cond delay="600"/>
                                          </p:stCondLst>
                                        </p:cTn>
                                        <p:tgtEl>
                                          <p:spTgt spid="126977">
                                            <p:txEl>
                                              <p:pRg st="8" end="8"/>
                                            </p:txEl>
                                          </p:spTgt>
                                        </p:tgtEl>
                                      </p:cBhvr>
                                      <p:from x="100000" y="100000"/>
                                      <p:to x="80000" y="100000"/>
                                    </p:animScale>
                                    <p:anim by="(#ppt_h/3+#ppt_w*0.1)" calcmode="lin" valueType="num">
                                      <p:cBhvr additive="sum">
                                        <p:cTn id="48" dur="200" decel="100000" autoRev="1" fill="hold">
                                          <p:stCondLst>
                                            <p:cond delay="600"/>
                                          </p:stCondLst>
                                        </p:cTn>
                                        <p:tgtEl>
                                          <p:spTgt spid="126977">
                                            <p:txEl>
                                              <p:pRg st="8" end="8"/>
                                            </p:txEl>
                                          </p:spTgt>
                                        </p:tgtEl>
                                        <p:attrNameLst>
                                          <p:attrName>ppt_x</p:attrName>
                                        </p:attrNameLst>
                                      </p:cBhvr>
                                    </p:anim>
                                  </p:childTnLst>
                                </p:cTn>
                              </p:par>
                              <p:par>
                                <p:cTn id="49" presetID="34" presetClass="entr" presetSubtype="0" fill="hold" nodeType="withEffect">
                                  <p:stCondLst>
                                    <p:cond delay="0"/>
                                  </p:stCondLst>
                                  <p:childTnLst>
                                    <p:set>
                                      <p:cBhvr>
                                        <p:cTn id="50" dur="1" fill="hold">
                                          <p:stCondLst>
                                            <p:cond delay="0"/>
                                          </p:stCondLst>
                                        </p:cTn>
                                        <p:tgtEl>
                                          <p:spTgt spid="126977">
                                            <p:txEl>
                                              <p:pRg st="9" end="9"/>
                                            </p:txEl>
                                          </p:spTgt>
                                        </p:tgtEl>
                                        <p:attrNameLst>
                                          <p:attrName>style.visibility</p:attrName>
                                        </p:attrNameLst>
                                      </p:cBhvr>
                                      <p:to>
                                        <p:strVal val="visible"/>
                                      </p:to>
                                    </p:set>
                                    <p:anim from="(-#ppt_w/2)" to="(#ppt_x)" calcmode="lin" valueType="num">
                                      <p:cBhvr>
                                        <p:cTn id="51" dur="600" fill="hold">
                                          <p:stCondLst>
                                            <p:cond delay="0"/>
                                          </p:stCondLst>
                                        </p:cTn>
                                        <p:tgtEl>
                                          <p:spTgt spid="126977">
                                            <p:txEl>
                                              <p:pRg st="9" end="9"/>
                                            </p:txEl>
                                          </p:spTgt>
                                        </p:tgtEl>
                                        <p:attrNameLst>
                                          <p:attrName>ppt_x</p:attrName>
                                        </p:attrNameLst>
                                      </p:cBhvr>
                                    </p:anim>
                                    <p:anim from="0" to="-1.0" calcmode="lin" valueType="num">
                                      <p:cBhvr>
                                        <p:cTn id="52" dur="200" decel="50000" autoRev="1" fill="hold">
                                          <p:stCondLst>
                                            <p:cond delay="600"/>
                                          </p:stCondLst>
                                        </p:cTn>
                                        <p:tgtEl>
                                          <p:spTgt spid="126977">
                                            <p:txEl>
                                              <p:pRg st="9" end="9"/>
                                            </p:txEl>
                                          </p:spTgt>
                                        </p:tgtEl>
                                        <p:attrNameLst>
                                          <p:attrName>xshear</p:attrName>
                                        </p:attrNameLst>
                                      </p:cBhvr>
                                    </p:anim>
                                    <p:animScale>
                                      <p:cBhvr>
                                        <p:cTn id="53" dur="200" decel="100000" autoRev="1" fill="hold">
                                          <p:stCondLst>
                                            <p:cond delay="600"/>
                                          </p:stCondLst>
                                        </p:cTn>
                                        <p:tgtEl>
                                          <p:spTgt spid="126977">
                                            <p:txEl>
                                              <p:pRg st="9" end="9"/>
                                            </p:txEl>
                                          </p:spTgt>
                                        </p:tgtEl>
                                      </p:cBhvr>
                                      <p:from x="100000" y="100000"/>
                                      <p:to x="80000" y="100000"/>
                                    </p:animScale>
                                    <p:anim by="(#ppt_h/3+#ppt_w*0.1)" calcmode="lin" valueType="num">
                                      <p:cBhvr additive="sum">
                                        <p:cTn id="54" dur="200" decel="100000" autoRev="1" fill="hold">
                                          <p:stCondLst>
                                            <p:cond delay="600"/>
                                          </p:stCondLst>
                                        </p:cTn>
                                        <p:tgtEl>
                                          <p:spTgt spid="126977">
                                            <p:txEl>
                                              <p:pRg st="9" end="9"/>
                                            </p:txEl>
                                          </p:spTgt>
                                        </p:tgtEl>
                                        <p:attrNameLst>
                                          <p:attrName>ppt_x</p:attrName>
                                        </p:attrNameLst>
                                      </p:cBhvr>
                                    </p:anim>
                                  </p:childTnLst>
                                </p:cTn>
                              </p:par>
                              <p:par>
                                <p:cTn id="55" presetID="34" presetClass="entr" presetSubtype="0" fill="hold" nodeType="withEffect">
                                  <p:stCondLst>
                                    <p:cond delay="0"/>
                                  </p:stCondLst>
                                  <p:childTnLst>
                                    <p:set>
                                      <p:cBhvr>
                                        <p:cTn id="56" dur="1" fill="hold">
                                          <p:stCondLst>
                                            <p:cond delay="0"/>
                                          </p:stCondLst>
                                        </p:cTn>
                                        <p:tgtEl>
                                          <p:spTgt spid="126977">
                                            <p:txEl>
                                              <p:pRg st="11" end="11"/>
                                            </p:txEl>
                                          </p:spTgt>
                                        </p:tgtEl>
                                        <p:attrNameLst>
                                          <p:attrName>style.visibility</p:attrName>
                                        </p:attrNameLst>
                                      </p:cBhvr>
                                      <p:to>
                                        <p:strVal val="visible"/>
                                      </p:to>
                                    </p:set>
                                    <p:anim from="(-#ppt_w/2)" to="(#ppt_x)" calcmode="lin" valueType="num">
                                      <p:cBhvr>
                                        <p:cTn id="57" dur="600" fill="hold">
                                          <p:stCondLst>
                                            <p:cond delay="0"/>
                                          </p:stCondLst>
                                        </p:cTn>
                                        <p:tgtEl>
                                          <p:spTgt spid="126977">
                                            <p:txEl>
                                              <p:pRg st="11" end="11"/>
                                            </p:txEl>
                                          </p:spTgt>
                                        </p:tgtEl>
                                        <p:attrNameLst>
                                          <p:attrName>ppt_x</p:attrName>
                                        </p:attrNameLst>
                                      </p:cBhvr>
                                    </p:anim>
                                    <p:anim from="0" to="-1.0" calcmode="lin" valueType="num">
                                      <p:cBhvr>
                                        <p:cTn id="58" dur="200" decel="50000" autoRev="1" fill="hold">
                                          <p:stCondLst>
                                            <p:cond delay="600"/>
                                          </p:stCondLst>
                                        </p:cTn>
                                        <p:tgtEl>
                                          <p:spTgt spid="126977">
                                            <p:txEl>
                                              <p:pRg st="11" end="11"/>
                                            </p:txEl>
                                          </p:spTgt>
                                        </p:tgtEl>
                                        <p:attrNameLst>
                                          <p:attrName>xshear</p:attrName>
                                        </p:attrNameLst>
                                      </p:cBhvr>
                                    </p:anim>
                                    <p:animScale>
                                      <p:cBhvr>
                                        <p:cTn id="59" dur="200" decel="100000" autoRev="1" fill="hold">
                                          <p:stCondLst>
                                            <p:cond delay="600"/>
                                          </p:stCondLst>
                                        </p:cTn>
                                        <p:tgtEl>
                                          <p:spTgt spid="126977">
                                            <p:txEl>
                                              <p:pRg st="11" end="11"/>
                                            </p:txEl>
                                          </p:spTgt>
                                        </p:tgtEl>
                                      </p:cBhvr>
                                      <p:from x="100000" y="100000"/>
                                      <p:to x="80000" y="100000"/>
                                    </p:animScale>
                                    <p:anim by="(#ppt_h/3+#ppt_w*0.1)" calcmode="lin" valueType="num">
                                      <p:cBhvr additive="sum">
                                        <p:cTn id="60" dur="200" decel="100000" autoRev="1" fill="hold">
                                          <p:stCondLst>
                                            <p:cond delay="600"/>
                                          </p:stCondLst>
                                        </p:cTn>
                                        <p:tgtEl>
                                          <p:spTgt spid="126977">
                                            <p:txEl>
                                              <p:pRg st="11" end="11"/>
                                            </p:txEl>
                                          </p:spTgt>
                                        </p:tgtEl>
                                        <p:attrNameLst>
                                          <p:attrName>ppt_x</p:attrName>
                                        </p:attrNameLst>
                                      </p:cBhvr>
                                    </p:anim>
                                  </p:childTnLst>
                                </p:cTn>
                              </p:par>
                              <p:par>
                                <p:cTn id="61" presetID="34" presetClass="entr" presetSubtype="0" fill="hold" nodeType="withEffect">
                                  <p:stCondLst>
                                    <p:cond delay="0"/>
                                  </p:stCondLst>
                                  <p:childTnLst>
                                    <p:set>
                                      <p:cBhvr>
                                        <p:cTn id="62" dur="1" fill="hold">
                                          <p:stCondLst>
                                            <p:cond delay="0"/>
                                          </p:stCondLst>
                                        </p:cTn>
                                        <p:tgtEl>
                                          <p:spTgt spid="126977">
                                            <p:txEl>
                                              <p:pRg st="13" end="13"/>
                                            </p:txEl>
                                          </p:spTgt>
                                        </p:tgtEl>
                                        <p:attrNameLst>
                                          <p:attrName>style.visibility</p:attrName>
                                        </p:attrNameLst>
                                      </p:cBhvr>
                                      <p:to>
                                        <p:strVal val="visible"/>
                                      </p:to>
                                    </p:set>
                                    <p:anim from="(-#ppt_w/2)" to="(#ppt_x)" calcmode="lin" valueType="num">
                                      <p:cBhvr>
                                        <p:cTn id="63" dur="600" fill="hold">
                                          <p:stCondLst>
                                            <p:cond delay="0"/>
                                          </p:stCondLst>
                                        </p:cTn>
                                        <p:tgtEl>
                                          <p:spTgt spid="126977">
                                            <p:txEl>
                                              <p:pRg st="13" end="13"/>
                                            </p:txEl>
                                          </p:spTgt>
                                        </p:tgtEl>
                                        <p:attrNameLst>
                                          <p:attrName>ppt_x</p:attrName>
                                        </p:attrNameLst>
                                      </p:cBhvr>
                                    </p:anim>
                                    <p:anim from="0" to="-1.0" calcmode="lin" valueType="num">
                                      <p:cBhvr>
                                        <p:cTn id="64" dur="200" decel="50000" autoRev="1" fill="hold">
                                          <p:stCondLst>
                                            <p:cond delay="600"/>
                                          </p:stCondLst>
                                        </p:cTn>
                                        <p:tgtEl>
                                          <p:spTgt spid="126977">
                                            <p:txEl>
                                              <p:pRg st="13" end="13"/>
                                            </p:txEl>
                                          </p:spTgt>
                                        </p:tgtEl>
                                        <p:attrNameLst>
                                          <p:attrName>xshear</p:attrName>
                                        </p:attrNameLst>
                                      </p:cBhvr>
                                    </p:anim>
                                    <p:animScale>
                                      <p:cBhvr>
                                        <p:cTn id="65" dur="200" decel="100000" autoRev="1" fill="hold">
                                          <p:stCondLst>
                                            <p:cond delay="600"/>
                                          </p:stCondLst>
                                        </p:cTn>
                                        <p:tgtEl>
                                          <p:spTgt spid="126977">
                                            <p:txEl>
                                              <p:pRg st="13" end="13"/>
                                            </p:txEl>
                                          </p:spTgt>
                                        </p:tgtEl>
                                      </p:cBhvr>
                                      <p:from x="100000" y="100000"/>
                                      <p:to x="80000" y="100000"/>
                                    </p:animScale>
                                    <p:anim by="(#ppt_h/3+#ppt_w*0.1)" calcmode="lin" valueType="num">
                                      <p:cBhvr additive="sum">
                                        <p:cTn id="66" dur="200" decel="100000" autoRev="1" fill="hold">
                                          <p:stCondLst>
                                            <p:cond delay="600"/>
                                          </p:stCondLst>
                                        </p:cTn>
                                        <p:tgtEl>
                                          <p:spTgt spid="126977">
                                            <p:txEl>
                                              <p:pRg st="13" end="1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2845385"/>
            <a:ext cx="8648521" cy="1015663"/>
          </a:xfrm>
          <a:prstGeom prst="rect">
            <a:avLst/>
          </a:prstGeom>
          <a:noFill/>
        </p:spPr>
        <p:txBody>
          <a:bodyPr wrap="none" rtlCol="0">
            <a:spAutoFit/>
          </a:bodyPr>
          <a:lstStyle/>
          <a:p>
            <a:r>
              <a:rPr lang="zh-TW" altLang="en-US" sz="6000" b="1" dirty="0" smtClean="0">
                <a:latin typeface="微軟正黑體" pitchFamily="34" charset="-120"/>
                <a:ea typeface="微軟正黑體" pitchFamily="34" charset="-120"/>
              </a:rPr>
              <a:t>参、政策利害關係人分析</a:t>
            </a:r>
            <a:endParaRPr lang="zh-TW" altLang="en-US" sz="6000" b="1" dirty="0">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flipH="1">
            <a:off x="323528" y="334397"/>
            <a:ext cx="6552728" cy="646331"/>
          </a:xfrm>
          <a:prstGeom prst="rect">
            <a:avLst/>
          </a:prstGeom>
          <a:noFill/>
        </p:spPr>
        <p:txBody>
          <a:bodyPr wrap="square" rtlCol="0">
            <a:spAutoFit/>
          </a:bodyPr>
          <a:lstStyle/>
          <a:p>
            <a:r>
              <a:rPr lang="zh-TW" altLang="en-US" sz="3600" b="1" dirty="0" smtClean="0">
                <a:latin typeface="微軟正黑體" pitchFamily="34" charset="-120"/>
                <a:ea typeface="微軟正黑體" pitchFamily="34" charset="-120"/>
              </a:rPr>
              <a:t>政策利害關係人分析架構圖：</a:t>
            </a:r>
            <a:endParaRPr lang="en-US" altLang="zh-TW" sz="3600" b="1" dirty="0" smtClean="0">
              <a:latin typeface="微軟正黑體" pitchFamily="34" charset="-120"/>
              <a:ea typeface="微軟正黑體" pitchFamily="34" charset="-120"/>
            </a:endParaRPr>
          </a:p>
        </p:txBody>
      </p:sp>
      <p:pic>
        <p:nvPicPr>
          <p:cNvPr id="3" name="圖片 2" descr="圖片12.png"/>
          <p:cNvPicPr>
            <a:picLocks noChangeAspect="1"/>
          </p:cNvPicPr>
          <p:nvPr/>
        </p:nvPicPr>
        <p:blipFill>
          <a:blip r:embed="rId2" cstate="print"/>
          <a:stretch>
            <a:fillRect/>
          </a:stretch>
        </p:blipFill>
        <p:spPr>
          <a:xfrm>
            <a:off x="0" y="1484784"/>
            <a:ext cx="9144000" cy="5373216"/>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899592" y="1268760"/>
            <a:ext cx="7485165" cy="3599"/>
            <a:chOff x="787937" y="955035"/>
            <a:chExt cx="7485165" cy="3599"/>
          </a:xfrm>
        </p:grpSpPr>
        <p:cxnSp>
          <p:nvCxnSpPr>
            <p:cNvPr id="4"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3" name="群組 9"/>
          <p:cNvGrpSpPr>
            <a:grpSpLocks/>
          </p:cNvGrpSpPr>
          <p:nvPr/>
        </p:nvGrpSpPr>
        <p:grpSpPr bwMode="auto">
          <a:xfrm rot="5400000">
            <a:off x="3829608" y="1543608"/>
            <a:ext cx="1484784" cy="9144000"/>
            <a:chOff x="7020271" y="0"/>
            <a:chExt cx="2123730" cy="6858000"/>
          </a:xfrm>
        </p:grpSpPr>
        <p:pic>
          <p:nvPicPr>
            <p:cNvPr id="10"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11"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12"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pic>
        <p:nvPicPr>
          <p:cNvPr id="14" name="圖片 13" descr="圖片6.png"/>
          <p:cNvPicPr>
            <a:picLocks noChangeAspect="1"/>
          </p:cNvPicPr>
          <p:nvPr/>
        </p:nvPicPr>
        <p:blipFill>
          <a:blip r:embed="rId3" cstate="print"/>
          <a:stretch>
            <a:fillRect/>
          </a:stretch>
        </p:blipFill>
        <p:spPr>
          <a:xfrm>
            <a:off x="1043608" y="188640"/>
            <a:ext cx="7022012" cy="1213004"/>
          </a:xfrm>
          <a:prstGeom prst="rect">
            <a:avLst/>
          </a:prstGeom>
        </p:spPr>
      </p:pic>
      <p:graphicFrame>
        <p:nvGraphicFramePr>
          <p:cNvPr id="18" name="資料庫圖表 17"/>
          <p:cNvGraphicFramePr/>
          <p:nvPr/>
        </p:nvGraphicFramePr>
        <p:xfrm>
          <a:off x="0" y="1412776"/>
          <a:ext cx="9144000"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直線圖說文字 2 14"/>
          <p:cNvSpPr/>
          <p:nvPr/>
        </p:nvSpPr>
        <p:spPr>
          <a:xfrm flipH="1">
            <a:off x="323528" y="2595681"/>
            <a:ext cx="1475656" cy="461665"/>
          </a:xfrm>
          <a:prstGeom prst="borderCallout2">
            <a:avLst>
              <a:gd name="adj1" fmla="val 58275"/>
              <a:gd name="adj2" fmla="val -4986"/>
              <a:gd name="adj3" fmla="val 64668"/>
              <a:gd name="adj4" fmla="val -26252"/>
              <a:gd name="adj5" fmla="val 195555"/>
              <a:gd name="adj6" fmla="val -42759"/>
            </a:avLst>
          </a:prstGeom>
          <a:noFill/>
          <a:ln w="5715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zh-TW" altLang="en-US" sz="2400" b="1" dirty="0" smtClean="0">
                <a:solidFill>
                  <a:srgbClr val="FFC000"/>
                </a:solidFill>
                <a:latin typeface="微軟正黑體" pitchFamily="34" charset="-120"/>
                <a:ea typeface="微軟正黑體" pitchFamily="34" charset="-120"/>
              </a:rPr>
              <a:t>文化保存</a:t>
            </a:r>
          </a:p>
        </p:txBody>
      </p:sp>
      <p:sp>
        <p:nvSpPr>
          <p:cNvPr id="16" name="直線圖說文字 2 15"/>
          <p:cNvSpPr/>
          <p:nvPr/>
        </p:nvSpPr>
        <p:spPr>
          <a:xfrm flipH="1">
            <a:off x="360040" y="4725144"/>
            <a:ext cx="1475656" cy="461665"/>
          </a:xfrm>
          <a:prstGeom prst="borderCallout2">
            <a:avLst>
              <a:gd name="adj1" fmla="val 58275"/>
              <a:gd name="adj2" fmla="val -4986"/>
              <a:gd name="adj3" fmla="val 45345"/>
              <a:gd name="adj4" fmla="val -27007"/>
              <a:gd name="adj5" fmla="val -29080"/>
              <a:gd name="adj6" fmla="val -42759"/>
            </a:avLst>
          </a:prstGeom>
          <a:noFill/>
          <a:ln w="5715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zh-TW" altLang="en-US" sz="2400" b="1" dirty="0" smtClean="0">
                <a:solidFill>
                  <a:srgbClr val="FFC000"/>
                </a:solidFill>
                <a:latin typeface="微軟正黑體" pitchFamily="34" charset="-120"/>
                <a:ea typeface="微軟正黑體" pitchFamily="34" charset="-120"/>
              </a:rPr>
              <a:t>生活情感</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 calcmode="lin" valueType="num">
                                      <p:cBhvr>
                                        <p:cTn id="16" dur="500" fill="hold"/>
                                        <p:tgtEl>
                                          <p:spTgt spid="15"/>
                                        </p:tgtEl>
                                        <p:attrNameLst>
                                          <p:attrName>style.rotation</p:attrName>
                                        </p:attrNameLst>
                                      </p:cBhvr>
                                      <p:tavLst>
                                        <p:tav tm="0">
                                          <p:val>
                                            <p:fltVal val="360"/>
                                          </p:val>
                                        </p:tav>
                                        <p:tav tm="100000">
                                          <p:val>
                                            <p:fltVal val="0"/>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 calcmode="lin" valueType="num">
                                      <p:cBhvr>
                                        <p:cTn id="24" dur="500" fill="hold"/>
                                        <p:tgtEl>
                                          <p:spTgt spid="16"/>
                                        </p:tgtEl>
                                        <p:attrNameLst>
                                          <p:attrName>style.rotation</p:attrName>
                                        </p:attrNameLst>
                                      </p:cBhvr>
                                      <p:tavLst>
                                        <p:tav tm="0">
                                          <p:val>
                                            <p:fltVal val="360"/>
                                          </p:val>
                                        </p:tav>
                                        <p:tav tm="100000">
                                          <p:val>
                                            <p:fltVal val="0"/>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899592" y="1268760"/>
            <a:ext cx="7485165" cy="3599"/>
            <a:chOff x="787937" y="955035"/>
            <a:chExt cx="7485165" cy="3599"/>
          </a:xfrm>
        </p:grpSpPr>
        <p:cxnSp>
          <p:nvCxnSpPr>
            <p:cNvPr id="4"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14" name="圖片 13" descr="圖片7.png"/>
          <p:cNvPicPr>
            <a:picLocks noChangeAspect="1"/>
          </p:cNvPicPr>
          <p:nvPr/>
        </p:nvPicPr>
        <p:blipFill>
          <a:blip r:embed="rId2" cstate="print"/>
          <a:stretch>
            <a:fillRect/>
          </a:stretch>
        </p:blipFill>
        <p:spPr>
          <a:xfrm>
            <a:off x="0" y="221122"/>
            <a:ext cx="9144000" cy="1191654"/>
          </a:xfrm>
          <a:prstGeom prst="rect">
            <a:avLst/>
          </a:prstGeom>
        </p:spPr>
      </p:pic>
      <p:graphicFrame>
        <p:nvGraphicFramePr>
          <p:cNvPr id="16" name="表格 15"/>
          <p:cNvGraphicFramePr>
            <a:graphicFrameLocks noGrp="1"/>
          </p:cNvGraphicFramePr>
          <p:nvPr/>
        </p:nvGraphicFramePr>
        <p:xfrm>
          <a:off x="251519" y="1480864"/>
          <a:ext cx="8712970" cy="5116488"/>
        </p:xfrm>
        <a:graphic>
          <a:graphicData uri="http://schemas.openxmlformats.org/drawingml/2006/table">
            <a:tbl>
              <a:tblPr>
                <a:tableStyleId>{8799B23B-EC83-4686-B30A-512413B5E67A}</a:tableStyleId>
              </a:tblPr>
              <a:tblGrid>
                <a:gridCol w="1407359"/>
                <a:gridCol w="3589553"/>
                <a:gridCol w="3716058"/>
              </a:tblGrid>
              <a:tr h="393576">
                <a:tc gridSpan="3">
                  <a:txBody>
                    <a:bodyPr/>
                    <a:lstStyle/>
                    <a:p>
                      <a:pPr algn="ctr">
                        <a:spcAft>
                          <a:spcPts val="0"/>
                        </a:spcAft>
                      </a:pPr>
                      <a:r>
                        <a:rPr lang="zh-TW" sz="2000" b="1" kern="0" dirty="0">
                          <a:solidFill>
                            <a:srgbClr val="00B0F0"/>
                          </a:solidFill>
                          <a:latin typeface="微軟正黑體" pitchFamily="34" charset="-120"/>
                          <a:ea typeface="微軟正黑體" pitchFamily="34" charset="-120"/>
                        </a:rPr>
                        <a:t>苗栗大埔案與南鐵東移案比較表格</a:t>
                      </a:r>
                      <a:endParaRPr lang="zh-TW" sz="2000" b="1" kern="100" dirty="0">
                        <a:solidFill>
                          <a:srgbClr val="00B0F0"/>
                        </a:solidFill>
                        <a:latin typeface="微軟正黑體" pitchFamily="34" charset="-120"/>
                        <a:ea typeface="微軟正黑體" pitchFamily="34" charset="-120"/>
                        <a:cs typeface="Times New Roman"/>
                      </a:endParaRPr>
                    </a:p>
                  </a:txBody>
                  <a:tcPr marL="14951" marR="14951" marT="0" marB="0"/>
                </a:tc>
                <a:tc hMerge="1">
                  <a:txBody>
                    <a:bodyPr/>
                    <a:lstStyle/>
                    <a:p>
                      <a:endParaRPr lang="zh-TW" altLang="en-US"/>
                    </a:p>
                  </a:txBody>
                  <a:tcPr/>
                </a:tc>
                <a:tc hMerge="1">
                  <a:txBody>
                    <a:bodyPr/>
                    <a:lstStyle/>
                    <a:p>
                      <a:endParaRPr lang="zh-TW" altLang="en-US"/>
                    </a:p>
                  </a:txBody>
                  <a:tcPr/>
                </a:tc>
              </a:tr>
              <a:tr h="393576">
                <a:tc>
                  <a:txBody>
                    <a:bodyPr/>
                    <a:lstStyle/>
                    <a:p>
                      <a:pPr>
                        <a:spcAft>
                          <a:spcPts val="0"/>
                        </a:spcAft>
                      </a:pPr>
                      <a:r>
                        <a:rPr lang="zh-TW" sz="2000" b="1" kern="0" dirty="0">
                          <a:latin typeface="微軟正黑體" pitchFamily="34" charset="-120"/>
                          <a:ea typeface="微軟正黑體" pitchFamily="34" charset="-120"/>
                        </a:rPr>
                        <a:t>事件名稱</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b="1" kern="0" dirty="0">
                          <a:latin typeface="微軟正黑體" pitchFamily="34" charset="-120"/>
                          <a:ea typeface="微軟正黑體" pitchFamily="34" charset="-120"/>
                        </a:rPr>
                        <a:t>苗栗大埔案</a:t>
                      </a:r>
                      <a:r>
                        <a:rPr lang="en-US" sz="2000" b="1" kern="0" dirty="0">
                          <a:latin typeface="微軟正黑體" pitchFamily="34" charset="-120"/>
                          <a:ea typeface="微軟正黑體" pitchFamily="34" charset="-120"/>
                        </a:rPr>
                        <a:t>2009~</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b="1" kern="0" dirty="0">
                          <a:latin typeface="微軟正黑體" pitchFamily="34" charset="-120"/>
                          <a:ea typeface="微軟正黑體" pitchFamily="34" charset="-120"/>
                        </a:rPr>
                        <a:t>南鐵東移案</a:t>
                      </a:r>
                      <a:r>
                        <a:rPr lang="en-US" sz="2000" b="1" kern="0" dirty="0">
                          <a:latin typeface="微軟正黑體" pitchFamily="34" charset="-120"/>
                          <a:ea typeface="微軟正黑體" pitchFamily="34" charset="-120"/>
                        </a:rPr>
                        <a:t>2010~</a:t>
                      </a:r>
                      <a:endParaRPr lang="zh-TW" sz="2000" b="1" kern="100" dirty="0">
                        <a:latin typeface="微軟正黑體" pitchFamily="34" charset="-120"/>
                        <a:ea typeface="微軟正黑體" pitchFamily="34" charset="-120"/>
                        <a:cs typeface="Times New Roman"/>
                      </a:endParaRPr>
                    </a:p>
                  </a:txBody>
                  <a:tcPr marL="14951" marR="14951" marT="0" marB="0"/>
                </a:tc>
              </a:tr>
              <a:tr h="393576">
                <a:tc>
                  <a:txBody>
                    <a:bodyPr/>
                    <a:lstStyle/>
                    <a:p>
                      <a:pPr>
                        <a:spcAft>
                          <a:spcPts val="0"/>
                        </a:spcAft>
                      </a:pPr>
                      <a:r>
                        <a:rPr lang="zh-TW" sz="2000" b="1" kern="0" dirty="0">
                          <a:latin typeface="微軟正黑體" pitchFamily="34" charset="-120"/>
                          <a:ea typeface="微軟正黑體" pitchFamily="34" charset="-120"/>
                        </a:rPr>
                        <a:t>在任首長</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a:latin typeface="微軟正黑體" pitchFamily="34" charset="-120"/>
                          <a:ea typeface="微軟正黑體" pitchFamily="34" charset="-120"/>
                        </a:rPr>
                        <a:t>劉政鴻</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dirty="0">
                          <a:latin typeface="微軟正黑體" pitchFamily="34" charset="-120"/>
                          <a:ea typeface="微軟正黑體" pitchFamily="34" charset="-120"/>
                        </a:rPr>
                        <a:t>賴清德</a:t>
                      </a:r>
                      <a:endParaRPr lang="zh-TW" sz="2000" kern="100" dirty="0">
                        <a:latin typeface="微軟正黑體" pitchFamily="34" charset="-120"/>
                        <a:ea typeface="微軟正黑體" pitchFamily="34" charset="-120"/>
                        <a:cs typeface="Times New Roman"/>
                      </a:endParaRPr>
                    </a:p>
                  </a:txBody>
                  <a:tcPr marL="14951" marR="14951" marT="0" marB="0"/>
                </a:tc>
              </a:tr>
              <a:tr h="393576">
                <a:tc>
                  <a:txBody>
                    <a:bodyPr/>
                    <a:lstStyle/>
                    <a:p>
                      <a:pPr>
                        <a:spcAft>
                          <a:spcPts val="0"/>
                        </a:spcAft>
                      </a:pPr>
                      <a:r>
                        <a:rPr lang="zh-TW" sz="2000" b="1" kern="0" dirty="0">
                          <a:latin typeface="微軟正黑體" pitchFamily="34" charset="-120"/>
                          <a:ea typeface="微軟正黑體" pitchFamily="34" charset="-120"/>
                        </a:rPr>
                        <a:t>需地機關</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a:latin typeface="微軟正黑體" pitchFamily="34" charset="-120"/>
                          <a:ea typeface="微軟正黑體" pitchFamily="34" charset="-120"/>
                        </a:rPr>
                        <a:t>苗栗縣政府</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dirty="0">
                          <a:solidFill>
                            <a:srgbClr val="FF0000"/>
                          </a:solidFill>
                          <a:latin typeface="微軟正黑體" pitchFamily="34" charset="-120"/>
                          <a:ea typeface="微軟正黑體" pitchFamily="34" charset="-120"/>
                        </a:rPr>
                        <a:t>交通部鐵工局</a:t>
                      </a:r>
                      <a:endParaRPr lang="zh-TW" sz="2000" kern="100" dirty="0">
                        <a:solidFill>
                          <a:srgbClr val="FF0000"/>
                        </a:solidFill>
                        <a:latin typeface="微軟正黑體" pitchFamily="34" charset="-120"/>
                        <a:ea typeface="微軟正黑體" pitchFamily="34" charset="-120"/>
                        <a:cs typeface="Times New Roman"/>
                      </a:endParaRPr>
                    </a:p>
                  </a:txBody>
                  <a:tcPr marL="14951" marR="14951" marT="0" marB="0"/>
                </a:tc>
              </a:tr>
              <a:tr h="393576">
                <a:tc>
                  <a:txBody>
                    <a:bodyPr/>
                    <a:lstStyle/>
                    <a:p>
                      <a:pPr>
                        <a:spcAft>
                          <a:spcPts val="0"/>
                        </a:spcAft>
                      </a:pPr>
                      <a:r>
                        <a:rPr lang="zh-TW" sz="2000" b="1" kern="0" dirty="0">
                          <a:latin typeface="微軟正黑體" pitchFamily="34" charset="-120"/>
                          <a:ea typeface="微軟正黑體" pitchFamily="34" charset="-120"/>
                        </a:rPr>
                        <a:t>設計者</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100">
                          <a:latin typeface="微軟正黑體" pitchFamily="34" charset="-120"/>
                          <a:ea typeface="微軟正黑體" pitchFamily="34" charset="-120"/>
                        </a:rPr>
                        <a:t>苗栗縣政府</a:t>
                      </a:r>
                      <a:r>
                        <a:rPr lang="en-US" sz="2000" kern="0">
                          <a:latin typeface="微軟正黑體" pitchFamily="34" charset="-120"/>
                          <a:ea typeface="微軟正黑體" pitchFamily="34" charset="-120"/>
                        </a:rPr>
                        <a:t>(2001)</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a:latin typeface="微軟正黑體" pitchFamily="34" charset="-120"/>
                          <a:ea typeface="微軟正黑體" pitchFamily="34" charset="-120"/>
                        </a:rPr>
                        <a:t>台南市政府、台灣省政府</a:t>
                      </a:r>
                      <a:r>
                        <a:rPr lang="en-US" sz="2000" kern="0">
                          <a:latin typeface="微軟正黑體" pitchFamily="34" charset="-120"/>
                          <a:ea typeface="微軟正黑體" pitchFamily="34" charset="-120"/>
                        </a:rPr>
                        <a:t>(1993)</a:t>
                      </a:r>
                      <a:endParaRPr lang="zh-TW" sz="2000" kern="100">
                        <a:latin typeface="微軟正黑體" pitchFamily="34" charset="-120"/>
                        <a:ea typeface="微軟正黑體" pitchFamily="34" charset="-120"/>
                        <a:cs typeface="Times New Roman"/>
                      </a:endParaRPr>
                    </a:p>
                  </a:txBody>
                  <a:tcPr marL="14951" marR="14951" marT="0" marB="0"/>
                </a:tc>
              </a:tr>
              <a:tr h="393576">
                <a:tc>
                  <a:txBody>
                    <a:bodyPr/>
                    <a:lstStyle/>
                    <a:p>
                      <a:pPr>
                        <a:spcAft>
                          <a:spcPts val="0"/>
                        </a:spcAft>
                      </a:pPr>
                      <a:r>
                        <a:rPr lang="zh-TW" sz="2000" b="1" kern="0" dirty="0">
                          <a:latin typeface="微軟正黑體" pitchFamily="34" charset="-120"/>
                          <a:ea typeface="微軟正黑體" pitchFamily="34" charset="-120"/>
                        </a:rPr>
                        <a:t>徵收目的</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a:latin typeface="微軟正黑體" pitchFamily="34" charset="-120"/>
                          <a:ea typeface="微軟正黑體" pitchFamily="34" charset="-120"/>
                        </a:rPr>
                        <a:t>開發工業區</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a:latin typeface="微軟正黑體" pitchFamily="34" charset="-120"/>
                          <a:ea typeface="微軟正黑體" pitchFamily="34" charset="-120"/>
                        </a:rPr>
                        <a:t>台南鐵路地下化工程</a:t>
                      </a:r>
                      <a:endParaRPr lang="zh-TW" sz="2000" kern="100">
                        <a:latin typeface="微軟正黑體" pitchFamily="34" charset="-120"/>
                        <a:ea typeface="微軟正黑體" pitchFamily="34" charset="-120"/>
                        <a:cs typeface="Times New Roman"/>
                      </a:endParaRPr>
                    </a:p>
                  </a:txBody>
                  <a:tcPr marL="14951" marR="14951" marT="0" marB="0"/>
                </a:tc>
              </a:tr>
              <a:tr h="393576">
                <a:tc>
                  <a:txBody>
                    <a:bodyPr/>
                    <a:lstStyle/>
                    <a:p>
                      <a:pPr>
                        <a:spcAft>
                          <a:spcPts val="0"/>
                        </a:spcAft>
                      </a:pPr>
                      <a:r>
                        <a:rPr lang="zh-TW" sz="2000" b="1" kern="100" dirty="0">
                          <a:latin typeface="微軟正黑體" pitchFamily="34" charset="-120"/>
                          <a:ea typeface="微軟正黑體" pitchFamily="34" charset="-120"/>
                        </a:rPr>
                        <a:t>經費</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en-US" sz="2000" kern="100" dirty="0">
                          <a:latin typeface="微軟正黑體" pitchFamily="34" charset="-120"/>
                          <a:ea typeface="微軟正黑體" pitchFamily="34" charset="-120"/>
                        </a:rPr>
                        <a:t>45</a:t>
                      </a:r>
                      <a:r>
                        <a:rPr lang="zh-TW" sz="2000" kern="100" dirty="0">
                          <a:latin typeface="微軟正黑體" pitchFamily="34" charset="-120"/>
                          <a:ea typeface="微軟正黑體" pitchFamily="34" charset="-120"/>
                        </a:rPr>
                        <a:t>億</a:t>
                      </a:r>
                      <a:endParaRPr lang="zh-TW" sz="2000"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en-US" sz="2000" kern="100">
                          <a:latin typeface="微軟正黑體" pitchFamily="34" charset="-120"/>
                          <a:ea typeface="微軟正黑體" pitchFamily="34" charset="-120"/>
                        </a:rPr>
                        <a:t>293.6</a:t>
                      </a:r>
                      <a:r>
                        <a:rPr lang="zh-TW" sz="2000" kern="100">
                          <a:latin typeface="微軟正黑體" pitchFamily="34" charset="-120"/>
                          <a:ea typeface="微軟正黑體" pitchFamily="34" charset="-120"/>
                        </a:rPr>
                        <a:t>億</a:t>
                      </a:r>
                      <a:endParaRPr lang="zh-TW" sz="2000" kern="100">
                        <a:latin typeface="微軟正黑體" pitchFamily="34" charset="-120"/>
                        <a:ea typeface="微軟正黑體" pitchFamily="34" charset="-120"/>
                        <a:cs typeface="Times New Roman"/>
                      </a:endParaRPr>
                    </a:p>
                  </a:txBody>
                  <a:tcPr marL="14951" marR="14951" marT="0" marB="0"/>
                </a:tc>
              </a:tr>
              <a:tr h="393576">
                <a:tc>
                  <a:txBody>
                    <a:bodyPr/>
                    <a:lstStyle/>
                    <a:p>
                      <a:pPr>
                        <a:spcAft>
                          <a:spcPts val="0"/>
                        </a:spcAft>
                      </a:pPr>
                      <a:r>
                        <a:rPr lang="zh-TW" sz="2000" b="1" kern="100" dirty="0">
                          <a:latin typeface="微軟正黑體" pitchFamily="34" charset="-120"/>
                          <a:ea typeface="微軟正黑體" pitchFamily="34" charset="-120"/>
                        </a:rPr>
                        <a:t>經費來源</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100">
                          <a:latin typeface="微軟正黑體" pitchFamily="34" charset="-120"/>
                          <a:ea typeface="微軟正黑體" pitchFamily="34" charset="-120"/>
                        </a:rPr>
                        <a:t>土地變更後的土地增值價值</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100">
                          <a:latin typeface="微軟正黑體" pitchFamily="34" charset="-120"/>
                          <a:ea typeface="微軟正黑體" pitchFamily="34" charset="-120"/>
                        </a:rPr>
                        <a:t>市政府與交通部</a:t>
                      </a:r>
                      <a:endParaRPr lang="zh-TW" sz="2000" kern="100">
                        <a:latin typeface="微軟正黑體" pitchFamily="34" charset="-120"/>
                        <a:ea typeface="微軟正黑體" pitchFamily="34" charset="-120"/>
                        <a:cs typeface="Times New Roman"/>
                      </a:endParaRPr>
                    </a:p>
                  </a:txBody>
                  <a:tcPr marL="14951" marR="14951" marT="0" marB="0"/>
                </a:tc>
              </a:tr>
              <a:tr h="393576">
                <a:tc>
                  <a:txBody>
                    <a:bodyPr/>
                    <a:lstStyle/>
                    <a:p>
                      <a:pPr>
                        <a:spcAft>
                          <a:spcPts val="0"/>
                        </a:spcAft>
                      </a:pPr>
                      <a:r>
                        <a:rPr lang="zh-TW" sz="2000" b="1" kern="100" dirty="0">
                          <a:latin typeface="微軟正黑體" pitchFamily="34" charset="-120"/>
                          <a:ea typeface="微軟正黑體" pitchFamily="34" charset="-120"/>
                        </a:rPr>
                        <a:t>面積</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en-US" sz="2000" kern="100">
                          <a:latin typeface="微軟正黑體" pitchFamily="34" charset="-120"/>
                          <a:ea typeface="微軟正黑體" pitchFamily="34" charset="-120"/>
                        </a:rPr>
                        <a:t>136</a:t>
                      </a:r>
                      <a:r>
                        <a:rPr lang="zh-TW" sz="2000" kern="100">
                          <a:latin typeface="微軟正黑體" pitchFamily="34" charset="-120"/>
                          <a:ea typeface="微軟正黑體" pitchFamily="34" charset="-120"/>
                        </a:rPr>
                        <a:t>公頃</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en-US" sz="2000" kern="100">
                          <a:latin typeface="微軟正黑體" pitchFamily="34" charset="-120"/>
                          <a:ea typeface="微軟正黑體" pitchFamily="34" charset="-120"/>
                        </a:rPr>
                        <a:t>13.4149</a:t>
                      </a:r>
                      <a:r>
                        <a:rPr lang="zh-TW" sz="2000" kern="100">
                          <a:latin typeface="微軟正黑體" pitchFamily="34" charset="-120"/>
                          <a:ea typeface="微軟正黑體" pitchFamily="34" charset="-120"/>
                        </a:rPr>
                        <a:t>公頃</a:t>
                      </a:r>
                      <a:endParaRPr lang="zh-TW" sz="2000" kern="100">
                        <a:latin typeface="微軟正黑體" pitchFamily="34" charset="-120"/>
                        <a:ea typeface="微軟正黑體" pitchFamily="34" charset="-120"/>
                        <a:cs typeface="Times New Roman"/>
                      </a:endParaRPr>
                    </a:p>
                  </a:txBody>
                  <a:tcPr marL="14951" marR="14951" marT="0" marB="0"/>
                </a:tc>
              </a:tr>
              <a:tr h="393576">
                <a:tc>
                  <a:txBody>
                    <a:bodyPr/>
                    <a:lstStyle/>
                    <a:p>
                      <a:pPr>
                        <a:spcAft>
                          <a:spcPts val="0"/>
                        </a:spcAft>
                      </a:pPr>
                      <a:r>
                        <a:rPr lang="zh-TW" sz="2000" b="1" kern="0" dirty="0">
                          <a:latin typeface="微軟正黑體" pitchFamily="34" charset="-120"/>
                          <a:ea typeface="微軟正黑體" pitchFamily="34" charset="-120"/>
                        </a:rPr>
                        <a:t>反對原因</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a:latin typeface="微軟正黑體" pitchFamily="34" charset="-120"/>
                          <a:ea typeface="微軟正黑體" pitchFamily="34" charset="-120"/>
                        </a:rPr>
                        <a:t>部分拒遷戶認為可保留房屋</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a:latin typeface="微軟正黑體" pitchFamily="34" charset="-120"/>
                          <a:ea typeface="微軟正黑體" pitchFamily="34" charset="-120"/>
                        </a:rPr>
                        <a:t>土地不可被財團圖利</a:t>
                      </a:r>
                      <a:endParaRPr lang="zh-TW" sz="2000" kern="100">
                        <a:latin typeface="微軟正黑體" pitchFamily="34" charset="-120"/>
                        <a:ea typeface="微軟正黑體" pitchFamily="34" charset="-120"/>
                        <a:cs typeface="Times New Roman"/>
                      </a:endParaRPr>
                    </a:p>
                  </a:txBody>
                  <a:tcPr marL="14951" marR="14951" marT="0" marB="0"/>
                </a:tc>
              </a:tr>
              <a:tr h="787152">
                <a:tc>
                  <a:txBody>
                    <a:bodyPr/>
                    <a:lstStyle/>
                    <a:p>
                      <a:pPr>
                        <a:spcAft>
                          <a:spcPts val="0"/>
                        </a:spcAft>
                      </a:pPr>
                      <a:r>
                        <a:rPr lang="zh-TW" sz="2000" b="1" kern="0" dirty="0">
                          <a:latin typeface="微軟正黑體" pitchFamily="34" charset="-120"/>
                          <a:ea typeface="微軟正黑體" pitchFamily="34" charset="-120"/>
                        </a:rPr>
                        <a:t>拆遷戶數</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en-US" sz="2000" kern="0">
                          <a:latin typeface="微軟正黑體" pitchFamily="34" charset="-120"/>
                          <a:ea typeface="微軟正黑體" pitchFamily="34" charset="-120"/>
                        </a:rPr>
                        <a:t>945</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en-US" sz="2000" kern="0" dirty="0">
                          <a:latin typeface="微軟正黑體" pitchFamily="34" charset="-120"/>
                          <a:ea typeface="微軟正黑體" pitchFamily="34" charset="-120"/>
                        </a:rPr>
                        <a:t>407</a:t>
                      </a:r>
                      <a:endParaRPr lang="zh-TW" sz="2000" kern="100" dirty="0">
                        <a:latin typeface="微軟正黑體" pitchFamily="34" charset="-120"/>
                        <a:ea typeface="微軟正黑體" pitchFamily="34" charset="-120"/>
                      </a:endParaRPr>
                    </a:p>
                    <a:p>
                      <a:pPr>
                        <a:spcAft>
                          <a:spcPts val="0"/>
                        </a:spcAft>
                      </a:pPr>
                      <a:r>
                        <a:rPr lang="zh-TW" sz="2000" kern="0" dirty="0">
                          <a:solidFill>
                            <a:srgbClr val="FF0000"/>
                          </a:solidFill>
                          <a:latin typeface="微軟正黑體" pitchFamily="34" charset="-120"/>
                          <a:ea typeface="微軟正黑體" pitchFamily="34" charset="-120"/>
                        </a:rPr>
                        <a:t>（無論哪種工法都必須拆遷）</a:t>
                      </a:r>
                      <a:endParaRPr lang="zh-TW" sz="2000" kern="100" dirty="0">
                        <a:solidFill>
                          <a:srgbClr val="FF0000"/>
                        </a:solidFill>
                        <a:latin typeface="微軟正黑體" pitchFamily="34" charset="-120"/>
                        <a:ea typeface="微軟正黑體" pitchFamily="34" charset="-120"/>
                        <a:cs typeface="Times New Roman"/>
                      </a:endParaRPr>
                    </a:p>
                  </a:txBody>
                  <a:tcPr marL="14951" marR="14951" marT="0" marB="0"/>
                </a:tc>
              </a:tr>
              <a:tr h="393576">
                <a:tc>
                  <a:txBody>
                    <a:bodyPr/>
                    <a:lstStyle/>
                    <a:p>
                      <a:pPr>
                        <a:spcAft>
                          <a:spcPts val="0"/>
                        </a:spcAft>
                      </a:pPr>
                      <a:r>
                        <a:rPr lang="zh-TW" sz="2000" b="1" kern="0" dirty="0">
                          <a:latin typeface="微軟正黑體" pitchFamily="34" charset="-120"/>
                          <a:ea typeface="微軟正黑體" pitchFamily="34" charset="-120"/>
                        </a:rPr>
                        <a:t>拒遷戶數</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en-US" sz="2000" kern="0">
                          <a:latin typeface="微軟正黑體" pitchFamily="34" charset="-120"/>
                          <a:ea typeface="微軟正黑體" pitchFamily="34" charset="-120"/>
                        </a:rPr>
                        <a:t>4</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en-US" sz="2000" kern="0" dirty="0">
                          <a:latin typeface="微軟正黑體" pitchFamily="34" charset="-120"/>
                          <a:ea typeface="微軟正黑體" pitchFamily="34" charset="-120"/>
                        </a:rPr>
                        <a:t>407</a:t>
                      </a:r>
                      <a:endParaRPr lang="zh-TW" sz="2000" kern="100" dirty="0">
                        <a:latin typeface="微軟正黑體" pitchFamily="34" charset="-120"/>
                        <a:ea typeface="微軟正黑體" pitchFamily="34" charset="-120"/>
                        <a:cs typeface="Times New Roman"/>
                      </a:endParaRPr>
                    </a:p>
                  </a:txBody>
                  <a:tcPr marL="14951" marR="14951" marT="0" marB="0"/>
                </a:tc>
              </a:tr>
            </a:tbl>
          </a:graphicData>
        </a:graphic>
      </p:graphicFrame>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800" b="0" i="0" u="none" strike="noStrike" cap="none" normalizeH="0" baseline="0" smtClean="0">
                <a:ln>
                  <a:noFill/>
                </a:ln>
                <a:solidFill>
                  <a:schemeClr val="tx1"/>
                </a:solidFill>
                <a:effectLst/>
                <a:latin typeface="Arial" pitchFamily="34" charset="0"/>
                <a:ea typeface="新細明體" pitchFamily="18" charset="-120"/>
              </a:rPr>
              <a:t/>
            </a:r>
            <a:br>
              <a:rPr kumimoji="1" lang="zh-TW" altLang="zh-TW" sz="1800" b="0" i="0" u="none" strike="noStrike" cap="none" normalizeH="0" baseline="0" smtClean="0">
                <a:ln>
                  <a:noFill/>
                </a:ln>
                <a:solidFill>
                  <a:schemeClr val="tx1"/>
                </a:solidFill>
                <a:effectLst/>
                <a:latin typeface="Arial" pitchFamily="34" charset="0"/>
                <a:ea typeface="新細明體" pitchFamily="18" charset="-120"/>
              </a:rPr>
            </a:b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sp>
        <p:nvSpPr>
          <p:cNvPr id="104453" name="Rectangle 5"/>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9"/>
          <p:cNvGrpSpPr>
            <a:grpSpLocks/>
          </p:cNvGrpSpPr>
          <p:nvPr/>
        </p:nvGrpSpPr>
        <p:grpSpPr bwMode="auto">
          <a:xfrm rot="5400000">
            <a:off x="3829608" y="1543608"/>
            <a:ext cx="1484784" cy="9144000"/>
            <a:chOff x="7020271" y="0"/>
            <a:chExt cx="2123730" cy="6858000"/>
          </a:xfrm>
        </p:grpSpPr>
        <p:pic>
          <p:nvPicPr>
            <p:cNvPr id="5"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6"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7"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graphicFrame>
        <p:nvGraphicFramePr>
          <p:cNvPr id="3" name="表格 2"/>
          <p:cNvGraphicFramePr>
            <a:graphicFrameLocks noGrp="1"/>
          </p:cNvGraphicFramePr>
          <p:nvPr/>
        </p:nvGraphicFramePr>
        <p:xfrm>
          <a:off x="179510" y="476672"/>
          <a:ext cx="8712970" cy="5184577"/>
        </p:xfrm>
        <a:graphic>
          <a:graphicData uri="http://schemas.openxmlformats.org/drawingml/2006/table">
            <a:tbl>
              <a:tblPr>
                <a:tableStyleId>{8799B23B-EC83-4686-B30A-512413B5E67A}</a:tableStyleId>
              </a:tblPr>
              <a:tblGrid>
                <a:gridCol w="1407359"/>
                <a:gridCol w="3589553"/>
                <a:gridCol w="3716058"/>
              </a:tblGrid>
              <a:tr h="1595254">
                <a:tc>
                  <a:txBody>
                    <a:bodyPr/>
                    <a:lstStyle/>
                    <a:p>
                      <a:pPr>
                        <a:spcAft>
                          <a:spcPts val="0"/>
                        </a:spcAft>
                      </a:pPr>
                      <a:r>
                        <a:rPr lang="zh-TW" sz="2000" b="1" kern="0" dirty="0">
                          <a:latin typeface="微軟正黑體" pitchFamily="34" charset="-120"/>
                          <a:ea typeface="微軟正黑體" pitchFamily="34" charset="-120"/>
                        </a:rPr>
                        <a:t>徵收辦法</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b="1" kern="0" dirty="0">
                          <a:solidFill>
                            <a:srgbClr val="FF0000"/>
                          </a:solidFill>
                          <a:latin typeface="微軟正黑體" pitchFamily="34" charset="-120"/>
                          <a:ea typeface="微軟正黑體" pitchFamily="34" charset="-120"/>
                        </a:rPr>
                        <a:t>區段徵收</a:t>
                      </a:r>
                      <a:endParaRPr lang="zh-TW" sz="2000" b="1" kern="100" dirty="0">
                        <a:solidFill>
                          <a:srgbClr val="FF0000"/>
                        </a:solidFill>
                        <a:latin typeface="微軟正黑體" pitchFamily="34" charset="-120"/>
                        <a:ea typeface="微軟正黑體" pitchFamily="34" charset="-120"/>
                      </a:endParaRPr>
                    </a:p>
                    <a:p>
                      <a:pPr>
                        <a:spcAft>
                          <a:spcPts val="0"/>
                        </a:spcAft>
                      </a:pPr>
                      <a:r>
                        <a:rPr lang="zh-TW" sz="2000" kern="100" dirty="0">
                          <a:latin typeface="微軟正黑體" pitchFamily="34" charset="-120"/>
                          <a:ea typeface="微軟正黑體" pitchFamily="34" charset="-120"/>
                        </a:rPr>
                        <a:t>還給重劃區內的地主</a:t>
                      </a:r>
                      <a:r>
                        <a:rPr lang="en-US" sz="2000" kern="100" dirty="0">
                          <a:latin typeface="微軟正黑體" pitchFamily="34" charset="-120"/>
                          <a:ea typeface="微軟正黑體" pitchFamily="34" charset="-120"/>
                        </a:rPr>
                        <a:t>46</a:t>
                      </a:r>
                      <a:r>
                        <a:rPr lang="zh-TW" sz="2000" kern="100" dirty="0">
                          <a:latin typeface="微軟正黑體" pitchFamily="34" charset="-120"/>
                          <a:ea typeface="微軟正黑體" pitchFamily="34" charset="-120"/>
                        </a:rPr>
                        <a:t>％建地、未經農地重劃區的地主則還給</a:t>
                      </a:r>
                      <a:r>
                        <a:rPr lang="en-US" sz="2000" kern="100" dirty="0">
                          <a:latin typeface="微軟正黑體" pitchFamily="34" charset="-120"/>
                          <a:ea typeface="微軟正黑體" pitchFamily="34" charset="-120"/>
                        </a:rPr>
                        <a:t>41</a:t>
                      </a:r>
                      <a:r>
                        <a:rPr lang="zh-TW" sz="2000" kern="100" dirty="0">
                          <a:latin typeface="微軟正黑體" pitchFamily="34" charset="-120"/>
                          <a:ea typeface="微軟正黑體" pitchFamily="34" charset="-120"/>
                        </a:rPr>
                        <a:t>％</a:t>
                      </a:r>
                      <a:endParaRPr lang="zh-TW" sz="2000" kern="100" dirty="0">
                        <a:latin typeface="微軟正黑體" pitchFamily="34" charset="-120"/>
                        <a:ea typeface="微軟正黑體" pitchFamily="34" charset="-120"/>
                        <a:cs typeface="Times New Roman"/>
                      </a:endParaRPr>
                    </a:p>
                  </a:txBody>
                  <a:tcPr marL="14951" marR="14951" marT="0" marB="0"/>
                </a:tc>
                <a:tc>
                  <a:txBody>
                    <a:bodyPr/>
                    <a:lstStyle/>
                    <a:p>
                      <a:pPr marL="0" algn="l" defTabSz="914400" rtl="0" eaLnBrk="1" latinLnBrk="0" hangingPunct="1">
                        <a:spcAft>
                          <a:spcPts val="0"/>
                        </a:spcAft>
                      </a:pPr>
                      <a:r>
                        <a:rPr lang="zh-TW" sz="2000" b="1" kern="0" dirty="0">
                          <a:solidFill>
                            <a:srgbClr val="FF0000"/>
                          </a:solidFill>
                          <a:latin typeface="微軟正黑體" pitchFamily="34" charset="-120"/>
                          <a:ea typeface="微軟正黑體" pitchFamily="34" charset="-120"/>
                          <a:cs typeface="+mn-cs"/>
                        </a:rPr>
                        <a:t>一般徵收</a:t>
                      </a:r>
                    </a:p>
                    <a:p>
                      <a:pPr>
                        <a:spcAft>
                          <a:spcPts val="0"/>
                        </a:spcAft>
                      </a:pPr>
                      <a:r>
                        <a:rPr lang="zh-TW" sz="2000" kern="0" dirty="0">
                          <a:latin typeface="微軟正黑體" pitchFamily="34" charset="-120"/>
                          <a:ea typeface="微軟正黑體" pitchFamily="34" charset="-120"/>
                        </a:rPr>
                        <a:t>依照當其市價補償其市價</a:t>
                      </a:r>
                      <a:endParaRPr lang="zh-TW" sz="2000" kern="100" dirty="0">
                        <a:latin typeface="微軟正黑體" pitchFamily="34" charset="-120"/>
                        <a:ea typeface="微軟正黑體" pitchFamily="34" charset="-120"/>
                        <a:cs typeface="Times New Roman"/>
                      </a:endParaRPr>
                    </a:p>
                  </a:txBody>
                  <a:tcPr marL="14951" marR="14951" marT="0" marB="0"/>
                </a:tc>
              </a:tr>
              <a:tr h="398814">
                <a:tc>
                  <a:txBody>
                    <a:bodyPr/>
                    <a:lstStyle/>
                    <a:p>
                      <a:pPr>
                        <a:spcAft>
                          <a:spcPts val="0"/>
                        </a:spcAft>
                      </a:pPr>
                      <a:r>
                        <a:rPr lang="zh-TW" sz="2000" b="1" kern="100" dirty="0">
                          <a:latin typeface="微軟正黑體" pitchFamily="34" charset="-120"/>
                          <a:ea typeface="微軟正黑體" pitchFamily="34" charset="-120"/>
                        </a:rPr>
                        <a:t>徵收後用途</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100" dirty="0">
                          <a:solidFill>
                            <a:srgbClr val="FFC000"/>
                          </a:solidFill>
                          <a:latin typeface="微軟正黑體" pitchFamily="34" charset="-120"/>
                          <a:ea typeface="微軟正黑體" pitchFamily="34" charset="-120"/>
                        </a:rPr>
                        <a:t>設廠、規劃住宅、商業區</a:t>
                      </a:r>
                      <a:endParaRPr lang="zh-TW" sz="2000" kern="100" dirty="0">
                        <a:solidFill>
                          <a:srgbClr val="FFC000"/>
                        </a:solidFill>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100" dirty="0">
                          <a:solidFill>
                            <a:srgbClr val="FFC000"/>
                          </a:solidFill>
                          <a:latin typeface="微軟正黑體" pitchFamily="34" charset="-120"/>
                          <a:ea typeface="微軟正黑體" pitchFamily="34" charset="-120"/>
                        </a:rPr>
                        <a:t>鐵軌地下化，上方為公園道</a:t>
                      </a:r>
                      <a:endParaRPr lang="zh-TW" sz="2000" kern="100" dirty="0">
                        <a:solidFill>
                          <a:srgbClr val="FFC000"/>
                        </a:solidFill>
                        <a:latin typeface="微軟正黑體" pitchFamily="34" charset="-120"/>
                        <a:ea typeface="微軟正黑體" pitchFamily="34" charset="-120"/>
                        <a:cs typeface="Times New Roman"/>
                      </a:endParaRPr>
                    </a:p>
                  </a:txBody>
                  <a:tcPr marL="14951" marR="14951" marT="0" marB="0"/>
                </a:tc>
              </a:tr>
              <a:tr h="797627">
                <a:tc>
                  <a:txBody>
                    <a:bodyPr/>
                    <a:lstStyle/>
                    <a:p>
                      <a:pPr>
                        <a:spcAft>
                          <a:spcPts val="0"/>
                        </a:spcAft>
                      </a:pPr>
                      <a:r>
                        <a:rPr lang="zh-TW" sz="2000" b="1" kern="0" dirty="0">
                          <a:latin typeface="微軟正黑體" pitchFamily="34" charset="-120"/>
                          <a:ea typeface="微軟正黑體" pitchFamily="34" charset="-120"/>
                        </a:rPr>
                        <a:t>徵收後</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100" dirty="0">
                          <a:latin typeface="微軟正黑體" pitchFamily="34" charset="-120"/>
                          <a:ea typeface="微軟正黑體" pitchFamily="34" charset="-120"/>
                        </a:rPr>
                        <a:t>未來所創造的商機與地方繁榮，都將回饋給當地農民</a:t>
                      </a:r>
                      <a:endParaRPr lang="zh-TW" sz="2000"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100" dirty="0" smtClean="0">
                          <a:latin typeface="微軟正黑體" pitchFamily="34" charset="-120"/>
                          <a:ea typeface="微軟正黑體" pitchFamily="34" charset="-120"/>
                        </a:rPr>
                        <a:t>政府給錢，地主必須要離開</a:t>
                      </a:r>
                      <a:endParaRPr lang="zh-TW" sz="2000" kern="100" dirty="0">
                        <a:latin typeface="微軟正黑體" pitchFamily="34" charset="-120"/>
                        <a:ea typeface="微軟正黑體" pitchFamily="34" charset="-120"/>
                        <a:cs typeface="Times New Roman"/>
                      </a:endParaRPr>
                    </a:p>
                  </a:txBody>
                  <a:tcPr marL="14951" marR="14951" marT="0" marB="0"/>
                </a:tc>
              </a:tr>
              <a:tr h="398814">
                <a:tc>
                  <a:txBody>
                    <a:bodyPr/>
                    <a:lstStyle/>
                    <a:p>
                      <a:pPr>
                        <a:spcAft>
                          <a:spcPts val="0"/>
                        </a:spcAft>
                      </a:pPr>
                      <a:r>
                        <a:rPr lang="zh-TW" sz="2000" b="1" kern="100" dirty="0">
                          <a:latin typeface="微軟正黑體" pitchFamily="34" charset="-120"/>
                          <a:ea typeface="微軟正黑體" pitchFamily="34" charset="-120"/>
                        </a:rPr>
                        <a:t>徵地必要性</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100" dirty="0" smtClean="0">
                          <a:solidFill>
                            <a:srgbClr val="FFC000"/>
                          </a:solidFill>
                          <a:latin typeface="微軟正黑體" pitchFamily="34" charset="-120"/>
                          <a:ea typeface="微軟正黑體" pitchFamily="34" charset="-120"/>
                        </a:rPr>
                        <a:t>可選擇其他土地做工業區開發</a:t>
                      </a:r>
                      <a:endParaRPr lang="zh-TW" sz="2000" kern="100" dirty="0">
                        <a:solidFill>
                          <a:srgbClr val="FFC000"/>
                        </a:solidFill>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100" dirty="0">
                          <a:solidFill>
                            <a:srgbClr val="FFC000"/>
                          </a:solidFill>
                          <a:latin typeface="微軟正黑體" pitchFamily="34" charset="-120"/>
                          <a:ea typeface="微軟正黑體" pitchFamily="34" charset="-120"/>
                        </a:rPr>
                        <a:t>配合現行鐵路，</a:t>
                      </a:r>
                      <a:r>
                        <a:rPr lang="zh-TW" sz="2000" kern="100" dirty="0">
                          <a:solidFill>
                            <a:srgbClr val="FF0000"/>
                          </a:solidFill>
                          <a:latin typeface="微軟正黑體" pitchFamily="34" charset="-120"/>
                          <a:ea typeface="微軟正黑體" pitchFamily="34" charset="-120"/>
                        </a:rPr>
                        <a:t>徵地為唯一選項</a:t>
                      </a:r>
                      <a:endParaRPr lang="zh-TW" sz="2000" kern="100" dirty="0">
                        <a:solidFill>
                          <a:srgbClr val="FF0000"/>
                        </a:solidFill>
                        <a:latin typeface="微軟正黑體" pitchFamily="34" charset="-120"/>
                        <a:ea typeface="微軟正黑體" pitchFamily="34" charset="-120"/>
                        <a:cs typeface="Times New Roman"/>
                      </a:endParaRPr>
                    </a:p>
                  </a:txBody>
                  <a:tcPr marL="14951" marR="14951" marT="0" marB="0"/>
                </a:tc>
              </a:tr>
              <a:tr h="797627">
                <a:tc>
                  <a:txBody>
                    <a:bodyPr/>
                    <a:lstStyle/>
                    <a:p>
                      <a:pPr>
                        <a:spcAft>
                          <a:spcPts val="0"/>
                        </a:spcAft>
                      </a:pPr>
                      <a:r>
                        <a:rPr lang="zh-TW" sz="2000" b="1" kern="0" dirty="0">
                          <a:latin typeface="微軟正黑體" pitchFamily="34" charset="-120"/>
                          <a:ea typeface="微軟正黑體" pitchFamily="34" charset="-120"/>
                        </a:rPr>
                        <a:t>照顧拆遷戶</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dirty="0">
                          <a:latin typeface="微軟正黑體" pitchFamily="34" charset="-120"/>
                          <a:ea typeface="微軟正黑體" pitchFamily="34" charset="-120"/>
                        </a:rPr>
                        <a:t>法定內抵價地或補償費</a:t>
                      </a:r>
                      <a:endParaRPr lang="zh-TW" sz="2000"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dirty="0">
                          <a:latin typeface="微軟正黑體" pitchFamily="34" charset="-120"/>
                          <a:ea typeface="微軟正黑體" pitchFamily="34" charset="-120"/>
                        </a:rPr>
                        <a:t>法定內協議價購或徵收補償，提供法定外照顧住宅以成本價購買</a:t>
                      </a:r>
                      <a:endParaRPr lang="zh-TW" sz="2000" kern="100" dirty="0">
                        <a:latin typeface="微軟正黑體" pitchFamily="34" charset="-120"/>
                        <a:ea typeface="微軟正黑體" pitchFamily="34" charset="-120"/>
                        <a:cs typeface="Times New Roman"/>
                      </a:endParaRPr>
                    </a:p>
                  </a:txBody>
                  <a:tcPr marL="14951" marR="14951" marT="0" marB="0"/>
                </a:tc>
              </a:tr>
              <a:tr h="398814">
                <a:tc>
                  <a:txBody>
                    <a:bodyPr/>
                    <a:lstStyle/>
                    <a:p>
                      <a:pPr>
                        <a:spcAft>
                          <a:spcPts val="0"/>
                        </a:spcAft>
                      </a:pPr>
                      <a:r>
                        <a:rPr lang="zh-TW" sz="2000" b="1" kern="0" dirty="0">
                          <a:latin typeface="微軟正黑體" pitchFamily="34" charset="-120"/>
                          <a:ea typeface="微軟正黑體" pitchFamily="34" charset="-120"/>
                        </a:rPr>
                        <a:t>抗議者性質</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a:latin typeface="微軟正黑體" pitchFamily="34" charset="-120"/>
                          <a:ea typeface="微軟正黑體" pitchFamily="34" charset="-120"/>
                        </a:rPr>
                        <a:t>多外地人</a:t>
                      </a:r>
                      <a:endParaRPr lang="zh-TW" sz="2000" kern="10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dirty="0">
                          <a:latin typeface="微軟正黑體" pitchFamily="34" charset="-120"/>
                          <a:ea typeface="微軟正黑體" pitchFamily="34" charset="-120"/>
                        </a:rPr>
                        <a:t>多在地人</a:t>
                      </a:r>
                      <a:endParaRPr lang="zh-TW" sz="2000" kern="100" dirty="0">
                        <a:latin typeface="微軟正黑體" pitchFamily="34" charset="-120"/>
                        <a:ea typeface="微軟正黑體" pitchFamily="34" charset="-120"/>
                        <a:cs typeface="Times New Roman"/>
                      </a:endParaRPr>
                    </a:p>
                  </a:txBody>
                  <a:tcPr marL="14951" marR="14951" marT="0" marB="0"/>
                </a:tc>
              </a:tr>
              <a:tr h="797627">
                <a:tc>
                  <a:txBody>
                    <a:bodyPr/>
                    <a:lstStyle/>
                    <a:p>
                      <a:pPr>
                        <a:spcAft>
                          <a:spcPts val="0"/>
                        </a:spcAft>
                      </a:pPr>
                      <a:r>
                        <a:rPr lang="zh-TW" sz="2000" b="1" kern="0" dirty="0">
                          <a:latin typeface="微軟正黑體" pitchFamily="34" charset="-120"/>
                          <a:ea typeface="微軟正黑體" pitchFamily="34" charset="-120"/>
                        </a:rPr>
                        <a:t>抗爭情形</a:t>
                      </a:r>
                      <a:endParaRPr lang="zh-TW" sz="2000" b="1"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dirty="0">
                          <a:latin typeface="微軟正黑體" pitchFamily="34" charset="-120"/>
                          <a:ea typeface="微軟正黑體" pitchFamily="34" charset="-120"/>
                        </a:rPr>
                        <a:t>自救會喊出拆政府口後，</a:t>
                      </a:r>
                      <a:r>
                        <a:rPr lang="en-US" sz="2000" kern="0" dirty="0">
                          <a:latin typeface="微軟正黑體" pitchFamily="34" charset="-120"/>
                          <a:ea typeface="微軟正黑體" pitchFamily="34" charset="-120"/>
                        </a:rPr>
                        <a:t>8/18</a:t>
                      </a:r>
                      <a:r>
                        <a:rPr lang="zh-TW" sz="2000" kern="0" dirty="0">
                          <a:latin typeface="微軟正黑體" pitchFamily="34" charset="-120"/>
                          <a:ea typeface="微軟正黑體" pitchFamily="34" charset="-120"/>
                        </a:rPr>
                        <a:t>上凱達格蘭大道抗議</a:t>
                      </a:r>
                      <a:endParaRPr lang="zh-TW" sz="2000" kern="100" dirty="0">
                        <a:latin typeface="微軟正黑體" pitchFamily="34" charset="-120"/>
                        <a:ea typeface="微軟正黑體" pitchFamily="34" charset="-120"/>
                        <a:cs typeface="Times New Roman"/>
                      </a:endParaRPr>
                    </a:p>
                  </a:txBody>
                  <a:tcPr marL="14951" marR="14951" marT="0" marB="0"/>
                </a:tc>
                <a:tc>
                  <a:txBody>
                    <a:bodyPr/>
                    <a:lstStyle/>
                    <a:p>
                      <a:pPr>
                        <a:spcAft>
                          <a:spcPts val="0"/>
                        </a:spcAft>
                      </a:pPr>
                      <a:r>
                        <a:rPr lang="zh-TW" sz="2000" kern="0" dirty="0">
                          <a:latin typeface="微軟正黑體" pitchFamily="34" charset="-120"/>
                          <a:ea typeface="微軟正黑體" pitchFamily="34" charset="-120"/>
                        </a:rPr>
                        <a:t>自救會拉布條抗議，街頭示威</a:t>
                      </a:r>
                      <a:endParaRPr lang="zh-TW" sz="2000" kern="100" dirty="0">
                        <a:latin typeface="微軟正黑體" pitchFamily="34" charset="-120"/>
                        <a:ea typeface="微軟正黑體" pitchFamily="34" charset="-120"/>
                        <a:cs typeface="Times New Roman"/>
                      </a:endParaRPr>
                    </a:p>
                  </a:txBody>
                  <a:tcPr marL="14951" marR="14951" marT="0" marB="0"/>
                </a:tc>
              </a:tr>
            </a:tbl>
          </a:graphicData>
        </a:graphic>
      </p:graphicFrame>
    </p:spTree>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9"/>
          <p:cNvGrpSpPr>
            <a:grpSpLocks/>
          </p:cNvGrpSpPr>
          <p:nvPr/>
        </p:nvGrpSpPr>
        <p:grpSpPr bwMode="auto">
          <a:xfrm rot="16200000">
            <a:off x="3757607" y="-3757602"/>
            <a:ext cx="1628800" cy="9144003"/>
            <a:chOff x="7020271" y="0"/>
            <a:chExt cx="2123730" cy="6858000"/>
          </a:xfrm>
        </p:grpSpPr>
        <p:pic>
          <p:nvPicPr>
            <p:cNvPr id="8"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9"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10"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sp>
        <p:nvSpPr>
          <p:cNvPr id="3" name="矩形 2"/>
          <p:cNvSpPr/>
          <p:nvPr/>
        </p:nvSpPr>
        <p:spPr>
          <a:xfrm>
            <a:off x="0" y="0"/>
            <a:ext cx="9144000" cy="1628800"/>
          </a:xfrm>
          <a:prstGeom prst="rect">
            <a:avLst/>
          </a:prstGeom>
          <a:solidFill>
            <a:schemeClr val="tx2">
              <a:lumMod val="75000"/>
              <a:alpha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891216" y="188640"/>
            <a:ext cx="7216977" cy="1246495"/>
          </a:xfrm>
          <a:prstGeom prst="rect">
            <a:avLst/>
          </a:prstGeom>
          <a:noFill/>
        </p:spPr>
        <p:txBody>
          <a:bodyPr wrap="none" lIns="91440" tIns="45720" rIns="91440" bIns="45720">
            <a:spAutoFit/>
          </a:bodyPr>
          <a:lstStyle/>
          <a:p>
            <a:pPr algn="ctr"/>
            <a:r>
              <a:rPr lang="en-US" altLang="zh-TW" sz="7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rPr>
              <a:t>Part.3  </a:t>
            </a:r>
            <a:r>
              <a:rPr lang="zh-TW" altLang="en-US" sz="7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rPr>
              <a:t>本組觀點</a:t>
            </a:r>
            <a:endParaRPr lang="zh-TW" altLang="en-US" sz="7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endParaRPr>
          </a:p>
        </p:txBody>
      </p:sp>
      <p:sp>
        <p:nvSpPr>
          <p:cNvPr id="5" name="文字方塊 4"/>
          <p:cNvSpPr txBox="1"/>
          <p:nvPr/>
        </p:nvSpPr>
        <p:spPr>
          <a:xfrm>
            <a:off x="6338424" y="6596390"/>
            <a:ext cx="2805576" cy="261610"/>
          </a:xfrm>
          <a:prstGeom prst="rect">
            <a:avLst/>
          </a:prstGeom>
          <a:noFill/>
        </p:spPr>
        <p:txBody>
          <a:bodyPr wrap="none" rtlCol="0">
            <a:spAutoFit/>
          </a:bodyPr>
          <a:lstStyle/>
          <a:p>
            <a:r>
              <a:rPr lang="zh-TW" altLang="en-US" sz="1100" dirty="0" smtClean="0">
                <a:latin typeface="標楷體" pitchFamily="65" charset="-120"/>
                <a:ea typeface="標楷體" pitchFamily="65" charset="-120"/>
              </a:rPr>
              <a:t>圖片來源：</a:t>
            </a:r>
            <a:r>
              <a:rPr lang="en-US" altLang="zh-TW" sz="1100" dirty="0" smtClean="0">
                <a:hlinkClick r:id="rId3"/>
              </a:rPr>
              <a:t> </a:t>
            </a:r>
            <a:r>
              <a:rPr lang="en-US" altLang="zh-TW" sz="1100" dirty="0" smtClean="0">
                <a:hlinkClick r:id="rId4"/>
              </a:rPr>
              <a:t>http://www.seriph.com/bunnies/</a:t>
            </a:r>
            <a:endParaRPr lang="zh-TW" altLang="en-US" sz="1100" dirty="0">
              <a:latin typeface="標楷體" pitchFamily="65" charset="-120"/>
              <a:ea typeface="標楷體" pitchFamily="65" charset="-120"/>
            </a:endParaRPr>
          </a:p>
        </p:txBody>
      </p:sp>
      <p:grpSp>
        <p:nvGrpSpPr>
          <p:cNvPr id="11" name="群組 9"/>
          <p:cNvGrpSpPr>
            <a:grpSpLocks/>
          </p:cNvGrpSpPr>
          <p:nvPr/>
        </p:nvGrpSpPr>
        <p:grpSpPr bwMode="auto">
          <a:xfrm rot="5400000">
            <a:off x="3829608" y="1543608"/>
            <a:ext cx="1484784" cy="9144000"/>
            <a:chOff x="7020271" y="0"/>
            <a:chExt cx="2123730" cy="6858000"/>
          </a:xfrm>
        </p:grpSpPr>
        <p:pic>
          <p:nvPicPr>
            <p:cNvPr id="12"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13"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14"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sp>
        <p:nvSpPr>
          <p:cNvPr id="15" name="矩形 14"/>
          <p:cNvSpPr/>
          <p:nvPr/>
        </p:nvSpPr>
        <p:spPr>
          <a:xfrm>
            <a:off x="467544" y="2492896"/>
            <a:ext cx="8280920" cy="1815882"/>
          </a:xfrm>
          <a:prstGeom prst="rect">
            <a:avLst/>
          </a:prstGeom>
        </p:spPr>
        <p:txBody>
          <a:bodyPr wrap="square">
            <a:spAutoFit/>
          </a:bodyPr>
          <a:lstStyle/>
          <a:p>
            <a:r>
              <a:rPr lang="zh-TW" altLang="en-US" sz="2800" b="1" dirty="0" smtClean="0">
                <a:latin typeface="微軟正黑體" pitchFamily="34" charset="-120"/>
                <a:ea typeface="微軟正黑體" pitchFamily="34" charset="-120"/>
              </a:rPr>
              <a:t>　　</a:t>
            </a:r>
            <a:r>
              <a:rPr lang="zh-TW" altLang="zh-TW" sz="2800" b="1" dirty="0" smtClean="0">
                <a:solidFill>
                  <a:srgbClr val="FFC000"/>
                </a:solidFill>
                <a:latin typeface="微軟正黑體" pitchFamily="34" charset="-120"/>
                <a:ea typeface="微軟正黑體" pitchFamily="34" charset="-120"/>
              </a:rPr>
              <a:t>本組支持「臺南鐵路地下化」</a:t>
            </a:r>
            <a:r>
              <a:rPr lang="zh-TW" altLang="zh-TW" sz="2800" dirty="0" smtClean="0">
                <a:latin typeface="微軟正黑體" pitchFamily="34" charset="-120"/>
                <a:ea typeface="微軟正黑體" pitchFamily="34" charset="-120"/>
              </a:rPr>
              <a:t>，前提是：必須建立在</a:t>
            </a:r>
            <a:r>
              <a:rPr lang="zh-TW" altLang="zh-TW" sz="2800" dirty="0" smtClean="0">
                <a:solidFill>
                  <a:srgbClr val="FF0000"/>
                </a:solidFill>
                <a:latin typeface="微軟正黑體" pitchFamily="34" charset="-120"/>
                <a:ea typeface="微軟正黑體" pitchFamily="34" charset="-120"/>
              </a:rPr>
              <a:t>「必要性」</a:t>
            </a:r>
            <a:r>
              <a:rPr lang="zh-TW" altLang="zh-TW" sz="2800" dirty="0" smtClean="0">
                <a:latin typeface="微軟正黑體" pitchFamily="34" charset="-120"/>
                <a:ea typeface="微軟正黑體" pitchFamily="34" charset="-120"/>
              </a:rPr>
              <a:t>、</a:t>
            </a:r>
            <a:r>
              <a:rPr lang="zh-TW" altLang="zh-TW" sz="2800" dirty="0" smtClean="0">
                <a:solidFill>
                  <a:srgbClr val="FF0000"/>
                </a:solidFill>
                <a:latin typeface="微軟正黑體" pitchFamily="34" charset="-120"/>
                <a:ea typeface="微軟正黑體" pitchFamily="34" charset="-120"/>
              </a:rPr>
              <a:t>「適切性」</a:t>
            </a:r>
            <a:r>
              <a:rPr lang="zh-TW" altLang="zh-TW" sz="2800" dirty="0" smtClean="0">
                <a:latin typeface="微軟正黑體" pitchFamily="34" charset="-120"/>
                <a:ea typeface="微軟正黑體" pitchFamily="34" charset="-120"/>
              </a:rPr>
              <a:t>、</a:t>
            </a:r>
            <a:r>
              <a:rPr lang="zh-TW" altLang="zh-TW" sz="2800" dirty="0" smtClean="0">
                <a:solidFill>
                  <a:srgbClr val="FF0000"/>
                </a:solidFill>
                <a:latin typeface="微軟正黑體" pitchFamily="34" charset="-120"/>
                <a:ea typeface="微軟正黑體" pitchFamily="34" charset="-120"/>
              </a:rPr>
              <a:t>「公益性」</a:t>
            </a:r>
            <a:r>
              <a:rPr lang="zh-TW" altLang="zh-TW" sz="2800" dirty="0" smtClean="0">
                <a:latin typeface="微軟正黑體" pitchFamily="34" charset="-120"/>
                <a:ea typeface="微軟正黑體" pitchFamily="34" charset="-120"/>
              </a:rPr>
              <a:t>三個重要原則之下，並輔以積極的政策溝通與符合公正原則的</a:t>
            </a:r>
            <a:r>
              <a:rPr lang="zh-TW" altLang="zh-TW" sz="2800" dirty="0" smtClean="0">
                <a:solidFill>
                  <a:srgbClr val="FF0000"/>
                </a:solidFill>
                <a:latin typeface="微軟正黑體" pitchFamily="34" charset="-120"/>
                <a:ea typeface="微軟正黑體" pitchFamily="34" charset="-120"/>
              </a:rPr>
              <a:t>合理補償</a:t>
            </a:r>
            <a:r>
              <a:rPr lang="zh-TW" altLang="en-US" sz="2800" dirty="0" smtClean="0">
                <a:latin typeface="微軟正黑體" pitchFamily="34" charset="-120"/>
                <a:ea typeface="微軟正黑體" pitchFamily="34" charset="-120"/>
              </a:rPr>
              <a:t>。 </a:t>
            </a:r>
            <a:endParaRPr lang="zh-TW" altLang="en-US" sz="2800" dirty="0">
              <a:latin typeface="微軟正黑體" pitchFamily="34" charset="-120"/>
              <a:ea typeface="微軟正黑體" pitchFamily="34" charset="-120"/>
            </a:endParaRPr>
          </a:p>
        </p:txBody>
      </p:sp>
      <p:graphicFrame>
        <p:nvGraphicFramePr>
          <p:cNvPr id="16" name="資料庫圖表 15"/>
          <p:cNvGraphicFramePr/>
          <p:nvPr/>
        </p:nvGraphicFramePr>
        <p:xfrm>
          <a:off x="0" y="1556792"/>
          <a:ext cx="9144000" cy="5301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0" presetClass="exit" presetSubtype="0" accel="100000" fill="hold" grpId="1" nodeType="clickEffect">
                                  <p:stCondLst>
                                    <p:cond delay="0"/>
                                  </p:stCondLst>
                                  <p:iterate type="lt">
                                    <p:tmPct val="0"/>
                                  </p:iterate>
                                  <p:childTnLst>
                                    <p:anim calcmode="lin" valueType="num">
                                      <p:cBhvr>
                                        <p:cTn id="13" dur="1000"/>
                                        <p:tgtEl>
                                          <p:spTgt spid="15"/>
                                        </p:tgtEl>
                                        <p:attrNameLst>
                                          <p:attrName>ppt_w</p:attrName>
                                        </p:attrNameLst>
                                      </p:cBhvr>
                                      <p:tavLst>
                                        <p:tav tm="0">
                                          <p:val>
                                            <p:strVal val="ppt_w"/>
                                          </p:val>
                                        </p:tav>
                                        <p:tav tm="100000">
                                          <p:val>
                                            <p:strVal val="ppt_w+.3"/>
                                          </p:val>
                                        </p:tav>
                                      </p:tavLst>
                                    </p:anim>
                                    <p:anim calcmode="lin" valueType="num">
                                      <p:cBhvr>
                                        <p:cTn id="14" dur="1000"/>
                                        <p:tgtEl>
                                          <p:spTgt spid="15"/>
                                        </p:tgtEl>
                                        <p:attrNameLst>
                                          <p:attrName>ppt_h</p:attrName>
                                        </p:attrNameLst>
                                      </p:cBhvr>
                                      <p:tavLst>
                                        <p:tav tm="0">
                                          <p:val>
                                            <p:strVal val="ppt_h"/>
                                          </p:val>
                                        </p:tav>
                                        <p:tav tm="100000">
                                          <p:val>
                                            <p:strVal val="ppt_h"/>
                                          </p:val>
                                        </p:tav>
                                      </p:tavLst>
                                    </p:anim>
                                    <p:animEffect transition="out" filter="fade">
                                      <p:cBhvr>
                                        <p:cTn id="15" dur="1000"/>
                                        <p:tgtEl>
                                          <p:spTgt spid="15"/>
                                        </p:tgtEl>
                                      </p:cBhvr>
                                    </p:animEffect>
                                    <p:set>
                                      <p:cBhvr>
                                        <p:cTn id="16" dur="1" fill="hold">
                                          <p:stCondLst>
                                            <p:cond delay="999"/>
                                          </p:stCondLst>
                                        </p:cTn>
                                        <p:tgtEl>
                                          <p:spTgt spid="15"/>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Graphic spid="1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9"/>
          <p:cNvGrpSpPr>
            <a:grpSpLocks/>
          </p:cNvGrpSpPr>
          <p:nvPr/>
        </p:nvGrpSpPr>
        <p:grpSpPr bwMode="auto">
          <a:xfrm rot="16200000">
            <a:off x="3757607" y="-3757602"/>
            <a:ext cx="1628800" cy="9144003"/>
            <a:chOff x="7020271" y="0"/>
            <a:chExt cx="2123730" cy="6858000"/>
          </a:xfrm>
        </p:grpSpPr>
        <p:pic>
          <p:nvPicPr>
            <p:cNvPr id="8"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9"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10"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sp>
        <p:nvSpPr>
          <p:cNvPr id="3" name="矩形 2"/>
          <p:cNvSpPr/>
          <p:nvPr/>
        </p:nvSpPr>
        <p:spPr>
          <a:xfrm>
            <a:off x="0" y="0"/>
            <a:ext cx="9144000" cy="1628800"/>
          </a:xfrm>
          <a:prstGeom prst="rect">
            <a:avLst/>
          </a:prstGeom>
          <a:solidFill>
            <a:schemeClr val="tx2">
              <a:lumMod val="75000"/>
              <a:alpha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853017" y="188640"/>
            <a:ext cx="5293373" cy="1246495"/>
          </a:xfrm>
          <a:prstGeom prst="rect">
            <a:avLst/>
          </a:prstGeom>
          <a:noFill/>
        </p:spPr>
        <p:txBody>
          <a:bodyPr wrap="none" lIns="91440" tIns="45720" rIns="91440" bIns="45720">
            <a:spAutoFit/>
          </a:bodyPr>
          <a:lstStyle/>
          <a:p>
            <a:pPr algn="ctr"/>
            <a:r>
              <a:rPr lang="en-US" altLang="zh-TW" sz="7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rPr>
              <a:t>Part.4  </a:t>
            </a:r>
            <a:r>
              <a:rPr lang="zh-TW" altLang="en-US" sz="7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rPr>
              <a:t>結論</a:t>
            </a:r>
            <a:endParaRPr lang="zh-TW" altLang="en-US" sz="7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endParaRPr>
          </a:p>
        </p:txBody>
      </p:sp>
      <p:sp>
        <p:nvSpPr>
          <p:cNvPr id="5" name="文字方塊 4"/>
          <p:cNvSpPr txBox="1"/>
          <p:nvPr/>
        </p:nvSpPr>
        <p:spPr>
          <a:xfrm>
            <a:off x="6338424" y="6596390"/>
            <a:ext cx="2805576" cy="261610"/>
          </a:xfrm>
          <a:prstGeom prst="rect">
            <a:avLst/>
          </a:prstGeom>
          <a:noFill/>
        </p:spPr>
        <p:txBody>
          <a:bodyPr wrap="none" rtlCol="0">
            <a:spAutoFit/>
          </a:bodyPr>
          <a:lstStyle/>
          <a:p>
            <a:r>
              <a:rPr lang="zh-TW" altLang="en-US" sz="1100" dirty="0" smtClean="0">
                <a:latin typeface="標楷體" pitchFamily="65" charset="-120"/>
                <a:ea typeface="標楷體" pitchFamily="65" charset="-120"/>
              </a:rPr>
              <a:t>圖片來源：</a:t>
            </a:r>
            <a:r>
              <a:rPr lang="en-US" altLang="zh-TW" sz="1100" dirty="0" smtClean="0">
                <a:hlinkClick r:id="rId3"/>
              </a:rPr>
              <a:t> </a:t>
            </a:r>
            <a:r>
              <a:rPr lang="en-US" altLang="zh-TW" sz="1100" dirty="0" smtClean="0">
                <a:hlinkClick r:id="rId4"/>
              </a:rPr>
              <a:t>http://www.seriph.com/bunnies/</a:t>
            </a:r>
            <a:endParaRPr lang="zh-TW" altLang="en-US" sz="1100" dirty="0">
              <a:latin typeface="標楷體" pitchFamily="65" charset="-120"/>
              <a:ea typeface="標楷體" pitchFamily="65" charset="-120"/>
            </a:endParaRPr>
          </a:p>
        </p:txBody>
      </p:sp>
      <p:grpSp>
        <p:nvGrpSpPr>
          <p:cNvPr id="11" name="群組 9"/>
          <p:cNvGrpSpPr>
            <a:grpSpLocks/>
          </p:cNvGrpSpPr>
          <p:nvPr/>
        </p:nvGrpSpPr>
        <p:grpSpPr bwMode="auto">
          <a:xfrm rot="5400000">
            <a:off x="3829608" y="1543608"/>
            <a:ext cx="1484784" cy="9144000"/>
            <a:chOff x="7020271" y="0"/>
            <a:chExt cx="2123730" cy="6858000"/>
          </a:xfrm>
        </p:grpSpPr>
        <p:pic>
          <p:nvPicPr>
            <p:cNvPr id="12"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13"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14"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sp>
        <p:nvSpPr>
          <p:cNvPr id="15" name="矩形 14"/>
          <p:cNvSpPr/>
          <p:nvPr/>
        </p:nvSpPr>
        <p:spPr>
          <a:xfrm>
            <a:off x="323528" y="2348880"/>
            <a:ext cx="8568952" cy="2308324"/>
          </a:xfrm>
          <a:prstGeom prst="rect">
            <a:avLst/>
          </a:prstGeom>
        </p:spPr>
        <p:txBody>
          <a:bodyPr wrap="square">
            <a:spAutoFit/>
          </a:bodyPr>
          <a:lstStyle/>
          <a:p>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本組支持台南鐵路地下化政策，也認同行政院版本的方案，但是在一切必須符合</a:t>
            </a:r>
            <a:r>
              <a:rPr lang="zh-TW" altLang="zh-TW" sz="2400" b="1" u="sng" dirty="0" smtClean="0">
                <a:solidFill>
                  <a:srgbClr val="FF0000"/>
                </a:solidFill>
                <a:latin typeface="微軟正黑體" pitchFamily="34" charset="-120"/>
                <a:ea typeface="微軟正黑體" pitchFamily="34" charset="-120"/>
              </a:rPr>
              <a:t>適切性</a:t>
            </a:r>
            <a:r>
              <a:rPr lang="zh-TW" altLang="zh-TW" sz="2400" b="1" dirty="0" smtClean="0">
                <a:latin typeface="微軟正黑體" pitchFamily="34" charset="-120"/>
                <a:ea typeface="微軟正黑體" pitchFamily="34" charset="-120"/>
              </a:rPr>
              <a:t>、</a:t>
            </a:r>
            <a:r>
              <a:rPr lang="zh-TW" altLang="zh-TW" sz="2400" b="1" u="sng" dirty="0" smtClean="0">
                <a:solidFill>
                  <a:srgbClr val="FF0000"/>
                </a:solidFill>
                <a:latin typeface="微軟正黑體" pitchFamily="34" charset="-120"/>
                <a:ea typeface="微軟正黑體" pitchFamily="34" charset="-120"/>
              </a:rPr>
              <a:t>必要性</a:t>
            </a:r>
            <a:r>
              <a:rPr lang="zh-TW" altLang="zh-TW" sz="2400" b="1" dirty="0" smtClean="0">
                <a:latin typeface="微軟正黑體" pitchFamily="34" charset="-120"/>
                <a:ea typeface="微軟正黑體" pitchFamily="34" charset="-120"/>
              </a:rPr>
              <a:t>、</a:t>
            </a:r>
            <a:r>
              <a:rPr lang="zh-TW" altLang="zh-TW" sz="2400" b="1" u="sng" dirty="0" smtClean="0">
                <a:solidFill>
                  <a:srgbClr val="FF0000"/>
                </a:solidFill>
                <a:latin typeface="微軟正黑體" pitchFamily="34" charset="-120"/>
                <a:ea typeface="微軟正黑體" pitchFamily="34" charset="-120"/>
              </a:rPr>
              <a:t>公益性</a:t>
            </a:r>
            <a:r>
              <a:rPr lang="zh-TW" altLang="zh-TW" sz="2400" b="1" dirty="0" smtClean="0">
                <a:latin typeface="微軟正黑體" pitchFamily="34" charset="-120"/>
                <a:ea typeface="微軟正黑體" pitchFamily="34" charset="-120"/>
              </a:rPr>
              <a:t>的前提之下，如給與居民</a:t>
            </a:r>
            <a:r>
              <a:rPr lang="zh-TW" altLang="zh-TW" sz="2400" b="1" dirty="0" smtClean="0">
                <a:solidFill>
                  <a:srgbClr val="FFC000"/>
                </a:solidFill>
                <a:latin typeface="微軟正黑體" pitchFamily="34" charset="-120"/>
                <a:ea typeface="微軟正黑體" pitchFamily="34" charset="-120"/>
              </a:rPr>
              <a:t>合理的補償</a:t>
            </a:r>
            <a:r>
              <a:rPr lang="zh-TW" altLang="zh-TW" sz="2400" b="1" dirty="0" smtClean="0">
                <a:latin typeface="微軟正黑體" pitchFamily="34" charset="-120"/>
                <a:ea typeface="微軟正黑體" pitchFamily="34" charset="-120"/>
              </a:rPr>
              <a:t>，解決資訊不對等的問題，市府方面絕不能放棄</a:t>
            </a:r>
            <a:r>
              <a:rPr lang="zh-TW" altLang="zh-TW" sz="2400" b="1" dirty="0" smtClean="0">
                <a:solidFill>
                  <a:srgbClr val="FFC000"/>
                </a:solidFill>
                <a:latin typeface="微軟正黑體" pitchFamily="34" charset="-120"/>
                <a:ea typeface="微軟正黑體" pitchFamily="34" charset="-120"/>
              </a:rPr>
              <a:t>溝通</a:t>
            </a:r>
            <a:r>
              <a:rPr lang="zh-TW" altLang="zh-TW" sz="2400" b="1" dirty="0" smtClean="0">
                <a:latin typeface="微軟正黑體" pitchFamily="34" charset="-120"/>
                <a:ea typeface="微軟正黑體" pitchFamily="34" charset="-120"/>
              </a:rPr>
              <a:t>，持續與居民</a:t>
            </a:r>
            <a:r>
              <a:rPr lang="zh-TW" altLang="zh-TW" sz="2400" b="1" dirty="0" smtClean="0">
                <a:solidFill>
                  <a:srgbClr val="FFC000"/>
                </a:solidFill>
                <a:latin typeface="微軟正黑體" pitchFamily="34" charset="-120"/>
                <a:ea typeface="微軟正黑體" pitchFamily="34" charset="-120"/>
              </a:rPr>
              <a:t>協調</a:t>
            </a:r>
            <a:r>
              <a:rPr lang="zh-TW" altLang="zh-TW" sz="2400" b="1" dirty="0" smtClean="0">
                <a:latin typeface="微軟正黑體" pitchFamily="34" charset="-120"/>
                <a:ea typeface="微軟正黑體" pitchFamily="34" charset="-120"/>
              </a:rPr>
              <a:t>，消除居民的不安、疑慮，將少數人的犧牲減到最低，以達到實質的公共利益，取得都市發展與人民居住權</a:t>
            </a:r>
            <a:r>
              <a:rPr lang="zh-TW" altLang="en-US" sz="2400" b="1" dirty="0" smtClean="0">
                <a:latin typeface="微軟正黑體" pitchFamily="34" charset="-120"/>
                <a:ea typeface="微軟正黑體" pitchFamily="34" charset="-120"/>
              </a:rPr>
              <a:t>利</a:t>
            </a:r>
            <a:r>
              <a:rPr lang="zh-TW" altLang="zh-TW" sz="2400" b="1" dirty="0" smtClean="0">
                <a:latin typeface="微軟正黑體" pitchFamily="34" charset="-120"/>
                <a:ea typeface="微軟正黑體" pitchFamily="34" charset="-120"/>
              </a:rPr>
              <a:t>的平衡。</a:t>
            </a:r>
            <a:endParaRPr lang="zh-TW" altLang="en-US" sz="2400" b="1" dirty="0">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1475656" y="1124744"/>
            <a:ext cx="6120680" cy="72008"/>
            <a:chOff x="787937" y="955035"/>
            <a:chExt cx="7485165" cy="3599"/>
          </a:xfrm>
        </p:grpSpPr>
        <p:cxnSp>
          <p:nvCxnSpPr>
            <p:cNvPr id="3"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5" name="圖片 4" descr="圖片3.png"/>
          <p:cNvPicPr>
            <a:picLocks noChangeAspect="1"/>
          </p:cNvPicPr>
          <p:nvPr/>
        </p:nvPicPr>
        <p:blipFill>
          <a:blip r:embed="rId2" cstate="print"/>
          <a:stretch>
            <a:fillRect/>
          </a:stretch>
        </p:blipFill>
        <p:spPr>
          <a:xfrm>
            <a:off x="832413" y="-4061"/>
            <a:ext cx="7479174" cy="1200813"/>
          </a:xfrm>
          <a:prstGeom prst="rect">
            <a:avLst/>
          </a:prstGeom>
        </p:spPr>
      </p:pic>
      <p:sp>
        <p:nvSpPr>
          <p:cNvPr id="99330" name="Rectangle 2"/>
          <p:cNvSpPr>
            <a:spLocks noChangeArrowheads="1"/>
          </p:cNvSpPr>
          <p:nvPr/>
        </p:nvSpPr>
        <p:spPr bwMode="auto">
          <a:xfrm>
            <a:off x="323528" y="1556792"/>
            <a:ext cx="856895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王俊忠、洪瑞琴（西元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10</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01</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南鐵、大埔案 賴清德：完全不一樣</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。自由時報，取自：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http</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//www.libertytimes.com.tw/2013/new/oct/1/today-south14-2.htm</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defTabSz="914400" rtl="0" eaLnBrk="1" fontAlgn="base" latinLnBrk="0" hangingPunct="1">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王顥中（西元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09</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12</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公共利益或土地炒作？台南鐵路地下化東移惹議</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。苦勞網，取自：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http</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//www.coolloud.org.tw/node/71103</a:t>
            </a:r>
            <a:endParaRPr kumimoji="1" lang="en-US" altLang="zh-TW" dirty="0" smtClean="0">
              <a:latin typeface="Arial" pitchFamily="34" charset="0"/>
              <a:ea typeface="新細明體" pitchFamily="18" charset="-120"/>
            </a:endParaRPr>
          </a:p>
          <a:p>
            <a:pPr marL="0" marR="0" lvl="0" indent="304800"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effectLst/>
              <a:latin typeface="Arial" pitchFamily="34" charset="0"/>
              <a:ea typeface="新細明體" pitchFamily="18" charset="-120"/>
              <a:cs typeface="Times New Roman" pitchFamily="18" charset="0"/>
            </a:endParaRPr>
          </a:p>
          <a:p>
            <a:pPr marL="0" marR="0" lvl="0" indent="304800"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effectLst/>
                <a:latin typeface="新細明體" pitchFamily="18" charset="-120"/>
                <a:ea typeface="新細明體" pitchFamily="18" charset="-120"/>
                <a:cs typeface="Times New Roman" pitchFamily="18" charset="0"/>
              </a:rPr>
              <a:t>未具名（</a:t>
            </a:r>
            <a:r>
              <a:rPr kumimoji="1" lang="en-US" altLang="zh-TW" b="0" i="0" u="none" strike="noStrike" cap="none" normalizeH="0" baseline="0" dirty="0" smtClean="0">
                <a:ln>
                  <a:noFill/>
                </a:ln>
                <a:effectLst/>
                <a:latin typeface="新細明體" pitchFamily="18" charset="-120"/>
                <a:ea typeface="新細明體" pitchFamily="18" charset="-120"/>
                <a:cs typeface="Times New Roman" pitchFamily="18" charset="0"/>
              </a:rPr>
              <a:t>2013/3/16</a:t>
            </a:r>
            <a:r>
              <a:rPr kumimoji="1" lang="zh-TW" altLang="en-US" b="0" i="0" u="none" strike="noStrike" cap="none" normalizeH="0" baseline="0" dirty="0" smtClean="0">
                <a:ln>
                  <a:noFill/>
                </a:ln>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effectLst/>
                <a:latin typeface="新細明體" pitchFamily="18" charset="-120"/>
                <a:ea typeface="新細明體" pitchFamily="18" charset="-120"/>
                <a:cs typeface="Times New Roman" pitchFamily="18" charset="0"/>
              </a:rPr>
              <a:t>臺南市鐵路地下化專案照顧住宅方案－照顧拆遷戶居住問題</a:t>
            </a:r>
            <a:r>
              <a:rPr kumimoji="1" lang="zh-TW" altLang="en-US" b="0" i="0" u="none" strike="noStrike" cap="none" normalizeH="0" baseline="0" dirty="0" smtClean="0">
                <a:ln>
                  <a:noFill/>
                </a:ln>
                <a:effectLst/>
                <a:latin typeface="新細明體" pitchFamily="18" charset="-120"/>
                <a:ea typeface="新細明體" pitchFamily="18" charset="-120"/>
                <a:cs typeface="Times New Roman" pitchFamily="18" charset="0"/>
              </a:rPr>
              <a:t>。</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台南社區報，取自：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http://www.comnews.org.tw/?Page=BulletinDetail&amp;Guid=78f6d9a0-fdb9-6e1d-4d48-050e8e9b14b4</a:t>
            </a:r>
            <a:endParaRPr kumimoji="1" lang="en-US" altLang="zh-TW" dirty="0" smtClean="0">
              <a:latin typeface="新細明體" pitchFamily="18" charset="-120"/>
              <a:ea typeface="新細明體" pitchFamily="18" charset="-120"/>
              <a:cs typeface="Times New Roman" pitchFamily="18" charset="0"/>
            </a:endParaRPr>
          </a:p>
          <a:p>
            <a:pPr marL="0" marR="0" lvl="0" indent="304800" defTabSz="914400" rtl="0" eaLnBrk="0" fontAlgn="base" latinLnBrk="0" hangingPunct="0">
              <a:lnSpc>
                <a:spcPct val="100000"/>
              </a:lnSpc>
              <a:spcBef>
                <a:spcPct val="0"/>
              </a:spcBef>
              <a:spcAft>
                <a:spcPct val="0"/>
              </a:spcAft>
              <a:buClrTx/>
              <a:buSzTx/>
              <a:buFontTx/>
              <a:buNone/>
              <a:tabLst/>
            </a:pPr>
            <a:endParaRPr kumimoji="1" lang="en-US" altLang="zh-TW" dirty="0" smtClean="0">
              <a:latin typeface="新細明體" pitchFamily="18" charset="-120"/>
              <a:ea typeface="新細明體" pitchFamily="18" charset="-120"/>
              <a:cs typeface="Times New Roman" pitchFamily="18" charset="0"/>
            </a:endParaRPr>
          </a:p>
          <a:p>
            <a:pPr marL="0" marR="0" lvl="0" indent="304800" defTabSz="914400" rtl="0" eaLnBrk="0" fontAlgn="base" latinLnBrk="0" hangingPunct="0">
              <a:lnSpc>
                <a:spcPct val="100000"/>
              </a:lnSpc>
              <a:spcBef>
                <a:spcPct val="0"/>
              </a:spcBef>
              <a:spcAft>
                <a:spcPct val="0"/>
              </a:spcAft>
              <a:buClrTx/>
              <a:buSzTx/>
              <a:buFontTx/>
              <a:buNone/>
              <a:tabLst/>
            </a:pPr>
            <a:r>
              <a:rPr lang="zh-TW" altLang="en-US" dirty="0" smtClean="0"/>
              <a:t>未具名（</a:t>
            </a:r>
            <a:r>
              <a:rPr lang="en-US" altLang="zh-TW" dirty="0" smtClean="0"/>
              <a:t>2013/8/14</a:t>
            </a:r>
            <a:r>
              <a:rPr lang="zh-TW" altLang="en-US" dirty="0" smtClean="0"/>
              <a:t>）。南市：鐵路東移徵收合土地正義。</a:t>
            </a:r>
            <a:r>
              <a:rPr lang="en-US" altLang="zh-TW" dirty="0" smtClean="0"/>
              <a:t>2013</a:t>
            </a:r>
            <a:r>
              <a:rPr lang="zh-TW" altLang="en-US" dirty="0" smtClean="0"/>
              <a:t>年</a:t>
            </a:r>
            <a:r>
              <a:rPr lang="en-US" altLang="zh-TW" dirty="0" smtClean="0"/>
              <a:t>10</a:t>
            </a:r>
            <a:r>
              <a:rPr lang="zh-TW" altLang="en-US" dirty="0" smtClean="0"/>
              <a:t>月</a:t>
            </a:r>
            <a:r>
              <a:rPr lang="en-US" altLang="zh-TW" dirty="0" smtClean="0"/>
              <a:t>14</a:t>
            </a:r>
            <a:r>
              <a:rPr lang="zh-TW" altLang="en-US" dirty="0" smtClean="0"/>
              <a:t>日。蘋果日報，取自：</a:t>
            </a:r>
            <a:r>
              <a:rPr lang="en-US" altLang="zh-TW" dirty="0" smtClean="0">
                <a:hlinkClick r:id="rId6"/>
              </a:rPr>
              <a:t>http://www.chinatimes.com/realtimenews/</a:t>
            </a:r>
            <a:r>
              <a:rPr lang="zh-TW" altLang="en-US" dirty="0" smtClean="0">
                <a:hlinkClick r:id="rId6"/>
              </a:rPr>
              <a:t>南市：鐵路東移徵收合土地正義</a:t>
            </a:r>
            <a:r>
              <a:rPr lang="en-US" altLang="zh-TW" dirty="0" smtClean="0">
                <a:hlinkClick r:id="rId6"/>
              </a:rPr>
              <a:t>-20130814003888-260407</a:t>
            </a:r>
            <a:endParaRPr lang="en-US" altLang="zh-TW" dirty="0" smtClean="0"/>
          </a:p>
          <a:p>
            <a:pPr marL="0" marR="0" lvl="0" indent="304800" defTabSz="914400" rtl="0" eaLnBrk="0" fontAlgn="base" latinLnBrk="0" hangingPunct="0">
              <a:lnSpc>
                <a:spcPct val="100000"/>
              </a:lnSpc>
              <a:spcBef>
                <a:spcPct val="0"/>
              </a:spcBef>
              <a:spcAft>
                <a:spcPct val="0"/>
              </a:spcAft>
              <a:buClrTx/>
              <a:buSzTx/>
              <a:buFontTx/>
              <a:buNone/>
              <a:tabLst/>
            </a:pPr>
            <a:endParaRPr kumimoji="1" lang="en-US" altLang="zh-TW" dirty="0" smtClean="0">
              <a:latin typeface="新細明體" pitchFamily="18" charset="-120"/>
              <a:ea typeface="新細明體" pitchFamily="18" charset="-120"/>
              <a:cs typeface="Times New Roman" pitchFamily="18" charset="0"/>
            </a:endParaRPr>
          </a:p>
          <a:p>
            <a:r>
              <a:rPr lang="zh-TW" altLang="en-US" dirty="0" smtClean="0"/>
              <a:t>　</a:t>
            </a:r>
            <a:r>
              <a:rPr lang="zh-TW" altLang="zh-TW" dirty="0" smtClean="0"/>
              <a:t>台南市政府（</a:t>
            </a:r>
            <a:r>
              <a:rPr lang="en-US" altLang="zh-TW" dirty="0" smtClean="0"/>
              <a:t>2013</a:t>
            </a:r>
            <a:r>
              <a:rPr lang="zh-TW" altLang="zh-TW" dirty="0" smtClean="0"/>
              <a:t>）。</a:t>
            </a:r>
            <a:r>
              <a:rPr lang="zh-TW" altLang="zh-TW" b="1" dirty="0" smtClean="0"/>
              <a:t>台南市鐵路地下化建設說明手冊</a:t>
            </a:r>
            <a:r>
              <a:rPr lang="zh-TW" altLang="zh-TW" dirty="0" smtClean="0"/>
              <a:t>。</a:t>
            </a:r>
            <a:r>
              <a:rPr lang="en-US" altLang="zh-TW" dirty="0" smtClean="0"/>
              <a:t>2013</a:t>
            </a:r>
            <a:r>
              <a:rPr lang="zh-TW" altLang="zh-TW" dirty="0" smtClean="0"/>
              <a:t>年</a:t>
            </a:r>
            <a:r>
              <a:rPr lang="en-US" altLang="zh-TW" dirty="0" smtClean="0"/>
              <a:t>10</a:t>
            </a:r>
            <a:r>
              <a:rPr lang="zh-TW" altLang="zh-TW" dirty="0" smtClean="0"/>
              <a:t>月</a:t>
            </a:r>
            <a:r>
              <a:rPr lang="en-US" altLang="zh-TW" dirty="0" smtClean="0"/>
              <a:t>06</a:t>
            </a:r>
            <a:r>
              <a:rPr lang="zh-TW" altLang="zh-TW" dirty="0" smtClean="0"/>
              <a:t>日，取自：</a:t>
            </a:r>
          </a:p>
          <a:p>
            <a:r>
              <a:rPr lang="en-US" altLang="zh-TW" u="sng" dirty="0" smtClean="0">
                <a:hlinkClick r:id="rId7"/>
              </a:rPr>
              <a:t>http：//www.rrb.gov.tw/04100.aspx?id=8&amp;lan=ch</a:t>
            </a: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8" name="文字方塊 7"/>
          <p:cNvSpPr txBox="1"/>
          <p:nvPr/>
        </p:nvSpPr>
        <p:spPr>
          <a:xfrm>
            <a:off x="5717169" y="332656"/>
            <a:ext cx="1951175" cy="707886"/>
          </a:xfrm>
          <a:prstGeom prst="rect">
            <a:avLst/>
          </a:prstGeom>
          <a:noFill/>
        </p:spPr>
        <p:txBody>
          <a:bodyPr wrap="none" rtlCol="0">
            <a:spAutoFit/>
          </a:bodyPr>
          <a:lstStyle/>
          <a:p>
            <a:r>
              <a:rPr lang="zh-TW" altLang="en-US" sz="4000" b="1" dirty="0" smtClean="0">
                <a:solidFill>
                  <a:schemeClr val="accent3">
                    <a:lumMod val="60000"/>
                    <a:lumOff val="40000"/>
                  </a:schemeClr>
                </a:solidFill>
              </a:rPr>
              <a:t>（</a:t>
            </a:r>
            <a:r>
              <a:rPr lang="en-US" altLang="zh-TW" sz="4000" b="1" dirty="0" smtClean="0">
                <a:solidFill>
                  <a:schemeClr val="accent3">
                    <a:lumMod val="60000"/>
                    <a:lumOff val="40000"/>
                  </a:schemeClr>
                </a:solidFill>
              </a:rPr>
              <a:t>1/5</a:t>
            </a:r>
            <a:r>
              <a:rPr lang="zh-TW" altLang="en-US" sz="4000" b="1" dirty="0" smtClean="0">
                <a:solidFill>
                  <a:schemeClr val="accent3">
                    <a:lumMod val="60000"/>
                    <a:lumOff val="40000"/>
                  </a:schemeClr>
                </a:solidFill>
              </a:rPr>
              <a:t>）</a:t>
            </a:r>
            <a:endParaRPr lang="zh-TW" altLang="en-US" sz="4000" b="1" dirty="0">
              <a:solidFill>
                <a:schemeClr val="accent3">
                  <a:lumMod val="60000"/>
                  <a:lumOff val="40000"/>
                </a:schemeClr>
              </a:solidFill>
            </a:endParaRPr>
          </a:p>
        </p:txBody>
      </p:sp>
    </p:spTree>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1475656" y="1124744"/>
            <a:ext cx="6120680" cy="72008"/>
            <a:chOff x="787937" y="955035"/>
            <a:chExt cx="7485165" cy="3599"/>
          </a:xfrm>
        </p:grpSpPr>
        <p:cxnSp>
          <p:nvCxnSpPr>
            <p:cNvPr id="3"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5" name="圖片 4" descr="圖片3.png"/>
          <p:cNvPicPr>
            <a:picLocks noChangeAspect="1"/>
          </p:cNvPicPr>
          <p:nvPr/>
        </p:nvPicPr>
        <p:blipFill>
          <a:blip r:embed="rId2" cstate="print"/>
          <a:stretch>
            <a:fillRect/>
          </a:stretch>
        </p:blipFill>
        <p:spPr>
          <a:xfrm>
            <a:off x="832413" y="-4061"/>
            <a:ext cx="7479174" cy="1200813"/>
          </a:xfrm>
          <a:prstGeom prst="rect">
            <a:avLst/>
          </a:prstGeom>
        </p:spPr>
      </p:pic>
      <p:sp>
        <p:nvSpPr>
          <p:cNvPr id="111617" name="Rectangle 1"/>
          <p:cNvSpPr>
            <a:spLocks noChangeArrowheads="1"/>
          </p:cNvSpPr>
          <p:nvPr/>
        </p:nvSpPr>
        <p:spPr bwMode="auto">
          <a:xfrm>
            <a:off x="323528" y="1700808"/>
            <a:ext cx="856895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永華市政中心（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台南市政府與鐵路地下化拆遷戶溝通互動座談會辦理情形賴清德市長提出「五點澄清，兩點主動」未來持續與拆遷戶溝通</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10</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06</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http</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//www.rrb.gov.tw/04100.aspx?id=8&amp;lan=ch</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交通部鐵路改建工程局（</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臺南市區鐵路地下化計畫</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10</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06</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http</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//www.rrb.gov.tw/04100.aspx?id=8&amp;lan=ch</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effectLst/>
                <a:latin typeface="新細明體" pitchFamily="18" charset="-120"/>
                <a:ea typeface="新細明體" pitchFamily="18" charset="-120"/>
                <a:cs typeface="Times New Roman" pitchFamily="18" charset="0"/>
              </a:rPr>
              <a:t>吳孟珉（</a:t>
            </a:r>
            <a:r>
              <a:rPr kumimoji="1" lang="en-US" altLang="zh-TW" b="0" i="0" u="none" strike="noStrike" cap="none" normalizeH="0" baseline="0" dirty="0" smtClean="0">
                <a:ln>
                  <a:noFill/>
                </a:ln>
                <a:effectLst/>
                <a:latin typeface="新細明體" pitchFamily="18" charset="-120"/>
                <a:ea typeface="新細明體" pitchFamily="18" charset="-120"/>
                <a:cs typeface="Times New Roman" pitchFamily="18" charset="0"/>
              </a:rPr>
              <a:t>2013/8/14</a:t>
            </a:r>
            <a:r>
              <a:rPr kumimoji="1" lang="zh-TW" altLang="en-US" b="0" i="0" u="none" strike="noStrike" cap="none" normalizeH="0" baseline="0" dirty="0" smtClean="0">
                <a:ln>
                  <a:noFill/>
                </a:ln>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effectLst/>
                <a:latin typeface="新細明體" pitchFamily="18" charset="-120"/>
                <a:ea typeface="新細明體" pitchFamily="18" charset="-120"/>
                <a:cs typeface="Times New Roman" pitchFamily="18" charset="0"/>
              </a:rPr>
              <a:t>專案照顧住宅 拆遷戶不領情</a:t>
            </a:r>
            <a:r>
              <a:rPr kumimoji="1" lang="zh-TW" altLang="en-US" b="0" i="0" u="none" strike="noStrike" cap="none" normalizeH="0" baseline="0" dirty="0" smtClean="0">
                <a:ln>
                  <a:noFill/>
                </a:ln>
                <a:effectLst/>
                <a:latin typeface="Arial"/>
                <a:ea typeface="新細明體" pitchFamily="18" charset="-120"/>
                <a:cs typeface="Times New Roman" pitchFamily="18" charset="0"/>
              </a:rPr>
              <a:t> </a:t>
            </a:r>
            <a:r>
              <a:rPr kumimoji="1" lang="zh-TW" altLang="en-US" b="0" i="0" u="none" strike="noStrike" cap="none" normalizeH="0" baseline="0" dirty="0" smtClean="0">
                <a:ln>
                  <a:noFill/>
                </a:ln>
                <a:effectLst/>
                <a:latin typeface="新細明體" pitchFamily="18" charset="-120"/>
                <a:ea typeface="新細明體" pitchFamily="18" charset="-120"/>
                <a:cs typeface="Times New Roman" pitchFamily="18" charset="0"/>
              </a:rPr>
              <a:t>。</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中華日報，取自：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http://www.cdns.com.tw/20130815/news/ncxw/T90016002013081419033821.htm</a:t>
            </a: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政治中心（</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2013/8/20</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拆民宅迎商機　「大埔案」到「南鐵東移」只是藍綠差別</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2013</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年</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10</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月</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14</a:t>
            </a:r>
            <a:r>
              <a:rPr kumimoji="1" lang="zh-TW" altLang="en-US" b="0" i="0" u="none" strike="noStrike" cap="none" normalizeH="0" baseline="0" dirty="0" smtClean="0">
                <a:ln>
                  <a:noFill/>
                </a:ln>
                <a:effectLst/>
                <a:latin typeface="Calibri" pitchFamily="34" charset="0"/>
                <a:ea typeface="新細明體" pitchFamily="18" charset="-120"/>
                <a:cs typeface="Tahoma" pitchFamily="34" charset="0"/>
              </a:rPr>
              <a:t>日</a:t>
            </a:r>
            <a:r>
              <a:rPr kumimoji="1" lang="zh-TW" altLang="en-US" dirty="0" smtClean="0">
                <a:latin typeface="新細明體" pitchFamily="18" charset="-120"/>
                <a:ea typeface="新細明體" pitchFamily="18" charset="-120"/>
                <a:cs typeface="Times New Roman" pitchFamily="18" charset="0"/>
              </a:rPr>
              <a:t>。</a:t>
            </a:r>
            <a:r>
              <a:rPr kumimoji="1" lang="en-US" altLang="zh-TW" dirty="0" err="1" smtClean="0">
                <a:latin typeface="新細明體" pitchFamily="18" charset="-120"/>
                <a:ea typeface="新細明體" pitchFamily="18" charset="-120"/>
                <a:cs typeface="Times New Roman" pitchFamily="18" charset="0"/>
                <a:hlinkClick r:id="rId5"/>
              </a:rPr>
              <a:t>ETtoday</a:t>
            </a:r>
            <a:r>
              <a:rPr kumimoji="1" lang="zh-TW" altLang="en-US" dirty="0" smtClean="0">
                <a:latin typeface="新細明體" pitchFamily="18" charset="-120"/>
                <a:ea typeface="新細明體" pitchFamily="18" charset="-120"/>
                <a:cs typeface="Times New Roman" pitchFamily="18" charset="0"/>
              </a:rPr>
              <a:t>東森</a:t>
            </a:r>
            <a:r>
              <a:rPr kumimoji="1" lang="zh-TW" altLang="en-US" b="0" i="0" u="none" strike="noStrike" cap="none" normalizeH="0" baseline="0" dirty="0" smtClean="0">
                <a:ln>
                  <a:noFill/>
                </a:ln>
                <a:effectLst/>
                <a:latin typeface="新細明體" pitchFamily="18" charset="-120"/>
                <a:ea typeface="新細明體" pitchFamily="18" charset="-120"/>
                <a:cs typeface="Times New Roman" pitchFamily="18" charset="0"/>
              </a:rPr>
              <a:t>新聞</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雲，取自： </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6"/>
              </a:rPr>
              <a:t>http://www.ettoday.net/news/20130820/259221.htm</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洪瑞琴（</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2013/8/23</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照顧住宅方案 市長將下鄉溝通</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2013</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年</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10</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月</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14</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日</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自由時報，取自：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7"/>
              </a:rPr>
              <a:t>http://www.libertytimes.com.tw/2013/new/aug/23/today-south17-2.htm</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p:txBody>
      </p:sp>
      <p:sp>
        <p:nvSpPr>
          <p:cNvPr id="7" name="文字方塊 6"/>
          <p:cNvSpPr txBox="1"/>
          <p:nvPr/>
        </p:nvSpPr>
        <p:spPr>
          <a:xfrm>
            <a:off x="5717169" y="332656"/>
            <a:ext cx="1951175" cy="707886"/>
          </a:xfrm>
          <a:prstGeom prst="rect">
            <a:avLst/>
          </a:prstGeom>
          <a:noFill/>
        </p:spPr>
        <p:txBody>
          <a:bodyPr wrap="none" rtlCol="0">
            <a:spAutoFit/>
          </a:bodyPr>
          <a:lstStyle/>
          <a:p>
            <a:r>
              <a:rPr lang="zh-TW" altLang="en-US" sz="4000" b="1" dirty="0" smtClean="0">
                <a:solidFill>
                  <a:schemeClr val="accent3">
                    <a:lumMod val="60000"/>
                    <a:lumOff val="40000"/>
                  </a:schemeClr>
                </a:solidFill>
              </a:rPr>
              <a:t>（</a:t>
            </a:r>
            <a:r>
              <a:rPr lang="en-US" altLang="zh-TW" sz="4000" b="1" dirty="0" smtClean="0">
                <a:solidFill>
                  <a:schemeClr val="accent3">
                    <a:lumMod val="60000"/>
                    <a:lumOff val="40000"/>
                  </a:schemeClr>
                </a:solidFill>
              </a:rPr>
              <a:t>2/5</a:t>
            </a:r>
            <a:r>
              <a:rPr lang="zh-TW" altLang="en-US" sz="4000" b="1" dirty="0" smtClean="0">
                <a:solidFill>
                  <a:schemeClr val="accent3">
                    <a:lumMod val="60000"/>
                    <a:lumOff val="40000"/>
                  </a:schemeClr>
                </a:solidFill>
              </a:rPr>
              <a:t>）</a:t>
            </a:r>
            <a:endParaRPr lang="zh-TW" altLang="en-US" sz="4000" b="1" dirty="0">
              <a:solidFill>
                <a:schemeClr val="accent3">
                  <a:lumMod val="60000"/>
                  <a:lumOff val="40000"/>
                </a:schemeClr>
              </a:solidFill>
            </a:endParaRPr>
          </a:p>
        </p:txBody>
      </p:sp>
    </p:spTree>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rrowheads="1"/>
          </p:cNvPicPr>
          <p:nvPr/>
        </p:nvPicPr>
        <p:blipFill>
          <a:blip r:embed="rId2" cstate="print"/>
          <a:srcRect t="7047" b="7008"/>
          <a:stretch>
            <a:fillRect/>
          </a:stretch>
        </p:blipFill>
        <p:spPr bwMode="auto">
          <a:xfrm>
            <a:off x="0" y="1556792"/>
            <a:ext cx="9144000" cy="5168343"/>
          </a:xfrm>
          <a:prstGeom prst="rect">
            <a:avLst/>
          </a:prstGeom>
          <a:ln>
            <a:noFill/>
          </a:ln>
          <a:effectLst>
            <a:softEdge rad="112500"/>
          </a:effectLst>
        </p:spPr>
      </p:pic>
      <p:grpSp>
        <p:nvGrpSpPr>
          <p:cNvPr id="7" name="群組 9"/>
          <p:cNvGrpSpPr>
            <a:grpSpLocks/>
          </p:cNvGrpSpPr>
          <p:nvPr/>
        </p:nvGrpSpPr>
        <p:grpSpPr bwMode="auto">
          <a:xfrm rot="16200000">
            <a:off x="3757607" y="-3757602"/>
            <a:ext cx="1628800" cy="9144003"/>
            <a:chOff x="7020271" y="0"/>
            <a:chExt cx="2123730" cy="6858000"/>
          </a:xfrm>
        </p:grpSpPr>
        <p:pic>
          <p:nvPicPr>
            <p:cNvPr id="8" name="圖片 4" descr="茉莉人生a.jpg"/>
            <p:cNvPicPr>
              <a:picLocks noChangeAspect="1"/>
            </p:cNvPicPr>
            <p:nvPr/>
          </p:nvPicPr>
          <p:blipFill>
            <a:blip r:embed="rId3" cstate="print"/>
            <a:srcRect/>
            <a:stretch>
              <a:fillRect/>
            </a:stretch>
          </p:blipFill>
          <p:spPr bwMode="auto">
            <a:xfrm>
              <a:off x="7020272" y="4653136"/>
              <a:ext cx="2123729" cy="2204864"/>
            </a:xfrm>
            <a:prstGeom prst="rect">
              <a:avLst/>
            </a:prstGeom>
            <a:ln>
              <a:noFill/>
            </a:ln>
            <a:effectLst>
              <a:softEdge rad="112500"/>
            </a:effectLst>
          </p:spPr>
        </p:pic>
        <p:pic>
          <p:nvPicPr>
            <p:cNvPr id="9" name="圖片 6" descr="茉莉人生a.jpg"/>
            <p:cNvPicPr>
              <a:picLocks noChangeAspect="1"/>
            </p:cNvPicPr>
            <p:nvPr/>
          </p:nvPicPr>
          <p:blipFill>
            <a:blip r:embed="rId3" cstate="print"/>
            <a:srcRect/>
            <a:stretch>
              <a:fillRect/>
            </a:stretch>
          </p:blipFill>
          <p:spPr bwMode="auto">
            <a:xfrm>
              <a:off x="7020271" y="2348880"/>
              <a:ext cx="2123729" cy="2304256"/>
            </a:xfrm>
            <a:prstGeom prst="rect">
              <a:avLst/>
            </a:prstGeom>
            <a:ln>
              <a:noFill/>
            </a:ln>
            <a:effectLst>
              <a:softEdge rad="112500"/>
            </a:effectLst>
          </p:spPr>
        </p:pic>
        <p:pic>
          <p:nvPicPr>
            <p:cNvPr id="10" name="圖片 7" descr="茉莉人生a.jpg"/>
            <p:cNvPicPr>
              <a:picLocks noChangeAspect="1"/>
            </p:cNvPicPr>
            <p:nvPr/>
          </p:nvPicPr>
          <p:blipFill>
            <a:blip r:embed="rId3" cstate="print"/>
            <a:srcRect/>
            <a:stretch>
              <a:fillRect/>
            </a:stretch>
          </p:blipFill>
          <p:spPr bwMode="auto">
            <a:xfrm>
              <a:off x="7020271" y="0"/>
              <a:ext cx="2123729" cy="2348880"/>
            </a:xfrm>
            <a:prstGeom prst="rect">
              <a:avLst/>
            </a:prstGeom>
            <a:ln>
              <a:noFill/>
            </a:ln>
            <a:effectLst>
              <a:softEdge rad="112500"/>
            </a:effectLst>
          </p:spPr>
        </p:pic>
      </p:grpSp>
      <p:sp>
        <p:nvSpPr>
          <p:cNvPr id="3" name="矩形 2"/>
          <p:cNvSpPr/>
          <p:nvPr/>
        </p:nvSpPr>
        <p:spPr>
          <a:xfrm>
            <a:off x="0" y="0"/>
            <a:ext cx="9144000" cy="1628800"/>
          </a:xfrm>
          <a:prstGeom prst="rect">
            <a:avLst/>
          </a:prstGeom>
          <a:solidFill>
            <a:schemeClr val="tx2">
              <a:lumMod val="75000"/>
              <a:alpha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853020" y="188640"/>
            <a:ext cx="5293373" cy="1246495"/>
          </a:xfrm>
          <a:prstGeom prst="rect">
            <a:avLst/>
          </a:prstGeom>
          <a:noFill/>
        </p:spPr>
        <p:txBody>
          <a:bodyPr wrap="none" lIns="91440" tIns="45720" rIns="91440" bIns="45720">
            <a:spAutoFit/>
          </a:bodyPr>
          <a:lstStyle/>
          <a:p>
            <a:pPr algn="ctr"/>
            <a:r>
              <a:rPr lang="en-US" altLang="zh-TW" sz="7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rPr>
              <a:t>Part.1  </a:t>
            </a:r>
            <a:r>
              <a:rPr lang="zh-TW" altLang="en-US" sz="7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rPr>
              <a:t>緒論</a:t>
            </a:r>
            <a:endParaRPr lang="zh-TW" altLang="en-US" sz="7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endParaRPr>
          </a:p>
        </p:txBody>
      </p:sp>
      <p:sp>
        <p:nvSpPr>
          <p:cNvPr id="5" name="文字方塊 4"/>
          <p:cNvSpPr txBox="1"/>
          <p:nvPr/>
        </p:nvSpPr>
        <p:spPr>
          <a:xfrm>
            <a:off x="4679316" y="6596390"/>
            <a:ext cx="4464684" cy="261610"/>
          </a:xfrm>
          <a:prstGeom prst="rect">
            <a:avLst/>
          </a:prstGeom>
          <a:noFill/>
        </p:spPr>
        <p:txBody>
          <a:bodyPr wrap="none" rtlCol="0">
            <a:spAutoFit/>
          </a:bodyPr>
          <a:lstStyle/>
          <a:p>
            <a:r>
              <a:rPr lang="zh-TW" altLang="en-US" sz="1100" dirty="0" smtClean="0">
                <a:latin typeface="標楷體" pitchFamily="65" charset="-120"/>
                <a:ea typeface="標楷體" pitchFamily="65" charset="-120"/>
              </a:rPr>
              <a:t>圖片來源：</a:t>
            </a:r>
            <a:r>
              <a:rPr lang="en-US" altLang="zh-TW" sz="1100" dirty="0" smtClean="0">
                <a:hlinkClick r:id="rId4"/>
              </a:rPr>
              <a:t> </a:t>
            </a:r>
            <a:r>
              <a:rPr lang="en-US" altLang="zh-TW" sz="1100" dirty="0" smtClean="0">
                <a:hlinkClick r:id="rId5"/>
              </a:rPr>
              <a:t>http://www.taiwan921.lib.ntu.edu.tw/mypdf/TNGOV01.ppt‎</a:t>
            </a:r>
            <a:endParaRPr lang="zh-TW" altLang="en-US" sz="1100" dirty="0">
              <a:hlinkClick r:id="rId5"/>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1475656" y="1124744"/>
            <a:ext cx="6120680" cy="72008"/>
            <a:chOff x="787937" y="955035"/>
            <a:chExt cx="7485165" cy="3599"/>
          </a:xfrm>
        </p:grpSpPr>
        <p:cxnSp>
          <p:nvCxnSpPr>
            <p:cNvPr id="3"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5" name="圖片 4" descr="圖片3.png"/>
          <p:cNvPicPr>
            <a:picLocks noChangeAspect="1"/>
          </p:cNvPicPr>
          <p:nvPr/>
        </p:nvPicPr>
        <p:blipFill>
          <a:blip r:embed="rId2" cstate="print"/>
          <a:stretch>
            <a:fillRect/>
          </a:stretch>
        </p:blipFill>
        <p:spPr>
          <a:xfrm>
            <a:off x="832413" y="-4061"/>
            <a:ext cx="7479174" cy="1200813"/>
          </a:xfrm>
          <a:prstGeom prst="rect">
            <a:avLst/>
          </a:prstGeom>
        </p:spPr>
      </p:pic>
      <p:sp>
        <p:nvSpPr>
          <p:cNvPr id="112641" name="Rectangle 1"/>
          <p:cNvSpPr>
            <a:spLocks noChangeArrowheads="1"/>
          </p:cNvSpPr>
          <p:nvPr/>
        </p:nvSpPr>
        <p:spPr bwMode="auto">
          <a:xfrm>
            <a:off x="395536" y="1519039"/>
            <a:ext cx="849694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洪瑞琴、王俊忠</a:t>
            </a:r>
            <a:r>
              <a:rPr kumimoji="1" lang="zh-TW" b="0" i="0" u="none" strike="noStrike" cap="none" normalizeH="0" baseline="0" dirty="0" smtClean="0">
                <a:ln>
                  <a:noFill/>
                </a:ln>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effectLst/>
                <a:latin typeface="新細明體" pitchFamily="18" charset="-120"/>
                <a:ea typeface="新細明體" pitchFamily="18" charset="-120"/>
                <a:cs typeface="Times New Roman" pitchFamily="18" charset="0"/>
              </a:rPr>
              <a:t>2013/3/14</a:t>
            </a:r>
            <a:r>
              <a:rPr kumimoji="1" lang="zh-TW" altLang="en-US" b="0" i="0" u="none" strike="noStrike" cap="none" normalizeH="0" baseline="0" dirty="0" smtClean="0">
                <a:ln>
                  <a:noFill/>
                </a:ln>
                <a:effectLst/>
                <a:latin typeface="新細明體" pitchFamily="18" charset="-120"/>
                <a:ea typeface="新細明體" pitchFamily="18" charset="-120"/>
                <a:cs typeface="Times New Roman" pitchFamily="18" charset="0"/>
              </a:rPr>
              <a:t>）。</a:t>
            </a:r>
            <a:r>
              <a:rPr kumimoji="1" lang="en-US" altLang="zh-TW" b="1" i="0" u="none" strike="noStrike" cap="none" normalizeH="0" baseline="0" dirty="0" smtClean="0">
                <a:ln>
                  <a:noFill/>
                </a:ln>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effectLst/>
                <a:latin typeface="新細明體" pitchFamily="18" charset="-120"/>
                <a:ea typeface="新細明體" pitchFamily="18" charset="-120"/>
                <a:cs typeface="Times New Roman" pitchFamily="18" charset="0"/>
              </a:rPr>
              <a:t>告別鐵枝路</a:t>
            </a:r>
            <a:r>
              <a:rPr kumimoji="1" lang="en-US" altLang="zh-TW" b="1" i="0" u="none" strike="noStrike" cap="none" normalizeH="0" baseline="0" dirty="0" smtClean="0">
                <a:ln>
                  <a:noFill/>
                </a:ln>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effectLst/>
                <a:latin typeface="新細明體" pitchFamily="18" charset="-120"/>
                <a:ea typeface="新細明體" pitchFamily="18" charset="-120"/>
                <a:cs typeface="Times New Roman" pitchFamily="18" charset="0"/>
              </a:rPr>
              <a:t>照顧住宅方案 台南市府：專案特例</a:t>
            </a:r>
            <a:r>
              <a:rPr kumimoji="1" lang="zh-TW" altLang="en-US" b="0" i="0" u="none" strike="noStrike" cap="none" normalizeH="0" baseline="0" dirty="0" smtClean="0">
                <a:ln>
                  <a:noFill/>
                </a:ln>
                <a:effectLst/>
                <a:latin typeface="新細明體" pitchFamily="18" charset="-120"/>
                <a:ea typeface="新細明體" pitchFamily="18" charset="-120"/>
                <a:cs typeface="Times New Roman" pitchFamily="18" charset="0"/>
              </a:rPr>
              <a:t>。自由時報，取自：</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 </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http://www.libertytimes.com.tw/2013/new/mar/14/today-south17.htm</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1" fontAlgn="base" latinLnBrk="0" hangingPunct="1">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徐伯瑜（西元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8</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29</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台南鐵路地下化迷思</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。自由時報，取自：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http</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//www.libertytimes.com.tw/2013/new/aug/29/today-o2.htm</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莊宗勳（西元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09</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05</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鐵路地下化 台南市府拒辦聽證會</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。聯合報，取自：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http</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//udn.com/NEWS/DOMESTIC/DOM5/8143430.shtml#ixzz2g61M5yGj</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莊漢昌（西元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09</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17</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解決鐵路地下化　監督聯盟建議賴清德召開共識會議</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。好房</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News</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6"/>
              </a:rPr>
              <a:t>http://news.housefun.com.tw/news/article/88867941894.html</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陳逸婷（西元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09</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12</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反台南鐵路東移 二度佔領市府賴清德仍未現身 自救會徹夜守候</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。苦勞網，取自：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7"/>
              </a:rPr>
              <a:t>http</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7"/>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7"/>
              </a:rPr>
              <a:t>//www.coolloud.org.tw/node/75597</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陳致曉（西元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08</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27</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如果我是台南市長</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。自由時報，取自：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8"/>
              </a:rPr>
              <a:t>http</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8"/>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8"/>
              </a:rPr>
              <a:t>//www.libertytimes.com.tw/2013/new/oct/1/today-south14-2.htm</a:t>
            </a: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7" name="文字方塊 6"/>
          <p:cNvSpPr txBox="1"/>
          <p:nvPr/>
        </p:nvSpPr>
        <p:spPr>
          <a:xfrm>
            <a:off x="5717169" y="332656"/>
            <a:ext cx="1951175" cy="707886"/>
          </a:xfrm>
          <a:prstGeom prst="rect">
            <a:avLst/>
          </a:prstGeom>
          <a:noFill/>
        </p:spPr>
        <p:txBody>
          <a:bodyPr wrap="none" rtlCol="0">
            <a:spAutoFit/>
          </a:bodyPr>
          <a:lstStyle/>
          <a:p>
            <a:r>
              <a:rPr lang="zh-TW" altLang="en-US" sz="4000" b="1" dirty="0" smtClean="0">
                <a:solidFill>
                  <a:schemeClr val="accent3">
                    <a:lumMod val="60000"/>
                    <a:lumOff val="40000"/>
                  </a:schemeClr>
                </a:solidFill>
              </a:rPr>
              <a:t>（</a:t>
            </a:r>
            <a:r>
              <a:rPr lang="en-US" altLang="zh-TW" sz="4000" b="1" dirty="0" smtClean="0">
                <a:solidFill>
                  <a:schemeClr val="accent3">
                    <a:lumMod val="60000"/>
                    <a:lumOff val="40000"/>
                  </a:schemeClr>
                </a:solidFill>
              </a:rPr>
              <a:t>3/5</a:t>
            </a:r>
            <a:r>
              <a:rPr lang="zh-TW" altLang="en-US" sz="4000" b="1" dirty="0" smtClean="0">
                <a:solidFill>
                  <a:schemeClr val="accent3">
                    <a:lumMod val="60000"/>
                    <a:lumOff val="40000"/>
                  </a:schemeClr>
                </a:solidFill>
              </a:rPr>
              <a:t>）</a:t>
            </a:r>
            <a:endParaRPr lang="zh-TW" altLang="en-US" sz="4000" b="1" dirty="0">
              <a:solidFill>
                <a:schemeClr val="accent3">
                  <a:lumMod val="60000"/>
                  <a:lumOff val="40000"/>
                </a:schemeClr>
              </a:solidFill>
            </a:endParaRPr>
          </a:p>
        </p:txBody>
      </p:sp>
    </p:spTree>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5"/>
          <p:cNvGrpSpPr/>
          <p:nvPr/>
        </p:nvGrpSpPr>
        <p:grpSpPr>
          <a:xfrm>
            <a:off x="1475656" y="1124744"/>
            <a:ext cx="6120680" cy="72008"/>
            <a:chOff x="787937" y="955035"/>
            <a:chExt cx="7485165" cy="3599"/>
          </a:xfrm>
        </p:grpSpPr>
        <p:cxnSp>
          <p:nvCxnSpPr>
            <p:cNvPr id="4"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6" name="圖片 5" descr="圖片3.png"/>
          <p:cNvPicPr>
            <a:picLocks noChangeAspect="1"/>
          </p:cNvPicPr>
          <p:nvPr/>
        </p:nvPicPr>
        <p:blipFill>
          <a:blip r:embed="rId2" cstate="print"/>
          <a:stretch>
            <a:fillRect/>
          </a:stretch>
        </p:blipFill>
        <p:spPr>
          <a:xfrm>
            <a:off x="832413" y="-4061"/>
            <a:ext cx="7479174" cy="1200813"/>
          </a:xfrm>
          <a:prstGeom prst="rect">
            <a:avLst/>
          </a:prstGeom>
        </p:spPr>
      </p:pic>
      <p:sp>
        <p:nvSpPr>
          <p:cNvPr id="113666" name="Rectangle 2"/>
          <p:cNvSpPr>
            <a:spLocks noChangeArrowheads="1"/>
          </p:cNvSpPr>
          <p:nvPr/>
        </p:nvSpPr>
        <p:spPr bwMode="auto">
          <a:xfrm>
            <a:off x="395536" y="1196752"/>
            <a:ext cx="83529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黃亦（</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2013/8/19</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南鐵東移惹議 恐成綠版「大埔事件」？</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10</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14</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日。新頭殼，取自：</a:t>
            </a:r>
            <a:r>
              <a:rPr kumimoji="1" lang="en-US" altLang="zh-TW" dirty="0" smtClean="0">
                <a:latin typeface="新細明體" pitchFamily="18" charset="-120"/>
                <a:ea typeface="新細明體" pitchFamily="18" charset="-120"/>
                <a:cs typeface="Times New Roman" pitchFamily="18" charset="0"/>
                <a:hlinkClick r:id="rId3"/>
              </a:rPr>
              <a:t>http</a:t>
            </a:r>
            <a:r>
              <a:rPr kumimoji="1" lang="zh-TW" altLang="en-US" dirty="0" smtClean="0">
                <a:latin typeface="新細明體" pitchFamily="18" charset="-120"/>
                <a:ea typeface="新細明體" pitchFamily="18" charset="-120"/>
                <a:cs typeface="Times New Roman" pitchFamily="18" charset="0"/>
                <a:hlinkClick r:id="rId3"/>
              </a:rPr>
              <a:t>：</a:t>
            </a:r>
            <a:r>
              <a:rPr kumimoji="1" lang="en-US" altLang="zh-TW" dirty="0" smtClean="0">
                <a:latin typeface="新細明體" pitchFamily="18" charset="-120"/>
                <a:ea typeface="新細明體" pitchFamily="18" charset="-120"/>
                <a:cs typeface="Times New Roman" pitchFamily="18" charset="0"/>
                <a:hlinkClick r:id="rId3"/>
              </a:rPr>
              <a:t>//newtalk.tw/news/2013/08/19/39322.html</a:t>
            </a:r>
          </a:p>
          <a:p>
            <a:pPr marL="0" marR="0" lvl="0" indent="304800" algn="l" defTabSz="914400" rtl="0" eaLnBrk="1" fontAlgn="base" latinLnBrk="0" hangingPunct="1">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曾懿晴（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2013/8/24</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廖本全：土地徵收浮濫 縣市府炒地皮利器</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10</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14</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日。中國時報，取自：</a:t>
            </a:r>
            <a:r>
              <a:rPr kumimoji="1" lang="zh-TW" altLang="en-US" dirty="0" smtClean="0">
                <a:latin typeface="新細明體" pitchFamily="18" charset="-120"/>
                <a:ea typeface="新細明體" pitchFamily="18" charset="-120"/>
                <a:cs typeface="Times New Roman" pitchFamily="18" charset="0"/>
                <a:hlinkClick r:id="rId3"/>
              </a:rPr>
              <a:t>廖本全：土地徵收浮濫 縣市府炒地皮利器</a:t>
            </a:r>
            <a:endParaRPr kumimoji="1" lang="en-US" altLang="zh-TW" dirty="0" smtClean="0">
              <a:latin typeface="新細明體" pitchFamily="18" charset="-120"/>
              <a:ea typeface="新細明體" pitchFamily="18" charset="-120"/>
              <a:cs typeface="Times New Roman" pitchFamily="18" charset="0"/>
              <a:hlinkClick r:id="rId3"/>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zh-TW" altLang="en-US"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葉至誠、葉立程（</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1999</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研究方法與論文寫作</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138-156</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）。台北市：商鼎文化。</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dirty="0" smtClean="0">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楊毅、舒子榕（</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2013/8/24</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a:t>
            </a:r>
            <a:r>
              <a:rPr kumimoji="1" lang="zh-TW" altLang="en-US"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大埔案 回饋當地農民 南鐵案 地主領錢走人</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2013</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年</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10</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月</a:t>
            </a:r>
            <a:r>
              <a:rPr kumimoji="1" lang="en-US" altLang="zh-TW"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14</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Tahoma" pitchFamily="34" charset="0"/>
              </a:rPr>
              <a:t>日。</a:t>
            </a:r>
            <a:r>
              <a:rPr kumimoji="1" lang="zh-TW" altLang="en-US" b="0"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中時電子報新聞，取自：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http://tw.news.yahoo.com/</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大埔案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回饋當地農民</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南鐵案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地主領錢走人</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-213000625.html</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劉建邦（</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2013/8/22</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李鴻源：未評論大埔或南鐵案</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10</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14</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日。大紀元新聞網，取自：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http://tw.news.yahoo.com/</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李鴻源</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未評論大埔或南鐵案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-045031402.html</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dirty="0" smtClean="0">
              <a:latin typeface="新細明體" pitchFamily="18" charset="-120"/>
              <a:ea typeface="新細明體" pitchFamily="18" charset="-120"/>
              <a:cs typeface="Times New Roman" pitchFamily="18" charset="0"/>
            </a:endParaRPr>
          </a:p>
          <a:p>
            <a:r>
              <a:rPr lang="zh-TW" altLang="en-US" dirty="0" smtClean="0"/>
              <a:t>　</a:t>
            </a:r>
            <a:r>
              <a:rPr lang="zh-TW" altLang="zh-TW" dirty="0" smtClean="0"/>
              <a:t>劉彥甫（</a:t>
            </a:r>
            <a:r>
              <a:rPr lang="en-US" altLang="zh-TW" dirty="0" smtClean="0"/>
              <a:t>2012</a:t>
            </a:r>
            <a:r>
              <a:rPr lang="zh-TW" altLang="zh-TW" dirty="0" smtClean="0"/>
              <a:t>）。</a:t>
            </a:r>
            <a:r>
              <a:rPr lang="zh-TW" altLang="zh-TW" b="1" dirty="0" smtClean="0"/>
              <a:t>從環境不正義觀點探究環境治理</a:t>
            </a:r>
            <a:r>
              <a:rPr lang="en-US" altLang="zh-TW" b="1" dirty="0" smtClean="0"/>
              <a:t>-</a:t>
            </a:r>
            <a:r>
              <a:rPr lang="zh-TW" altLang="zh-TW" b="1" dirty="0" smtClean="0"/>
              <a:t>以苗栗縣竹南鎮大埔農地徵收事件為例</a:t>
            </a:r>
            <a:r>
              <a:rPr lang="zh-TW" altLang="zh-TW" dirty="0" smtClean="0"/>
              <a:t>（國科會專題研究計畫成果報告編號：</a:t>
            </a:r>
            <a:r>
              <a:rPr lang="en-US" altLang="zh-TW" dirty="0" smtClean="0"/>
              <a:t>NSC 101-2815-C-134-001-H</a:t>
            </a:r>
            <a:r>
              <a:rPr lang="zh-TW" altLang="zh-TW" dirty="0" smtClean="0"/>
              <a:t>）。台北：中華民國行政院國家科學委員會。</a:t>
            </a: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8" name="文字方塊 7"/>
          <p:cNvSpPr txBox="1"/>
          <p:nvPr/>
        </p:nvSpPr>
        <p:spPr>
          <a:xfrm>
            <a:off x="5717169" y="332656"/>
            <a:ext cx="1951175" cy="707886"/>
          </a:xfrm>
          <a:prstGeom prst="rect">
            <a:avLst/>
          </a:prstGeom>
          <a:noFill/>
        </p:spPr>
        <p:txBody>
          <a:bodyPr wrap="none" rtlCol="0">
            <a:spAutoFit/>
          </a:bodyPr>
          <a:lstStyle/>
          <a:p>
            <a:r>
              <a:rPr lang="zh-TW" altLang="en-US" sz="4000" b="1" dirty="0" smtClean="0">
                <a:solidFill>
                  <a:schemeClr val="accent3">
                    <a:lumMod val="60000"/>
                    <a:lumOff val="40000"/>
                  </a:schemeClr>
                </a:solidFill>
              </a:rPr>
              <a:t>（</a:t>
            </a:r>
            <a:r>
              <a:rPr lang="en-US" altLang="zh-TW" sz="4000" b="1" dirty="0" smtClean="0">
                <a:solidFill>
                  <a:schemeClr val="accent3">
                    <a:lumMod val="60000"/>
                    <a:lumOff val="40000"/>
                  </a:schemeClr>
                </a:solidFill>
              </a:rPr>
              <a:t>4/5</a:t>
            </a:r>
            <a:r>
              <a:rPr lang="zh-TW" altLang="en-US" sz="4000" b="1" dirty="0" smtClean="0">
                <a:solidFill>
                  <a:schemeClr val="accent3">
                    <a:lumMod val="60000"/>
                    <a:lumOff val="40000"/>
                  </a:schemeClr>
                </a:solidFill>
              </a:rPr>
              <a:t>）</a:t>
            </a:r>
            <a:endParaRPr lang="zh-TW" altLang="en-US" sz="4000" b="1" dirty="0">
              <a:solidFill>
                <a:schemeClr val="accent3">
                  <a:lumMod val="60000"/>
                  <a:lumOff val="40000"/>
                </a:schemeClr>
              </a:solidFill>
            </a:endParaRPr>
          </a:p>
        </p:txBody>
      </p:sp>
    </p:spTree>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1475656" y="1124744"/>
            <a:ext cx="6120680" cy="72008"/>
            <a:chOff x="787937" y="955035"/>
            <a:chExt cx="7485165" cy="3599"/>
          </a:xfrm>
        </p:grpSpPr>
        <p:cxnSp>
          <p:nvCxnSpPr>
            <p:cNvPr id="3"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5" name="圖片 4" descr="圖片3.png"/>
          <p:cNvPicPr>
            <a:picLocks noChangeAspect="1"/>
          </p:cNvPicPr>
          <p:nvPr/>
        </p:nvPicPr>
        <p:blipFill>
          <a:blip r:embed="rId2" cstate="print"/>
          <a:stretch>
            <a:fillRect/>
          </a:stretch>
        </p:blipFill>
        <p:spPr>
          <a:xfrm>
            <a:off x="832413" y="-4061"/>
            <a:ext cx="7479174" cy="1200813"/>
          </a:xfrm>
          <a:prstGeom prst="rect">
            <a:avLst/>
          </a:prstGeom>
        </p:spPr>
      </p:pic>
      <p:sp>
        <p:nvSpPr>
          <p:cNvPr id="114689" name="Rectangle 1"/>
          <p:cNvSpPr>
            <a:spLocks noChangeArrowheads="1"/>
          </p:cNvSpPr>
          <p:nvPr/>
        </p:nvSpPr>
        <p:spPr bwMode="auto">
          <a:xfrm>
            <a:off x="395536" y="1412776"/>
            <a:ext cx="849694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廖偉翔（</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2013/8/27</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盼南鐵樹立土地正義標竿</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10</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14</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日。大紀元新聞網，取自：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3"/>
              </a:rPr>
              <a:t>http://www.libertytimes.com.tw/2013/new/aug/27/today-o5.htm</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1" fontAlgn="base" latinLnBrk="0" hangingPunct="1">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蔡文居（西元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10</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02</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鐵路地下化 南市議員皆支持</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。自由時報，取自：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4"/>
              </a:rPr>
              <a:t>http://www.libertytimes.com.tw/2013/new/oct/2/today-south14.htm</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賴友容（西元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08</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21</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大埔案紛擾 南市鐵路地下化如期推動</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。大紀元，取自：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http</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//www.epochtimes.com.tw/n68586/</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大埔案紛擾</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南市鐵路地下化如期推動</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5"/>
              </a:rPr>
              <a:t>.html</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鍾麗華（西元</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2013</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年</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08</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月</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22</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日）。</a:t>
            </a:r>
            <a:r>
              <a:rPr kumimoji="1" lang="zh-TW" altLang="en-US" b="1"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可徵用卻徵收 徐世榮：與大埔本質相同</a:t>
            </a:r>
            <a:r>
              <a:rPr kumimoji="1"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。自由報，取自：</a:t>
            </a:r>
            <a:r>
              <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hlinkClick r:id="rId6"/>
              </a:rPr>
              <a:t>http://www.libertytimes.com.tw/2013/new/aug/22/today-life3.htm</a:t>
            </a:r>
            <a:endParaRPr kumimoji="1" lang="en-US" altLang="zh-TW"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7" name="文字方塊 6"/>
          <p:cNvSpPr txBox="1"/>
          <p:nvPr/>
        </p:nvSpPr>
        <p:spPr>
          <a:xfrm>
            <a:off x="5717169" y="332656"/>
            <a:ext cx="1951175" cy="707886"/>
          </a:xfrm>
          <a:prstGeom prst="rect">
            <a:avLst/>
          </a:prstGeom>
          <a:noFill/>
        </p:spPr>
        <p:txBody>
          <a:bodyPr wrap="none" rtlCol="0">
            <a:spAutoFit/>
          </a:bodyPr>
          <a:lstStyle/>
          <a:p>
            <a:r>
              <a:rPr lang="zh-TW" altLang="en-US" sz="4000" b="1" dirty="0" smtClean="0">
                <a:solidFill>
                  <a:schemeClr val="accent3">
                    <a:lumMod val="60000"/>
                    <a:lumOff val="40000"/>
                  </a:schemeClr>
                </a:solidFill>
              </a:rPr>
              <a:t>（</a:t>
            </a:r>
            <a:r>
              <a:rPr lang="en-US" altLang="zh-TW" sz="4000" b="1" dirty="0" smtClean="0">
                <a:solidFill>
                  <a:schemeClr val="accent3">
                    <a:lumMod val="60000"/>
                    <a:lumOff val="40000"/>
                  </a:schemeClr>
                </a:solidFill>
              </a:rPr>
              <a:t>5/5</a:t>
            </a:r>
            <a:r>
              <a:rPr lang="zh-TW" altLang="en-US" sz="4000" b="1" dirty="0" smtClean="0">
                <a:solidFill>
                  <a:schemeClr val="accent3">
                    <a:lumMod val="60000"/>
                    <a:lumOff val="40000"/>
                  </a:schemeClr>
                </a:solidFill>
              </a:rPr>
              <a:t>）</a:t>
            </a:r>
            <a:endParaRPr lang="zh-TW" altLang="en-US" sz="4000" b="1" dirty="0">
              <a:solidFill>
                <a:schemeClr val="accent3">
                  <a:lumMod val="60000"/>
                  <a:lumOff val="40000"/>
                </a:schemeClr>
              </a:solidFill>
            </a:endParaRPr>
          </a:p>
        </p:txBody>
      </p:sp>
    </p:spTree>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5" descr="茉莉人生o.jpg"/>
          <p:cNvPicPr>
            <a:picLocks noChangeAspect="1" noChangeArrowheads="1"/>
          </p:cNvPicPr>
          <p:nvPr/>
        </p:nvPicPr>
        <p:blipFill>
          <a:blip r:embed="rId2" cstate="print"/>
          <a:srcRect/>
          <a:stretch>
            <a:fillRect/>
          </a:stretch>
        </p:blipFill>
        <p:spPr bwMode="auto">
          <a:xfrm>
            <a:off x="1616075" y="1620838"/>
            <a:ext cx="5754688" cy="3487737"/>
          </a:xfrm>
          <a:prstGeom prst="rect">
            <a:avLst/>
          </a:prstGeom>
          <a:noFill/>
          <a:ln w="9525">
            <a:noFill/>
            <a:miter lim="800000"/>
            <a:headEnd/>
            <a:tailEnd/>
          </a:ln>
        </p:spPr>
      </p:pic>
      <p:pic>
        <p:nvPicPr>
          <p:cNvPr id="11" name="圖片 6" descr="圖片4.png"/>
          <p:cNvPicPr>
            <a:picLocks noChangeAspect="1"/>
          </p:cNvPicPr>
          <p:nvPr/>
        </p:nvPicPr>
        <p:blipFill>
          <a:blip r:embed="rId3" cstate="print"/>
          <a:srcRect/>
          <a:stretch>
            <a:fillRect/>
          </a:stretch>
        </p:blipFill>
        <p:spPr bwMode="auto">
          <a:xfrm>
            <a:off x="4532313" y="4652963"/>
            <a:ext cx="4611687" cy="1470025"/>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5"/>
          <p:cNvGrpSpPr/>
          <p:nvPr/>
        </p:nvGrpSpPr>
        <p:grpSpPr>
          <a:xfrm>
            <a:off x="899592" y="1268760"/>
            <a:ext cx="7485165" cy="3599"/>
            <a:chOff x="787937" y="955035"/>
            <a:chExt cx="7485165" cy="3599"/>
          </a:xfrm>
        </p:grpSpPr>
        <p:cxnSp>
          <p:nvCxnSpPr>
            <p:cNvPr id="4"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8" name="群組 9"/>
          <p:cNvGrpSpPr>
            <a:grpSpLocks/>
          </p:cNvGrpSpPr>
          <p:nvPr/>
        </p:nvGrpSpPr>
        <p:grpSpPr bwMode="auto">
          <a:xfrm rot="5400000">
            <a:off x="3829608" y="1543608"/>
            <a:ext cx="1484784" cy="9144000"/>
            <a:chOff x="7020271" y="0"/>
            <a:chExt cx="2123730" cy="6858000"/>
          </a:xfrm>
        </p:grpSpPr>
        <p:pic>
          <p:nvPicPr>
            <p:cNvPr id="10"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11"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12"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pic>
        <p:nvPicPr>
          <p:cNvPr id="14" name="圖片 13" descr="圖片1.png"/>
          <p:cNvPicPr>
            <a:picLocks noChangeAspect="1"/>
          </p:cNvPicPr>
          <p:nvPr/>
        </p:nvPicPr>
        <p:blipFill>
          <a:blip r:embed="rId3" cstate="print"/>
          <a:stretch>
            <a:fillRect/>
          </a:stretch>
        </p:blipFill>
        <p:spPr>
          <a:xfrm>
            <a:off x="1078380" y="199772"/>
            <a:ext cx="7022012" cy="1213004"/>
          </a:xfrm>
          <a:prstGeom prst="rect">
            <a:avLst/>
          </a:prstGeom>
        </p:spPr>
      </p:pic>
      <p:pic>
        <p:nvPicPr>
          <p:cNvPr id="27650" name="Picture 2" descr="http://bestclipartblog.com/clipart-pics/building-clip-art-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1484784"/>
            <a:ext cx="1952942" cy="1803673"/>
          </a:xfrm>
          <a:prstGeom prst="rect">
            <a:avLst/>
          </a:prstGeom>
          <a:noFill/>
        </p:spPr>
      </p:pic>
      <p:pic>
        <p:nvPicPr>
          <p:cNvPr id="27652" name="Picture 4" descr="http://media.merchantcircle.com/32856814/commercial-building_full.png"/>
          <p:cNvPicPr>
            <a:picLocks noChangeAspect="1" noChangeArrowheads="1"/>
          </p:cNvPicPr>
          <p:nvPr/>
        </p:nvPicPr>
        <p:blipFill>
          <a:blip r:embed="rId5" cstate="print"/>
          <a:srcRect/>
          <a:stretch>
            <a:fillRect/>
          </a:stretch>
        </p:blipFill>
        <p:spPr bwMode="auto">
          <a:xfrm>
            <a:off x="3491880" y="1700808"/>
            <a:ext cx="1800200" cy="2705585"/>
          </a:xfrm>
          <a:prstGeom prst="rect">
            <a:avLst/>
          </a:prstGeom>
          <a:noFill/>
        </p:spPr>
      </p:pic>
      <p:pic>
        <p:nvPicPr>
          <p:cNvPr id="27654" name="Picture 6" descr="https://cdn1.iconfinder.com/data/icons/large-home-icons/512/Barracks_temporary_building_quarters_encampment.png"/>
          <p:cNvPicPr>
            <a:picLocks noChangeAspect="1" noChangeArrowheads="1"/>
          </p:cNvPicPr>
          <p:nvPr/>
        </p:nvPicPr>
        <p:blipFill>
          <a:blip r:embed="rId6" cstate="print"/>
          <a:srcRect/>
          <a:stretch>
            <a:fillRect/>
          </a:stretch>
        </p:blipFill>
        <p:spPr bwMode="auto">
          <a:xfrm>
            <a:off x="5436096" y="1556792"/>
            <a:ext cx="2232248" cy="2232248"/>
          </a:xfrm>
          <a:prstGeom prst="rect">
            <a:avLst/>
          </a:prstGeom>
          <a:noFill/>
        </p:spPr>
      </p:pic>
      <p:pic>
        <p:nvPicPr>
          <p:cNvPr id="27656" name="Picture 8" descr="http://th05.deviantart.net/fs71/PRE/i/2012/184/7/5/mlp_ponyville_building_by_knight33-d55vfjn.png"/>
          <p:cNvPicPr>
            <a:picLocks noChangeAspect="1" noChangeArrowheads="1"/>
          </p:cNvPicPr>
          <p:nvPr/>
        </p:nvPicPr>
        <p:blipFill>
          <a:blip r:embed="rId7" cstate="print"/>
          <a:srcRect/>
          <a:stretch>
            <a:fillRect/>
          </a:stretch>
        </p:blipFill>
        <p:spPr bwMode="auto">
          <a:xfrm>
            <a:off x="1547664" y="3501008"/>
            <a:ext cx="2016224" cy="2217373"/>
          </a:xfrm>
          <a:prstGeom prst="rect">
            <a:avLst/>
          </a:prstGeom>
          <a:noFill/>
        </p:spPr>
      </p:pic>
      <p:pic>
        <p:nvPicPr>
          <p:cNvPr id="27658" name="Picture 10" descr="http://pixabay.com/static/uploads/photo/2012/04/02/15/26/buildings-24768_640.png"/>
          <p:cNvPicPr>
            <a:picLocks noChangeAspect="1" noChangeArrowheads="1"/>
          </p:cNvPicPr>
          <p:nvPr/>
        </p:nvPicPr>
        <p:blipFill>
          <a:blip r:embed="rId8" cstate="print"/>
          <a:srcRect/>
          <a:stretch>
            <a:fillRect/>
          </a:stretch>
        </p:blipFill>
        <p:spPr bwMode="auto">
          <a:xfrm>
            <a:off x="5220072" y="3573016"/>
            <a:ext cx="2319795" cy="2167558"/>
          </a:xfrm>
          <a:prstGeom prst="rect">
            <a:avLst/>
          </a:prstGeom>
          <a:noFill/>
        </p:spPr>
      </p:pic>
      <p:cxnSp>
        <p:nvCxnSpPr>
          <p:cNvPr id="19" name="弧形接點 18"/>
          <p:cNvCxnSpPr/>
          <p:nvPr/>
        </p:nvCxnSpPr>
        <p:spPr>
          <a:xfrm>
            <a:off x="2051720" y="2492896"/>
            <a:ext cx="6048672" cy="2448272"/>
          </a:xfrm>
          <a:prstGeom prst="curvedConnector3">
            <a:avLst>
              <a:gd name="adj1" fmla="val 50000"/>
            </a:avLst>
          </a:prstGeom>
          <a:ln w="76200">
            <a:prstDash val="sysDash"/>
          </a:ln>
        </p:spPr>
        <p:style>
          <a:lnRef idx="3">
            <a:schemeClr val="accent3"/>
          </a:lnRef>
          <a:fillRef idx="0">
            <a:schemeClr val="accent3"/>
          </a:fillRef>
          <a:effectRef idx="2">
            <a:schemeClr val="accent3"/>
          </a:effectRef>
          <a:fontRef idx="minor">
            <a:schemeClr val="tx1"/>
          </a:fontRef>
        </p:style>
      </p:cxnSp>
      <p:cxnSp>
        <p:nvCxnSpPr>
          <p:cNvPr id="20" name="弧形接點 19"/>
          <p:cNvCxnSpPr/>
          <p:nvPr/>
        </p:nvCxnSpPr>
        <p:spPr>
          <a:xfrm flipV="1">
            <a:off x="1619672" y="2060848"/>
            <a:ext cx="5616624" cy="1296144"/>
          </a:xfrm>
          <a:prstGeom prst="curvedConnector3">
            <a:avLst>
              <a:gd name="adj1" fmla="val 50000"/>
            </a:avLst>
          </a:prstGeom>
          <a:ln w="76200">
            <a:prstDash val="sysDash"/>
          </a:ln>
        </p:spPr>
        <p:style>
          <a:lnRef idx="3">
            <a:schemeClr val="accent3"/>
          </a:lnRef>
          <a:fillRef idx="0">
            <a:schemeClr val="accent3"/>
          </a:fillRef>
          <a:effectRef idx="2">
            <a:schemeClr val="accent3"/>
          </a:effectRef>
          <a:fontRef idx="minor">
            <a:schemeClr val="tx1"/>
          </a:fontRef>
        </p:style>
      </p:cxnSp>
      <p:cxnSp>
        <p:nvCxnSpPr>
          <p:cNvPr id="22" name="弧形接點 21"/>
          <p:cNvCxnSpPr/>
          <p:nvPr/>
        </p:nvCxnSpPr>
        <p:spPr>
          <a:xfrm rot="5400000">
            <a:off x="1727684" y="3609020"/>
            <a:ext cx="3960440" cy="720080"/>
          </a:xfrm>
          <a:prstGeom prst="curvedConnector3">
            <a:avLst>
              <a:gd name="adj1" fmla="val 50000"/>
            </a:avLst>
          </a:prstGeom>
          <a:ln w="76200">
            <a:prstDash val="sysDash"/>
          </a:ln>
        </p:spPr>
        <p:style>
          <a:lnRef idx="3">
            <a:schemeClr val="accent3"/>
          </a:lnRef>
          <a:fillRef idx="0">
            <a:schemeClr val="accent3"/>
          </a:fillRef>
          <a:effectRef idx="2">
            <a:schemeClr val="accent3"/>
          </a:effectRef>
          <a:fontRef idx="minor">
            <a:schemeClr val="tx1"/>
          </a:fontRef>
        </p:style>
      </p:cxnSp>
      <p:cxnSp>
        <p:nvCxnSpPr>
          <p:cNvPr id="24" name="弧形接點 23"/>
          <p:cNvCxnSpPr/>
          <p:nvPr/>
        </p:nvCxnSpPr>
        <p:spPr>
          <a:xfrm>
            <a:off x="2699792" y="3645024"/>
            <a:ext cx="6048672" cy="2448272"/>
          </a:xfrm>
          <a:prstGeom prst="curvedConnector3">
            <a:avLst>
              <a:gd name="adj1" fmla="val 50000"/>
            </a:avLst>
          </a:prstGeom>
          <a:ln w="76200">
            <a:prstDash val="sysDash"/>
          </a:ln>
        </p:spPr>
        <p:style>
          <a:lnRef idx="3">
            <a:schemeClr val="accent3"/>
          </a:lnRef>
          <a:fillRef idx="0">
            <a:schemeClr val="accent3"/>
          </a:fillRef>
          <a:effectRef idx="2">
            <a:schemeClr val="accent3"/>
          </a:effectRef>
          <a:fontRef idx="minor">
            <a:schemeClr val="tx1"/>
          </a:fontRef>
        </p:style>
      </p:cxnSp>
      <p:cxnSp>
        <p:nvCxnSpPr>
          <p:cNvPr id="26" name="弧形接點 25"/>
          <p:cNvCxnSpPr/>
          <p:nvPr/>
        </p:nvCxnSpPr>
        <p:spPr>
          <a:xfrm flipV="1">
            <a:off x="1115616" y="3861048"/>
            <a:ext cx="7344816" cy="936104"/>
          </a:xfrm>
          <a:prstGeom prst="curvedConnector3">
            <a:avLst>
              <a:gd name="adj1" fmla="val 25860"/>
            </a:avLst>
          </a:prstGeom>
          <a:ln w="76200">
            <a:prstDash val="sysDash"/>
          </a:ln>
        </p:spPr>
        <p:style>
          <a:lnRef idx="3">
            <a:schemeClr val="accent3"/>
          </a:lnRef>
          <a:fillRef idx="0">
            <a:schemeClr val="accent3"/>
          </a:fillRef>
          <a:effectRef idx="2">
            <a:schemeClr val="accent3"/>
          </a:effectRef>
          <a:fontRef idx="minor">
            <a:schemeClr val="tx1"/>
          </a:fontRef>
        </p:style>
      </p:cxnSp>
      <p:cxnSp>
        <p:nvCxnSpPr>
          <p:cNvPr id="30" name="弧形接點 29"/>
          <p:cNvCxnSpPr/>
          <p:nvPr/>
        </p:nvCxnSpPr>
        <p:spPr>
          <a:xfrm>
            <a:off x="4860032" y="1844824"/>
            <a:ext cx="3744416" cy="2880320"/>
          </a:xfrm>
          <a:prstGeom prst="curvedConnector3">
            <a:avLst>
              <a:gd name="adj1" fmla="val 50000"/>
            </a:avLst>
          </a:prstGeom>
          <a:ln w="76200">
            <a:prstDash val="sysDash"/>
          </a:ln>
        </p:spPr>
        <p:style>
          <a:lnRef idx="3">
            <a:schemeClr val="accent3"/>
          </a:lnRef>
          <a:fillRef idx="0">
            <a:schemeClr val="accent3"/>
          </a:fillRef>
          <a:effectRef idx="2">
            <a:schemeClr val="accent3"/>
          </a:effectRef>
          <a:fontRef idx="minor">
            <a:schemeClr val="tx1"/>
          </a:fontRef>
        </p:style>
      </p:cxnSp>
      <p:cxnSp>
        <p:nvCxnSpPr>
          <p:cNvPr id="33" name="弧形接點 32"/>
          <p:cNvCxnSpPr/>
          <p:nvPr/>
        </p:nvCxnSpPr>
        <p:spPr>
          <a:xfrm rot="10800000" flipV="1">
            <a:off x="3779912" y="2348880"/>
            <a:ext cx="3312368" cy="2664296"/>
          </a:xfrm>
          <a:prstGeom prst="curvedConnector3">
            <a:avLst>
              <a:gd name="adj1" fmla="val 50000"/>
            </a:avLst>
          </a:prstGeom>
          <a:ln w="76200">
            <a:prstDash val="sysDash"/>
          </a:ln>
        </p:spPr>
        <p:style>
          <a:lnRef idx="3">
            <a:schemeClr val="accent3"/>
          </a:lnRef>
          <a:fillRef idx="0">
            <a:schemeClr val="accent3"/>
          </a:fillRef>
          <a:effectRef idx="2">
            <a:schemeClr val="accent3"/>
          </a:effectRef>
          <a:fontRef idx="minor">
            <a:schemeClr val="tx1"/>
          </a:fontRef>
        </p:style>
      </p:cxnSp>
      <p:cxnSp>
        <p:nvCxnSpPr>
          <p:cNvPr id="37" name="弧形接點 36"/>
          <p:cNvCxnSpPr/>
          <p:nvPr/>
        </p:nvCxnSpPr>
        <p:spPr>
          <a:xfrm rot="16200000" flipH="1">
            <a:off x="2231740" y="3320988"/>
            <a:ext cx="4320480" cy="936104"/>
          </a:xfrm>
          <a:prstGeom prst="curvedConnector3">
            <a:avLst>
              <a:gd name="adj1" fmla="val 50000"/>
            </a:avLst>
          </a:prstGeom>
          <a:ln w="76200">
            <a:prstDash val="sysDash"/>
          </a:ln>
        </p:spPr>
        <p:style>
          <a:lnRef idx="3">
            <a:schemeClr val="accent3"/>
          </a:lnRef>
          <a:fillRef idx="0">
            <a:schemeClr val="accent3"/>
          </a:fillRef>
          <a:effectRef idx="2">
            <a:schemeClr val="accent3"/>
          </a:effectRef>
          <a:fontRef idx="minor">
            <a:schemeClr val="tx1"/>
          </a:fontRef>
        </p:style>
      </p:cxnSp>
      <p:pic>
        <p:nvPicPr>
          <p:cNvPr id="27662" name="Picture 14" descr="http://lakeunioninseattle.com/wp-content/uploads/2013/04/traffic.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403648" y="1375423"/>
            <a:ext cx="6781858" cy="5149921"/>
          </a:xfrm>
          <a:prstGeom prst="rect">
            <a:avLst/>
          </a:prstGeom>
          <a:noFill/>
        </p:spPr>
      </p:pic>
      <p:pic>
        <p:nvPicPr>
          <p:cNvPr id="27666" name="Picture 18" descr="http://platinumcement.in/blog/wp-content/uploads/2012/03/Railway-Sign.png"/>
          <p:cNvPicPr>
            <a:picLocks noChangeAspect="1" noChangeArrowheads="1"/>
          </p:cNvPicPr>
          <p:nvPr/>
        </p:nvPicPr>
        <p:blipFill>
          <a:blip r:embed="rId10" cstate="print"/>
          <a:srcRect/>
          <a:stretch>
            <a:fillRect/>
          </a:stretch>
        </p:blipFill>
        <p:spPr bwMode="auto">
          <a:xfrm>
            <a:off x="2339752" y="1484784"/>
            <a:ext cx="4464496" cy="4464496"/>
          </a:xfrm>
          <a:prstGeom prst="rect">
            <a:avLst/>
          </a:prstGeom>
          <a:noFill/>
        </p:spPr>
      </p:pic>
      <p:sp>
        <p:nvSpPr>
          <p:cNvPr id="42" name="矩形 41"/>
          <p:cNvSpPr/>
          <p:nvPr/>
        </p:nvSpPr>
        <p:spPr>
          <a:xfrm>
            <a:off x="467544" y="2119496"/>
            <a:ext cx="8424936" cy="2677656"/>
          </a:xfrm>
          <a:prstGeom prst="rect">
            <a:avLst/>
          </a:prstGeom>
        </p:spPr>
        <p:txBody>
          <a:bodyPr wrap="square">
            <a:spAutoFit/>
          </a:bodyPr>
          <a:lstStyle/>
          <a:p>
            <a:r>
              <a:rPr lang="zh-TW" altLang="en-US" sz="2800" dirty="0" smtClean="0">
                <a:latin typeface="微軟正黑體" pitchFamily="34" charset="-120"/>
                <a:ea typeface="微軟正黑體" pitchFamily="34" charset="-120"/>
              </a:rPr>
              <a:t>　　</a:t>
            </a:r>
            <a:r>
              <a:rPr lang="zh-TW" altLang="zh-TW" sz="2800" dirty="0" smtClean="0">
                <a:latin typeface="微軟正黑體" pitchFamily="34" charset="-120"/>
                <a:ea typeface="微軟正黑體" pitchFamily="34" charset="-120"/>
              </a:rPr>
              <a:t>於</a:t>
            </a:r>
            <a:r>
              <a:rPr lang="en-US" altLang="zh-TW" sz="2800" dirty="0" smtClean="0">
                <a:latin typeface="微軟正黑體" pitchFamily="34" charset="-120"/>
                <a:ea typeface="微軟正黑體" pitchFamily="34" charset="-120"/>
              </a:rPr>
              <a:t>2012</a:t>
            </a:r>
            <a:r>
              <a:rPr lang="zh-TW" altLang="zh-TW" sz="2800" dirty="0" smtClean="0">
                <a:latin typeface="微軟正黑體" pitchFamily="34" charset="-120"/>
                <a:ea typeface="微軟正黑體" pitchFamily="34" charset="-120"/>
              </a:rPr>
              <a:t>年</a:t>
            </a:r>
            <a:r>
              <a:rPr lang="en-US" altLang="zh-TW" sz="2800" dirty="0" smtClean="0">
                <a:latin typeface="微軟正黑體" pitchFamily="34" charset="-120"/>
                <a:ea typeface="微軟正黑體" pitchFamily="34" charset="-120"/>
              </a:rPr>
              <a:t>8</a:t>
            </a:r>
            <a:r>
              <a:rPr lang="zh-TW" altLang="zh-TW" sz="2800" dirty="0" smtClean="0">
                <a:latin typeface="微軟正黑體" pitchFamily="34" charset="-120"/>
                <a:ea typeface="微軟正黑體" pitchFamily="34" charset="-120"/>
              </a:rPr>
              <a:t>月，一封掛號信函擾亂了原本寄往在台南鐵路沿線東側的居民，長達</a:t>
            </a:r>
            <a:r>
              <a:rPr lang="en-US" altLang="zh-TW" sz="2800" dirty="0" smtClean="0">
                <a:latin typeface="微軟正黑體" pitchFamily="34" charset="-120"/>
                <a:ea typeface="微軟正黑體" pitchFamily="34" charset="-120"/>
              </a:rPr>
              <a:t> 8 </a:t>
            </a:r>
            <a:r>
              <a:rPr lang="zh-TW" altLang="zh-TW" sz="2800" dirty="0" smtClean="0">
                <a:latin typeface="微軟正黑體" pitchFamily="34" charset="-120"/>
                <a:ea typeface="微軟正黑體" pitchFamily="34" charset="-120"/>
              </a:rPr>
              <a:t>公里的狹長民宅地帶將被實施徵收，沿線將近有</a:t>
            </a:r>
            <a:r>
              <a:rPr lang="en-US" altLang="zh-TW" sz="2800" dirty="0" smtClean="0">
                <a:latin typeface="微軟正黑體" pitchFamily="34" charset="-120"/>
                <a:ea typeface="微軟正黑體" pitchFamily="34" charset="-120"/>
              </a:rPr>
              <a:t>407</a:t>
            </a:r>
            <a:r>
              <a:rPr lang="zh-TW" altLang="zh-TW" sz="2800" dirty="0" smtClean="0">
                <a:latin typeface="微軟正黑體" pitchFamily="34" charset="-120"/>
                <a:ea typeface="微軟正黑體" pitchFamily="34" charset="-120"/>
              </a:rPr>
              <a:t>戶的家庭的境遇隨之轉變</a:t>
            </a:r>
            <a:r>
              <a:rPr lang="en-US" altLang="zh-TW" sz="2800" dirty="0" smtClean="0">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迄今，「反對鐵路東移」、「還我居住權」等白布條仍高高掛著，居民、自救會（反台南鐵路東移自救會）與臺南市政府的抗爭正持續上演中</a:t>
            </a:r>
            <a:r>
              <a:rPr lang="en-US" altLang="zh-TW"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7652"/>
                                        </p:tgtEl>
                                        <p:attrNameLst>
                                          <p:attrName>style.visibility</p:attrName>
                                        </p:attrNameLst>
                                      </p:cBhvr>
                                      <p:to>
                                        <p:strVal val="visible"/>
                                      </p:to>
                                    </p:set>
                                    <p:anim calcmode="lin" valueType="num">
                                      <p:cBhvr>
                                        <p:cTn id="12" dur="500" fill="hold"/>
                                        <p:tgtEl>
                                          <p:spTgt spid="27652"/>
                                        </p:tgtEl>
                                        <p:attrNameLst>
                                          <p:attrName>ppt_w</p:attrName>
                                        </p:attrNameLst>
                                      </p:cBhvr>
                                      <p:tavLst>
                                        <p:tav tm="0">
                                          <p:val>
                                            <p:fltVal val="0"/>
                                          </p:val>
                                        </p:tav>
                                        <p:tav tm="100000">
                                          <p:val>
                                            <p:strVal val="#ppt_w"/>
                                          </p:val>
                                        </p:tav>
                                      </p:tavLst>
                                    </p:anim>
                                    <p:anim calcmode="lin" valueType="num">
                                      <p:cBhvr>
                                        <p:cTn id="13" dur="500" fill="hold"/>
                                        <p:tgtEl>
                                          <p:spTgt spid="2765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7658"/>
                                        </p:tgtEl>
                                        <p:attrNameLst>
                                          <p:attrName>style.visibility</p:attrName>
                                        </p:attrNameLst>
                                      </p:cBhvr>
                                      <p:to>
                                        <p:strVal val="visible"/>
                                      </p:to>
                                    </p:set>
                                    <p:anim calcmode="lin" valueType="num">
                                      <p:cBhvr>
                                        <p:cTn id="17" dur="500" fill="hold"/>
                                        <p:tgtEl>
                                          <p:spTgt spid="27658"/>
                                        </p:tgtEl>
                                        <p:attrNameLst>
                                          <p:attrName>ppt_w</p:attrName>
                                        </p:attrNameLst>
                                      </p:cBhvr>
                                      <p:tavLst>
                                        <p:tav tm="0">
                                          <p:val>
                                            <p:fltVal val="0"/>
                                          </p:val>
                                        </p:tav>
                                        <p:tav tm="100000">
                                          <p:val>
                                            <p:strVal val="#ppt_w"/>
                                          </p:val>
                                        </p:tav>
                                      </p:tavLst>
                                    </p:anim>
                                    <p:anim calcmode="lin" valueType="num">
                                      <p:cBhvr>
                                        <p:cTn id="18" dur="500" fill="hold"/>
                                        <p:tgtEl>
                                          <p:spTgt spid="2765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7654"/>
                                        </p:tgtEl>
                                        <p:attrNameLst>
                                          <p:attrName>style.visibility</p:attrName>
                                        </p:attrNameLst>
                                      </p:cBhvr>
                                      <p:to>
                                        <p:strVal val="visible"/>
                                      </p:to>
                                    </p:set>
                                    <p:anim calcmode="lin" valueType="num">
                                      <p:cBhvr>
                                        <p:cTn id="22" dur="500" fill="hold"/>
                                        <p:tgtEl>
                                          <p:spTgt spid="27654"/>
                                        </p:tgtEl>
                                        <p:attrNameLst>
                                          <p:attrName>ppt_w</p:attrName>
                                        </p:attrNameLst>
                                      </p:cBhvr>
                                      <p:tavLst>
                                        <p:tav tm="0">
                                          <p:val>
                                            <p:fltVal val="0"/>
                                          </p:val>
                                        </p:tav>
                                        <p:tav tm="100000">
                                          <p:val>
                                            <p:strVal val="#ppt_w"/>
                                          </p:val>
                                        </p:tav>
                                      </p:tavLst>
                                    </p:anim>
                                    <p:anim calcmode="lin" valueType="num">
                                      <p:cBhvr>
                                        <p:cTn id="23" dur="500" fill="hold"/>
                                        <p:tgtEl>
                                          <p:spTgt spid="2765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7656"/>
                                        </p:tgtEl>
                                        <p:attrNameLst>
                                          <p:attrName>style.visibility</p:attrName>
                                        </p:attrNameLst>
                                      </p:cBhvr>
                                      <p:to>
                                        <p:strVal val="visible"/>
                                      </p:to>
                                    </p:set>
                                    <p:anim calcmode="lin" valueType="num">
                                      <p:cBhvr>
                                        <p:cTn id="27" dur="500" fill="hold"/>
                                        <p:tgtEl>
                                          <p:spTgt spid="27656"/>
                                        </p:tgtEl>
                                        <p:attrNameLst>
                                          <p:attrName>ppt_w</p:attrName>
                                        </p:attrNameLst>
                                      </p:cBhvr>
                                      <p:tavLst>
                                        <p:tav tm="0">
                                          <p:val>
                                            <p:fltVal val="0"/>
                                          </p:val>
                                        </p:tav>
                                        <p:tav tm="100000">
                                          <p:val>
                                            <p:strVal val="#ppt_w"/>
                                          </p:val>
                                        </p:tav>
                                      </p:tavLst>
                                    </p:anim>
                                    <p:anim calcmode="lin" valueType="num">
                                      <p:cBhvr>
                                        <p:cTn id="28" dur="500" fill="hold"/>
                                        <p:tgtEl>
                                          <p:spTgt spid="2765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to="" calcmode="lin" valueType="num">
                                      <p:cBhvr>
                                        <p:cTn id="33" dur="1" fill="hold"/>
                                        <p:tgtEl>
                                          <p:spTgt spid="30"/>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to="" calcmode="lin" valueType="num">
                                      <p:cBhvr>
                                        <p:cTn id="36" dur="1" fill="hold"/>
                                        <p:tgtEl>
                                          <p:spTgt spid="20"/>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to="" calcmode="lin" valueType="num">
                                      <p:cBhvr>
                                        <p:cTn id="39" dur="1" fill="hold"/>
                                        <p:tgtEl>
                                          <p:spTgt spid="19"/>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to="" calcmode="lin" valueType="num">
                                      <p:cBhvr>
                                        <p:cTn id="42" dur="1" fill="hold"/>
                                        <p:tgtEl>
                                          <p:spTgt spid="24"/>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to="" calcmode="lin" valueType="num">
                                      <p:cBhvr>
                                        <p:cTn id="45" dur="1" fill="hold"/>
                                        <p:tgtEl>
                                          <p:spTgt spid="26"/>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 to="" calcmode="lin" valueType="num">
                                      <p:cBhvr>
                                        <p:cTn id="48" dur="1" fill="hold"/>
                                        <p:tgtEl>
                                          <p:spTgt spid="33"/>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to="" calcmode="lin" valueType="num">
                                      <p:cBhvr>
                                        <p:cTn id="51" dur="1" fill="hold"/>
                                        <p:tgtEl>
                                          <p:spTgt spid="37"/>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to="" calcmode="lin" valueType="num">
                                      <p:cBhvr>
                                        <p:cTn id="54" dur="1" fill="hold"/>
                                        <p:tgtEl>
                                          <p:spTgt spid="22"/>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7662"/>
                                        </p:tgtEl>
                                        <p:attrNameLst>
                                          <p:attrName>style.visibility</p:attrName>
                                        </p:attrNameLst>
                                      </p:cBhvr>
                                      <p:to>
                                        <p:strVal val="visible"/>
                                      </p:to>
                                    </p:set>
                                    <p:anim calcmode="lin" valueType="num">
                                      <p:cBhvr>
                                        <p:cTn id="59" dur="500" fill="hold"/>
                                        <p:tgtEl>
                                          <p:spTgt spid="27662"/>
                                        </p:tgtEl>
                                        <p:attrNameLst>
                                          <p:attrName>ppt_w</p:attrName>
                                        </p:attrNameLst>
                                      </p:cBhvr>
                                      <p:tavLst>
                                        <p:tav tm="0">
                                          <p:val>
                                            <p:fltVal val="0"/>
                                          </p:val>
                                        </p:tav>
                                        <p:tav tm="100000">
                                          <p:val>
                                            <p:strVal val="#ppt_w"/>
                                          </p:val>
                                        </p:tav>
                                      </p:tavLst>
                                    </p:anim>
                                    <p:anim calcmode="lin" valueType="num">
                                      <p:cBhvr>
                                        <p:cTn id="60" dur="500" fill="hold"/>
                                        <p:tgtEl>
                                          <p:spTgt spid="27662"/>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iterate type="lt">
                                    <p:tmPct val="5000"/>
                                  </p:iterate>
                                  <p:childTnLst>
                                    <p:set>
                                      <p:cBhvr>
                                        <p:cTn id="64" dur="1" fill="hold">
                                          <p:stCondLst>
                                            <p:cond delay="0"/>
                                          </p:stCondLst>
                                        </p:cTn>
                                        <p:tgtEl>
                                          <p:spTgt spid="27666"/>
                                        </p:tgtEl>
                                        <p:attrNameLst>
                                          <p:attrName>style.visibility</p:attrName>
                                        </p:attrNameLst>
                                      </p:cBhvr>
                                      <p:to>
                                        <p:strVal val="visible"/>
                                      </p:to>
                                    </p:set>
                                    <p:anim calcmode="lin" valueType="num">
                                      <p:cBhvr>
                                        <p:cTn id="65" dur="1000" fill="hold"/>
                                        <p:tgtEl>
                                          <p:spTgt spid="27666"/>
                                        </p:tgtEl>
                                        <p:attrNameLst>
                                          <p:attrName>ppt_w</p:attrName>
                                        </p:attrNameLst>
                                      </p:cBhvr>
                                      <p:tavLst>
                                        <p:tav tm="0">
                                          <p:val>
                                            <p:fltVal val="0"/>
                                          </p:val>
                                        </p:tav>
                                        <p:tav tm="100000">
                                          <p:val>
                                            <p:strVal val="#ppt_w"/>
                                          </p:val>
                                        </p:tav>
                                      </p:tavLst>
                                    </p:anim>
                                    <p:anim calcmode="lin" valueType="num">
                                      <p:cBhvr>
                                        <p:cTn id="66" dur="1000" fill="hold"/>
                                        <p:tgtEl>
                                          <p:spTgt spid="27666"/>
                                        </p:tgtEl>
                                        <p:attrNameLst>
                                          <p:attrName>ppt_h</p:attrName>
                                        </p:attrNameLst>
                                      </p:cBhvr>
                                      <p:tavLst>
                                        <p:tav tm="0">
                                          <p:val>
                                            <p:fltVal val="0"/>
                                          </p:val>
                                        </p:tav>
                                        <p:tav tm="100000">
                                          <p:val>
                                            <p:strVal val="#ppt_h"/>
                                          </p:val>
                                        </p:tav>
                                      </p:tavLst>
                                    </p:anim>
                                    <p:anim calcmode="lin" valueType="num">
                                      <p:cBhvr>
                                        <p:cTn id="67" dur="1000" fill="hold"/>
                                        <p:tgtEl>
                                          <p:spTgt spid="27666"/>
                                        </p:tgtEl>
                                        <p:attrNameLst>
                                          <p:attrName>style.rotation</p:attrName>
                                        </p:attrNameLst>
                                      </p:cBhvr>
                                      <p:tavLst>
                                        <p:tav tm="0">
                                          <p:val>
                                            <p:fltVal val="90"/>
                                          </p:val>
                                        </p:tav>
                                        <p:tav tm="100000">
                                          <p:val>
                                            <p:fltVal val="0"/>
                                          </p:val>
                                        </p:tav>
                                      </p:tavLst>
                                    </p:anim>
                                    <p:animEffect transition="in" filter="fade">
                                      <p:cBhvr>
                                        <p:cTn id="68" dur="1000"/>
                                        <p:tgtEl>
                                          <p:spTgt spid="27666"/>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xit" presetSubtype="0" fill="hold" nodeType="clickEffect">
                                  <p:stCondLst>
                                    <p:cond delay="0"/>
                                  </p:stCondLst>
                                  <p:childTnLst>
                                    <p:anim calcmode="lin" valueType="num">
                                      <p:cBhvr>
                                        <p:cTn id="72" dur="1000"/>
                                        <p:tgtEl>
                                          <p:spTgt spid="27650"/>
                                        </p:tgtEl>
                                        <p:attrNameLst>
                                          <p:attrName>ppt_w</p:attrName>
                                        </p:attrNameLst>
                                      </p:cBhvr>
                                      <p:tavLst>
                                        <p:tav tm="0">
                                          <p:val>
                                            <p:strVal val="ppt_w"/>
                                          </p:val>
                                        </p:tav>
                                        <p:tav tm="100000">
                                          <p:val>
                                            <p:strVal val="ppt_w*0.70"/>
                                          </p:val>
                                        </p:tav>
                                      </p:tavLst>
                                    </p:anim>
                                    <p:anim calcmode="lin" valueType="num">
                                      <p:cBhvr>
                                        <p:cTn id="73" dur="1000"/>
                                        <p:tgtEl>
                                          <p:spTgt spid="27650"/>
                                        </p:tgtEl>
                                        <p:attrNameLst>
                                          <p:attrName>ppt_h</p:attrName>
                                        </p:attrNameLst>
                                      </p:cBhvr>
                                      <p:tavLst>
                                        <p:tav tm="0">
                                          <p:val>
                                            <p:strVal val="ppt_h"/>
                                          </p:val>
                                        </p:tav>
                                        <p:tav tm="100000">
                                          <p:val>
                                            <p:strVal val="ppt_h"/>
                                          </p:val>
                                        </p:tav>
                                      </p:tavLst>
                                    </p:anim>
                                    <p:animEffect transition="out" filter="fade">
                                      <p:cBhvr>
                                        <p:cTn id="74" dur="1000"/>
                                        <p:tgtEl>
                                          <p:spTgt spid="27650"/>
                                        </p:tgtEl>
                                      </p:cBhvr>
                                    </p:animEffect>
                                    <p:set>
                                      <p:cBhvr>
                                        <p:cTn id="75" dur="1" fill="hold">
                                          <p:stCondLst>
                                            <p:cond delay="999"/>
                                          </p:stCondLst>
                                        </p:cTn>
                                        <p:tgtEl>
                                          <p:spTgt spid="27650"/>
                                        </p:tgtEl>
                                        <p:attrNameLst>
                                          <p:attrName>style.visibility</p:attrName>
                                        </p:attrNameLst>
                                      </p:cBhvr>
                                      <p:to>
                                        <p:strVal val="hidden"/>
                                      </p:to>
                                    </p:set>
                                  </p:childTnLst>
                                </p:cTn>
                              </p:par>
                              <p:par>
                                <p:cTn id="76" presetID="55" presetClass="exit" presetSubtype="0" fill="hold" nodeType="withEffect">
                                  <p:stCondLst>
                                    <p:cond delay="0"/>
                                  </p:stCondLst>
                                  <p:childTnLst>
                                    <p:anim calcmode="lin" valueType="num">
                                      <p:cBhvr>
                                        <p:cTn id="77" dur="1000"/>
                                        <p:tgtEl>
                                          <p:spTgt spid="27652"/>
                                        </p:tgtEl>
                                        <p:attrNameLst>
                                          <p:attrName>ppt_w</p:attrName>
                                        </p:attrNameLst>
                                      </p:cBhvr>
                                      <p:tavLst>
                                        <p:tav tm="0">
                                          <p:val>
                                            <p:strVal val="ppt_w"/>
                                          </p:val>
                                        </p:tav>
                                        <p:tav tm="100000">
                                          <p:val>
                                            <p:strVal val="ppt_w*0.70"/>
                                          </p:val>
                                        </p:tav>
                                      </p:tavLst>
                                    </p:anim>
                                    <p:anim calcmode="lin" valueType="num">
                                      <p:cBhvr>
                                        <p:cTn id="78" dur="1000"/>
                                        <p:tgtEl>
                                          <p:spTgt spid="27652"/>
                                        </p:tgtEl>
                                        <p:attrNameLst>
                                          <p:attrName>ppt_h</p:attrName>
                                        </p:attrNameLst>
                                      </p:cBhvr>
                                      <p:tavLst>
                                        <p:tav tm="0">
                                          <p:val>
                                            <p:strVal val="ppt_h"/>
                                          </p:val>
                                        </p:tav>
                                        <p:tav tm="100000">
                                          <p:val>
                                            <p:strVal val="ppt_h"/>
                                          </p:val>
                                        </p:tav>
                                      </p:tavLst>
                                    </p:anim>
                                    <p:animEffect transition="out" filter="fade">
                                      <p:cBhvr>
                                        <p:cTn id="79" dur="1000"/>
                                        <p:tgtEl>
                                          <p:spTgt spid="27652"/>
                                        </p:tgtEl>
                                      </p:cBhvr>
                                    </p:animEffect>
                                    <p:set>
                                      <p:cBhvr>
                                        <p:cTn id="80" dur="1" fill="hold">
                                          <p:stCondLst>
                                            <p:cond delay="999"/>
                                          </p:stCondLst>
                                        </p:cTn>
                                        <p:tgtEl>
                                          <p:spTgt spid="27652"/>
                                        </p:tgtEl>
                                        <p:attrNameLst>
                                          <p:attrName>style.visibility</p:attrName>
                                        </p:attrNameLst>
                                      </p:cBhvr>
                                      <p:to>
                                        <p:strVal val="hidden"/>
                                      </p:to>
                                    </p:set>
                                  </p:childTnLst>
                                </p:cTn>
                              </p:par>
                              <p:par>
                                <p:cTn id="81" presetID="55" presetClass="exit" presetSubtype="0" fill="hold" nodeType="withEffect">
                                  <p:stCondLst>
                                    <p:cond delay="0"/>
                                  </p:stCondLst>
                                  <p:childTnLst>
                                    <p:anim calcmode="lin" valueType="num">
                                      <p:cBhvr>
                                        <p:cTn id="82" dur="1000"/>
                                        <p:tgtEl>
                                          <p:spTgt spid="27654"/>
                                        </p:tgtEl>
                                        <p:attrNameLst>
                                          <p:attrName>ppt_w</p:attrName>
                                        </p:attrNameLst>
                                      </p:cBhvr>
                                      <p:tavLst>
                                        <p:tav tm="0">
                                          <p:val>
                                            <p:strVal val="ppt_w"/>
                                          </p:val>
                                        </p:tav>
                                        <p:tav tm="100000">
                                          <p:val>
                                            <p:strVal val="ppt_w*0.70"/>
                                          </p:val>
                                        </p:tav>
                                      </p:tavLst>
                                    </p:anim>
                                    <p:anim calcmode="lin" valueType="num">
                                      <p:cBhvr>
                                        <p:cTn id="83" dur="1000"/>
                                        <p:tgtEl>
                                          <p:spTgt spid="27654"/>
                                        </p:tgtEl>
                                        <p:attrNameLst>
                                          <p:attrName>ppt_h</p:attrName>
                                        </p:attrNameLst>
                                      </p:cBhvr>
                                      <p:tavLst>
                                        <p:tav tm="0">
                                          <p:val>
                                            <p:strVal val="ppt_h"/>
                                          </p:val>
                                        </p:tav>
                                        <p:tav tm="100000">
                                          <p:val>
                                            <p:strVal val="ppt_h"/>
                                          </p:val>
                                        </p:tav>
                                      </p:tavLst>
                                    </p:anim>
                                    <p:animEffect transition="out" filter="fade">
                                      <p:cBhvr>
                                        <p:cTn id="84" dur="1000"/>
                                        <p:tgtEl>
                                          <p:spTgt spid="27654"/>
                                        </p:tgtEl>
                                      </p:cBhvr>
                                    </p:animEffect>
                                    <p:set>
                                      <p:cBhvr>
                                        <p:cTn id="85" dur="1" fill="hold">
                                          <p:stCondLst>
                                            <p:cond delay="999"/>
                                          </p:stCondLst>
                                        </p:cTn>
                                        <p:tgtEl>
                                          <p:spTgt spid="27654"/>
                                        </p:tgtEl>
                                        <p:attrNameLst>
                                          <p:attrName>style.visibility</p:attrName>
                                        </p:attrNameLst>
                                      </p:cBhvr>
                                      <p:to>
                                        <p:strVal val="hidden"/>
                                      </p:to>
                                    </p:set>
                                  </p:childTnLst>
                                </p:cTn>
                              </p:par>
                              <p:par>
                                <p:cTn id="86" presetID="55" presetClass="exit" presetSubtype="0" fill="hold" nodeType="withEffect">
                                  <p:stCondLst>
                                    <p:cond delay="0"/>
                                  </p:stCondLst>
                                  <p:childTnLst>
                                    <p:anim calcmode="lin" valueType="num">
                                      <p:cBhvr>
                                        <p:cTn id="87" dur="1000"/>
                                        <p:tgtEl>
                                          <p:spTgt spid="27656"/>
                                        </p:tgtEl>
                                        <p:attrNameLst>
                                          <p:attrName>ppt_w</p:attrName>
                                        </p:attrNameLst>
                                      </p:cBhvr>
                                      <p:tavLst>
                                        <p:tav tm="0">
                                          <p:val>
                                            <p:strVal val="ppt_w"/>
                                          </p:val>
                                        </p:tav>
                                        <p:tav tm="100000">
                                          <p:val>
                                            <p:strVal val="ppt_w*0.70"/>
                                          </p:val>
                                        </p:tav>
                                      </p:tavLst>
                                    </p:anim>
                                    <p:anim calcmode="lin" valueType="num">
                                      <p:cBhvr>
                                        <p:cTn id="88" dur="1000"/>
                                        <p:tgtEl>
                                          <p:spTgt spid="27656"/>
                                        </p:tgtEl>
                                        <p:attrNameLst>
                                          <p:attrName>ppt_h</p:attrName>
                                        </p:attrNameLst>
                                      </p:cBhvr>
                                      <p:tavLst>
                                        <p:tav tm="0">
                                          <p:val>
                                            <p:strVal val="ppt_h"/>
                                          </p:val>
                                        </p:tav>
                                        <p:tav tm="100000">
                                          <p:val>
                                            <p:strVal val="ppt_h"/>
                                          </p:val>
                                        </p:tav>
                                      </p:tavLst>
                                    </p:anim>
                                    <p:animEffect transition="out" filter="fade">
                                      <p:cBhvr>
                                        <p:cTn id="89" dur="1000"/>
                                        <p:tgtEl>
                                          <p:spTgt spid="27656"/>
                                        </p:tgtEl>
                                      </p:cBhvr>
                                    </p:animEffect>
                                    <p:set>
                                      <p:cBhvr>
                                        <p:cTn id="90" dur="1" fill="hold">
                                          <p:stCondLst>
                                            <p:cond delay="999"/>
                                          </p:stCondLst>
                                        </p:cTn>
                                        <p:tgtEl>
                                          <p:spTgt spid="27656"/>
                                        </p:tgtEl>
                                        <p:attrNameLst>
                                          <p:attrName>style.visibility</p:attrName>
                                        </p:attrNameLst>
                                      </p:cBhvr>
                                      <p:to>
                                        <p:strVal val="hidden"/>
                                      </p:to>
                                    </p:set>
                                  </p:childTnLst>
                                </p:cTn>
                              </p:par>
                              <p:par>
                                <p:cTn id="91" presetID="55" presetClass="exit" presetSubtype="0" fill="hold" nodeType="withEffect">
                                  <p:stCondLst>
                                    <p:cond delay="0"/>
                                  </p:stCondLst>
                                  <p:childTnLst>
                                    <p:anim calcmode="lin" valueType="num">
                                      <p:cBhvr>
                                        <p:cTn id="92" dur="1000"/>
                                        <p:tgtEl>
                                          <p:spTgt spid="27658"/>
                                        </p:tgtEl>
                                        <p:attrNameLst>
                                          <p:attrName>ppt_w</p:attrName>
                                        </p:attrNameLst>
                                      </p:cBhvr>
                                      <p:tavLst>
                                        <p:tav tm="0">
                                          <p:val>
                                            <p:strVal val="ppt_w"/>
                                          </p:val>
                                        </p:tav>
                                        <p:tav tm="100000">
                                          <p:val>
                                            <p:strVal val="ppt_w*0.70"/>
                                          </p:val>
                                        </p:tav>
                                      </p:tavLst>
                                    </p:anim>
                                    <p:anim calcmode="lin" valueType="num">
                                      <p:cBhvr>
                                        <p:cTn id="93" dur="1000"/>
                                        <p:tgtEl>
                                          <p:spTgt spid="27658"/>
                                        </p:tgtEl>
                                        <p:attrNameLst>
                                          <p:attrName>ppt_h</p:attrName>
                                        </p:attrNameLst>
                                      </p:cBhvr>
                                      <p:tavLst>
                                        <p:tav tm="0">
                                          <p:val>
                                            <p:strVal val="ppt_h"/>
                                          </p:val>
                                        </p:tav>
                                        <p:tav tm="100000">
                                          <p:val>
                                            <p:strVal val="ppt_h"/>
                                          </p:val>
                                        </p:tav>
                                      </p:tavLst>
                                    </p:anim>
                                    <p:animEffect transition="out" filter="fade">
                                      <p:cBhvr>
                                        <p:cTn id="94" dur="1000"/>
                                        <p:tgtEl>
                                          <p:spTgt spid="27658"/>
                                        </p:tgtEl>
                                      </p:cBhvr>
                                    </p:animEffect>
                                    <p:set>
                                      <p:cBhvr>
                                        <p:cTn id="95" dur="1" fill="hold">
                                          <p:stCondLst>
                                            <p:cond delay="999"/>
                                          </p:stCondLst>
                                        </p:cTn>
                                        <p:tgtEl>
                                          <p:spTgt spid="27658"/>
                                        </p:tgtEl>
                                        <p:attrNameLst>
                                          <p:attrName>style.visibility</p:attrName>
                                        </p:attrNameLst>
                                      </p:cBhvr>
                                      <p:to>
                                        <p:strVal val="hidden"/>
                                      </p:to>
                                    </p:set>
                                  </p:childTnLst>
                                </p:cTn>
                              </p:par>
                              <p:par>
                                <p:cTn id="96" presetID="55" presetClass="exit" presetSubtype="0" fill="hold" nodeType="withEffect">
                                  <p:stCondLst>
                                    <p:cond delay="0"/>
                                  </p:stCondLst>
                                  <p:childTnLst>
                                    <p:anim calcmode="lin" valueType="num">
                                      <p:cBhvr>
                                        <p:cTn id="97" dur="1000"/>
                                        <p:tgtEl>
                                          <p:spTgt spid="19"/>
                                        </p:tgtEl>
                                        <p:attrNameLst>
                                          <p:attrName>ppt_w</p:attrName>
                                        </p:attrNameLst>
                                      </p:cBhvr>
                                      <p:tavLst>
                                        <p:tav tm="0">
                                          <p:val>
                                            <p:strVal val="ppt_w"/>
                                          </p:val>
                                        </p:tav>
                                        <p:tav tm="100000">
                                          <p:val>
                                            <p:strVal val="ppt_w*0.70"/>
                                          </p:val>
                                        </p:tav>
                                      </p:tavLst>
                                    </p:anim>
                                    <p:anim calcmode="lin" valueType="num">
                                      <p:cBhvr>
                                        <p:cTn id="98" dur="1000"/>
                                        <p:tgtEl>
                                          <p:spTgt spid="19"/>
                                        </p:tgtEl>
                                        <p:attrNameLst>
                                          <p:attrName>ppt_h</p:attrName>
                                        </p:attrNameLst>
                                      </p:cBhvr>
                                      <p:tavLst>
                                        <p:tav tm="0">
                                          <p:val>
                                            <p:strVal val="ppt_h"/>
                                          </p:val>
                                        </p:tav>
                                        <p:tav tm="100000">
                                          <p:val>
                                            <p:strVal val="ppt_h"/>
                                          </p:val>
                                        </p:tav>
                                      </p:tavLst>
                                    </p:anim>
                                    <p:animEffect transition="out" filter="fade">
                                      <p:cBhvr>
                                        <p:cTn id="99" dur="1000"/>
                                        <p:tgtEl>
                                          <p:spTgt spid="19"/>
                                        </p:tgtEl>
                                      </p:cBhvr>
                                    </p:animEffect>
                                    <p:set>
                                      <p:cBhvr>
                                        <p:cTn id="100" dur="1" fill="hold">
                                          <p:stCondLst>
                                            <p:cond delay="999"/>
                                          </p:stCondLst>
                                        </p:cTn>
                                        <p:tgtEl>
                                          <p:spTgt spid="19"/>
                                        </p:tgtEl>
                                        <p:attrNameLst>
                                          <p:attrName>style.visibility</p:attrName>
                                        </p:attrNameLst>
                                      </p:cBhvr>
                                      <p:to>
                                        <p:strVal val="hidden"/>
                                      </p:to>
                                    </p:set>
                                  </p:childTnLst>
                                </p:cTn>
                              </p:par>
                              <p:par>
                                <p:cTn id="101" presetID="55" presetClass="exit" presetSubtype="0" fill="hold" nodeType="withEffect">
                                  <p:stCondLst>
                                    <p:cond delay="0"/>
                                  </p:stCondLst>
                                  <p:childTnLst>
                                    <p:anim calcmode="lin" valueType="num">
                                      <p:cBhvr>
                                        <p:cTn id="102" dur="1000"/>
                                        <p:tgtEl>
                                          <p:spTgt spid="20"/>
                                        </p:tgtEl>
                                        <p:attrNameLst>
                                          <p:attrName>ppt_w</p:attrName>
                                        </p:attrNameLst>
                                      </p:cBhvr>
                                      <p:tavLst>
                                        <p:tav tm="0">
                                          <p:val>
                                            <p:strVal val="ppt_w"/>
                                          </p:val>
                                        </p:tav>
                                        <p:tav tm="100000">
                                          <p:val>
                                            <p:strVal val="ppt_w*0.70"/>
                                          </p:val>
                                        </p:tav>
                                      </p:tavLst>
                                    </p:anim>
                                    <p:anim calcmode="lin" valueType="num">
                                      <p:cBhvr>
                                        <p:cTn id="103" dur="1000"/>
                                        <p:tgtEl>
                                          <p:spTgt spid="20"/>
                                        </p:tgtEl>
                                        <p:attrNameLst>
                                          <p:attrName>ppt_h</p:attrName>
                                        </p:attrNameLst>
                                      </p:cBhvr>
                                      <p:tavLst>
                                        <p:tav tm="0">
                                          <p:val>
                                            <p:strVal val="ppt_h"/>
                                          </p:val>
                                        </p:tav>
                                        <p:tav tm="100000">
                                          <p:val>
                                            <p:strVal val="ppt_h"/>
                                          </p:val>
                                        </p:tav>
                                      </p:tavLst>
                                    </p:anim>
                                    <p:animEffect transition="out" filter="fade">
                                      <p:cBhvr>
                                        <p:cTn id="104" dur="1000"/>
                                        <p:tgtEl>
                                          <p:spTgt spid="20"/>
                                        </p:tgtEl>
                                      </p:cBhvr>
                                    </p:animEffect>
                                    <p:set>
                                      <p:cBhvr>
                                        <p:cTn id="105" dur="1" fill="hold">
                                          <p:stCondLst>
                                            <p:cond delay="999"/>
                                          </p:stCondLst>
                                        </p:cTn>
                                        <p:tgtEl>
                                          <p:spTgt spid="20"/>
                                        </p:tgtEl>
                                        <p:attrNameLst>
                                          <p:attrName>style.visibility</p:attrName>
                                        </p:attrNameLst>
                                      </p:cBhvr>
                                      <p:to>
                                        <p:strVal val="hidden"/>
                                      </p:to>
                                    </p:set>
                                  </p:childTnLst>
                                </p:cTn>
                              </p:par>
                              <p:par>
                                <p:cTn id="106" presetID="55" presetClass="exit" presetSubtype="0" fill="hold" nodeType="withEffect">
                                  <p:stCondLst>
                                    <p:cond delay="0"/>
                                  </p:stCondLst>
                                  <p:childTnLst>
                                    <p:anim calcmode="lin" valueType="num">
                                      <p:cBhvr>
                                        <p:cTn id="107" dur="1000"/>
                                        <p:tgtEl>
                                          <p:spTgt spid="22"/>
                                        </p:tgtEl>
                                        <p:attrNameLst>
                                          <p:attrName>ppt_w</p:attrName>
                                        </p:attrNameLst>
                                      </p:cBhvr>
                                      <p:tavLst>
                                        <p:tav tm="0">
                                          <p:val>
                                            <p:strVal val="ppt_w"/>
                                          </p:val>
                                        </p:tav>
                                        <p:tav tm="100000">
                                          <p:val>
                                            <p:strVal val="ppt_w*0.70"/>
                                          </p:val>
                                        </p:tav>
                                      </p:tavLst>
                                    </p:anim>
                                    <p:anim calcmode="lin" valueType="num">
                                      <p:cBhvr>
                                        <p:cTn id="108" dur="1000"/>
                                        <p:tgtEl>
                                          <p:spTgt spid="22"/>
                                        </p:tgtEl>
                                        <p:attrNameLst>
                                          <p:attrName>ppt_h</p:attrName>
                                        </p:attrNameLst>
                                      </p:cBhvr>
                                      <p:tavLst>
                                        <p:tav tm="0">
                                          <p:val>
                                            <p:strVal val="ppt_h"/>
                                          </p:val>
                                        </p:tav>
                                        <p:tav tm="100000">
                                          <p:val>
                                            <p:strVal val="ppt_h"/>
                                          </p:val>
                                        </p:tav>
                                      </p:tavLst>
                                    </p:anim>
                                    <p:animEffect transition="out" filter="fade">
                                      <p:cBhvr>
                                        <p:cTn id="109" dur="1000"/>
                                        <p:tgtEl>
                                          <p:spTgt spid="22"/>
                                        </p:tgtEl>
                                      </p:cBhvr>
                                    </p:animEffect>
                                    <p:set>
                                      <p:cBhvr>
                                        <p:cTn id="110" dur="1" fill="hold">
                                          <p:stCondLst>
                                            <p:cond delay="999"/>
                                          </p:stCondLst>
                                        </p:cTn>
                                        <p:tgtEl>
                                          <p:spTgt spid="22"/>
                                        </p:tgtEl>
                                        <p:attrNameLst>
                                          <p:attrName>style.visibility</p:attrName>
                                        </p:attrNameLst>
                                      </p:cBhvr>
                                      <p:to>
                                        <p:strVal val="hidden"/>
                                      </p:to>
                                    </p:set>
                                  </p:childTnLst>
                                </p:cTn>
                              </p:par>
                              <p:par>
                                <p:cTn id="111" presetID="55" presetClass="exit" presetSubtype="0" fill="hold" nodeType="withEffect">
                                  <p:stCondLst>
                                    <p:cond delay="0"/>
                                  </p:stCondLst>
                                  <p:childTnLst>
                                    <p:anim calcmode="lin" valueType="num">
                                      <p:cBhvr>
                                        <p:cTn id="112" dur="1000"/>
                                        <p:tgtEl>
                                          <p:spTgt spid="24"/>
                                        </p:tgtEl>
                                        <p:attrNameLst>
                                          <p:attrName>ppt_w</p:attrName>
                                        </p:attrNameLst>
                                      </p:cBhvr>
                                      <p:tavLst>
                                        <p:tav tm="0">
                                          <p:val>
                                            <p:strVal val="ppt_w"/>
                                          </p:val>
                                        </p:tav>
                                        <p:tav tm="100000">
                                          <p:val>
                                            <p:strVal val="ppt_w*0.70"/>
                                          </p:val>
                                        </p:tav>
                                      </p:tavLst>
                                    </p:anim>
                                    <p:anim calcmode="lin" valueType="num">
                                      <p:cBhvr>
                                        <p:cTn id="113" dur="1000"/>
                                        <p:tgtEl>
                                          <p:spTgt spid="24"/>
                                        </p:tgtEl>
                                        <p:attrNameLst>
                                          <p:attrName>ppt_h</p:attrName>
                                        </p:attrNameLst>
                                      </p:cBhvr>
                                      <p:tavLst>
                                        <p:tav tm="0">
                                          <p:val>
                                            <p:strVal val="ppt_h"/>
                                          </p:val>
                                        </p:tav>
                                        <p:tav tm="100000">
                                          <p:val>
                                            <p:strVal val="ppt_h"/>
                                          </p:val>
                                        </p:tav>
                                      </p:tavLst>
                                    </p:anim>
                                    <p:animEffect transition="out" filter="fade">
                                      <p:cBhvr>
                                        <p:cTn id="114" dur="1000"/>
                                        <p:tgtEl>
                                          <p:spTgt spid="24"/>
                                        </p:tgtEl>
                                      </p:cBhvr>
                                    </p:animEffect>
                                    <p:set>
                                      <p:cBhvr>
                                        <p:cTn id="115" dur="1" fill="hold">
                                          <p:stCondLst>
                                            <p:cond delay="999"/>
                                          </p:stCondLst>
                                        </p:cTn>
                                        <p:tgtEl>
                                          <p:spTgt spid="24"/>
                                        </p:tgtEl>
                                        <p:attrNameLst>
                                          <p:attrName>style.visibility</p:attrName>
                                        </p:attrNameLst>
                                      </p:cBhvr>
                                      <p:to>
                                        <p:strVal val="hidden"/>
                                      </p:to>
                                    </p:set>
                                  </p:childTnLst>
                                </p:cTn>
                              </p:par>
                              <p:par>
                                <p:cTn id="116" presetID="55" presetClass="exit" presetSubtype="0" fill="hold" nodeType="withEffect">
                                  <p:stCondLst>
                                    <p:cond delay="0"/>
                                  </p:stCondLst>
                                  <p:childTnLst>
                                    <p:anim calcmode="lin" valueType="num">
                                      <p:cBhvr>
                                        <p:cTn id="117" dur="1000"/>
                                        <p:tgtEl>
                                          <p:spTgt spid="26"/>
                                        </p:tgtEl>
                                        <p:attrNameLst>
                                          <p:attrName>ppt_w</p:attrName>
                                        </p:attrNameLst>
                                      </p:cBhvr>
                                      <p:tavLst>
                                        <p:tav tm="0">
                                          <p:val>
                                            <p:strVal val="ppt_w"/>
                                          </p:val>
                                        </p:tav>
                                        <p:tav tm="100000">
                                          <p:val>
                                            <p:strVal val="ppt_w*0.70"/>
                                          </p:val>
                                        </p:tav>
                                      </p:tavLst>
                                    </p:anim>
                                    <p:anim calcmode="lin" valueType="num">
                                      <p:cBhvr>
                                        <p:cTn id="118" dur="1000"/>
                                        <p:tgtEl>
                                          <p:spTgt spid="26"/>
                                        </p:tgtEl>
                                        <p:attrNameLst>
                                          <p:attrName>ppt_h</p:attrName>
                                        </p:attrNameLst>
                                      </p:cBhvr>
                                      <p:tavLst>
                                        <p:tav tm="0">
                                          <p:val>
                                            <p:strVal val="ppt_h"/>
                                          </p:val>
                                        </p:tav>
                                        <p:tav tm="100000">
                                          <p:val>
                                            <p:strVal val="ppt_h"/>
                                          </p:val>
                                        </p:tav>
                                      </p:tavLst>
                                    </p:anim>
                                    <p:animEffect transition="out" filter="fade">
                                      <p:cBhvr>
                                        <p:cTn id="119" dur="1000"/>
                                        <p:tgtEl>
                                          <p:spTgt spid="26"/>
                                        </p:tgtEl>
                                      </p:cBhvr>
                                    </p:animEffect>
                                    <p:set>
                                      <p:cBhvr>
                                        <p:cTn id="120" dur="1" fill="hold">
                                          <p:stCondLst>
                                            <p:cond delay="999"/>
                                          </p:stCondLst>
                                        </p:cTn>
                                        <p:tgtEl>
                                          <p:spTgt spid="26"/>
                                        </p:tgtEl>
                                        <p:attrNameLst>
                                          <p:attrName>style.visibility</p:attrName>
                                        </p:attrNameLst>
                                      </p:cBhvr>
                                      <p:to>
                                        <p:strVal val="hidden"/>
                                      </p:to>
                                    </p:set>
                                  </p:childTnLst>
                                </p:cTn>
                              </p:par>
                              <p:par>
                                <p:cTn id="121" presetID="55" presetClass="exit" presetSubtype="0" fill="hold" nodeType="withEffect">
                                  <p:stCondLst>
                                    <p:cond delay="0"/>
                                  </p:stCondLst>
                                  <p:childTnLst>
                                    <p:anim calcmode="lin" valueType="num">
                                      <p:cBhvr>
                                        <p:cTn id="122" dur="1000"/>
                                        <p:tgtEl>
                                          <p:spTgt spid="30"/>
                                        </p:tgtEl>
                                        <p:attrNameLst>
                                          <p:attrName>ppt_w</p:attrName>
                                        </p:attrNameLst>
                                      </p:cBhvr>
                                      <p:tavLst>
                                        <p:tav tm="0">
                                          <p:val>
                                            <p:strVal val="ppt_w"/>
                                          </p:val>
                                        </p:tav>
                                        <p:tav tm="100000">
                                          <p:val>
                                            <p:strVal val="ppt_w*0.70"/>
                                          </p:val>
                                        </p:tav>
                                      </p:tavLst>
                                    </p:anim>
                                    <p:anim calcmode="lin" valueType="num">
                                      <p:cBhvr>
                                        <p:cTn id="123" dur="1000"/>
                                        <p:tgtEl>
                                          <p:spTgt spid="30"/>
                                        </p:tgtEl>
                                        <p:attrNameLst>
                                          <p:attrName>ppt_h</p:attrName>
                                        </p:attrNameLst>
                                      </p:cBhvr>
                                      <p:tavLst>
                                        <p:tav tm="0">
                                          <p:val>
                                            <p:strVal val="ppt_h"/>
                                          </p:val>
                                        </p:tav>
                                        <p:tav tm="100000">
                                          <p:val>
                                            <p:strVal val="ppt_h"/>
                                          </p:val>
                                        </p:tav>
                                      </p:tavLst>
                                    </p:anim>
                                    <p:animEffect transition="out" filter="fade">
                                      <p:cBhvr>
                                        <p:cTn id="124" dur="1000"/>
                                        <p:tgtEl>
                                          <p:spTgt spid="30"/>
                                        </p:tgtEl>
                                      </p:cBhvr>
                                    </p:animEffect>
                                    <p:set>
                                      <p:cBhvr>
                                        <p:cTn id="125" dur="1" fill="hold">
                                          <p:stCondLst>
                                            <p:cond delay="999"/>
                                          </p:stCondLst>
                                        </p:cTn>
                                        <p:tgtEl>
                                          <p:spTgt spid="30"/>
                                        </p:tgtEl>
                                        <p:attrNameLst>
                                          <p:attrName>style.visibility</p:attrName>
                                        </p:attrNameLst>
                                      </p:cBhvr>
                                      <p:to>
                                        <p:strVal val="hidden"/>
                                      </p:to>
                                    </p:set>
                                  </p:childTnLst>
                                </p:cTn>
                              </p:par>
                              <p:par>
                                <p:cTn id="126" presetID="55" presetClass="exit" presetSubtype="0" fill="hold" nodeType="withEffect">
                                  <p:stCondLst>
                                    <p:cond delay="0"/>
                                  </p:stCondLst>
                                  <p:childTnLst>
                                    <p:anim calcmode="lin" valueType="num">
                                      <p:cBhvr>
                                        <p:cTn id="127" dur="1000"/>
                                        <p:tgtEl>
                                          <p:spTgt spid="33"/>
                                        </p:tgtEl>
                                        <p:attrNameLst>
                                          <p:attrName>ppt_w</p:attrName>
                                        </p:attrNameLst>
                                      </p:cBhvr>
                                      <p:tavLst>
                                        <p:tav tm="0">
                                          <p:val>
                                            <p:strVal val="ppt_w"/>
                                          </p:val>
                                        </p:tav>
                                        <p:tav tm="100000">
                                          <p:val>
                                            <p:strVal val="ppt_w*0.70"/>
                                          </p:val>
                                        </p:tav>
                                      </p:tavLst>
                                    </p:anim>
                                    <p:anim calcmode="lin" valueType="num">
                                      <p:cBhvr>
                                        <p:cTn id="128" dur="1000"/>
                                        <p:tgtEl>
                                          <p:spTgt spid="33"/>
                                        </p:tgtEl>
                                        <p:attrNameLst>
                                          <p:attrName>ppt_h</p:attrName>
                                        </p:attrNameLst>
                                      </p:cBhvr>
                                      <p:tavLst>
                                        <p:tav tm="0">
                                          <p:val>
                                            <p:strVal val="ppt_h"/>
                                          </p:val>
                                        </p:tav>
                                        <p:tav tm="100000">
                                          <p:val>
                                            <p:strVal val="ppt_h"/>
                                          </p:val>
                                        </p:tav>
                                      </p:tavLst>
                                    </p:anim>
                                    <p:animEffect transition="out" filter="fade">
                                      <p:cBhvr>
                                        <p:cTn id="129" dur="1000"/>
                                        <p:tgtEl>
                                          <p:spTgt spid="33"/>
                                        </p:tgtEl>
                                      </p:cBhvr>
                                    </p:animEffect>
                                    <p:set>
                                      <p:cBhvr>
                                        <p:cTn id="130" dur="1" fill="hold">
                                          <p:stCondLst>
                                            <p:cond delay="999"/>
                                          </p:stCondLst>
                                        </p:cTn>
                                        <p:tgtEl>
                                          <p:spTgt spid="33"/>
                                        </p:tgtEl>
                                        <p:attrNameLst>
                                          <p:attrName>style.visibility</p:attrName>
                                        </p:attrNameLst>
                                      </p:cBhvr>
                                      <p:to>
                                        <p:strVal val="hidden"/>
                                      </p:to>
                                    </p:set>
                                  </p:childTnLst>
                                </p:cTn>
                              </p:par>
                              <p:par>
                                <p:cTn id="131" presetID="55" presetClass="exit" presetSubtype="0" fill="hold" nodeType="withEffect">
                                  <p:stCondLst>
                                    <p:cond delay="0"/>
                                  </p:stCondLst>
                                  <p:childTnLst>
                                    <p:anim calcmode="lin" valueType="num">
                                      <p:cBhvr>
                                        <p:cTn id="132" dur="1000"/>
                                        <p:tgtEl>
                                          <p:spTgt spid="37"/>
                                        </p:tgtEl>
                                        <p:attrNameLst>
                                          <p:attrName>ppt_w</p:attrName>
                                        </p:attrNameLst>
                                      </p:cBhvr>
                                      <p:tavLst>
                                        <p:tav tm="0">
                                          <p:val>
                                            <p:strVal val="ppt_w"/>
                                          </p:val>
                                        </p:tav>
                                        <p:tav tm="100000">
                                          <p:val>
                                            <p:strVal val="ppt_w*0.70"/>
                                          </p:val>
                                        </p:tav>
                                      </p:tavLst>
                                    </p:anim>
                                    <p:anim calcmode="lin" valueType="num">
                                      <p:cBhvr>
                                        <p:cTn id="133" dur="1000"/>
                                        <p:tgtEl>
                                          <p:spTgt spid="37"/>
                                        </p:tgtEl>
                                        <p:attrNameLst>
                                          <p:attrName>ppt_h</p:attrName>
                                        </p:attrNameLst>
                                      </p:cBhvr>
                                      <p:tavLst>
                                        <p:tav tm="0">
                                          <p:val>
                                            <p:strVal val="ppt_h"/>
                                          </p:val>
                                        </p:tav>
                                        <p:tav tm="100000">
                                          <p:val>
                                            <p:strVal val="ppt_h"/>
                                          </p:val>
                                        </p:tav>
                                      </p:tavLst>
                                    </p:anim>
                                    <p:animEffect transition="out" filter="fade">
                                      <p:cBhvr>
                                        <p:cTn id="134" dur="1000"/>
                                        <p:tgtEl>
                                          <p:spTgt spid="37"/>
                                        </p:tgtEl>
                                      </p:cBhvr>
                                    </p:animEffect>
                                    <p:set>
                                      <p:cBhvr>
                                        <p:cTn id="135" dur="1" fill="hold">
                                          <p:stCondLst>
                                            <p:cond delay="999"/>
                                          </p:stCondLst>
                                        </p:cTn>
                                        <p:tgtEl>
                                          <p:spTgt spid="37"/>
                                        </p:tgtEl>
                                        <p:attrNameLst>
                                          <p:attrName>style.visibility</p:attrName>
                                        </p:attrNameLst>
                                      </p:cBhvr>
                                      <p:to>
                                        <p:strVal val="hidden"/>
                                      </p:to>
                                    </p:set>
                                  </p:childTnLst>
                                </p:cTn>
                              </p:par>
                              <p:par>
                                <p:cTn id="136" presetID="55" presetClass="exit" presetSubtype="0" fill="hold" nodeType="withEffect">
                                  <p:stCondLst>
                                    <p:cond delay="0"/>
                                  </p:stCondLst>
                                  <p:childTnLst>
                                    <p:anim calcmode="lin" valueType="num">
                                      <p:cBhvr>
                                        <p:cTn id="137" dur="1000"/>
                                        <p:tgtEl>
                                          <p:spTgt spid="27662"/>
                                        </p:tgtEl>
                                        <p:attrNameLst>
                                          <p:attrName>ppt_w</p:attrName>
                                        </p:attrNameLst>
                                      </p:cBhvr>
                                      <p:tavLst>
                                        <p:tav tm="0">
                                          <p:val>
                                            <p:strVal val="ppt_w"/>
                                          </p:val>
                                        </p:tav>
                                        <p:tav tm="100000">
                                          <p:val>
                                            <p:strVal val="ppt_w*0.70"/>
                                          </p:val>
                                        </p:tav>
                                      </p:tavLst>
                                    </p:anim>
                                    <p:anim calcmode="lin" valueType="num">
                                      <p:cBhvr>
                                        <p:cTn id="138" dur="1000"/>
                                        <p:tgtEl>
                                          <p:spTgt spid="27662"/>
                                        </p:tgtEl>
                                        <p:attrNameLst>
                                          <p:attrName>ppt_h</p:attrName>
                                        </p:attrNameLst>
                                      </p:cBhvr>
                                      <p:tavLst>
                                        <p:tav tm="0">
                                          <p:val>
                                            <p:strVal val="ppt_h"/>
                                          </p:val>
                                        </p:tav>
                                        <p:tav tm="100000">
                                          <p:val>
                                            <p:strVal val="ppt_h"/>
                                          </p:val>
                                        </p:tav>
                                      </p:tavLst>
                                    </p:anim>
                                    <p:animEffect transition="out" filter="fade">
                                      <p:cBhvr>
                                        <p:cTn id="139" dur="1000"/>
                                        <p:tgtEl>
                                          <p:spTgt spid="27662"/>
                                        </p:tgtEl>
                                      </p:cBhvr>
                                    </p:animEffect>
                                    <p:set>
                                      <p:cBhvr>
                                        <p:cTn id="140" dur="1" fill="hold">
                                          <p:stCondLst>
                                            <p:cond delay="999"/>
                                          </p:stCondLst>
                                        </p:cTn>
                                        <p:tgtEl>
                                          <p:spTgt spid="27662"/>
                                        </p:tgtEl>
                                        <p:attrNameLst>
                                          <p:attrName>style.visibility</p:attrName>
                                        </p:attrNameLst>
                                      </p:cBhvr>
                                      <p:to>
                                        <p:strVal val="hidden"/>
                                      </p:to>
                                    </p:set>
                                  </p:childTnLst>
                                </p:cTn>
                              </p:par>
                              <p:par>
                                <p:cTn id="141" presetID="55" presetClass="exit" presetSubtype="0" fill="hold" nodeType="withEffect">
                                  <p:stCondLst>
                                    <p:cond delay="0"/>
                                  </p:stCondLst>
                                  <p:iterate type="lt">
                                    <p:tmPct val="0"/>
                                  </p:iterate>
                                  <p:childTnLst>
                                    <p:anim calcmode="lin" valueType="num">
                                      <p:cBhvr>
                                        <p:cTn id="142" dur="1000"/>
                                        <p:tgtEl>
                                          <p:spTgt spid="27666"/>
                                        </p:tgtEl>
                                        <p:attrNameLst>
                                          <p:attrName>ppt_w</p:attrName>
                                        </p:attrNameLst>
                                      </p:cBhvr>
                                      <p:tavLst>
                                        <p:tav tm="0">
                                          <p:val>
                                            <p:strVal val="ppt_w"/>
                                          </p:val>
                                        </p:tav>
                                        <p:tav tm="100000">
                                          <p:val>
                                            <p:strVal val="ppt_w*0.70"/>
                                          </p:val>
                                        </p:tav>
                                      </p:tavLst>
                                    </p:anim>
                                    <p:anim calcmode="lin" valueType="num">
                                      <p:cBhvr>
                                        <p:cTn id="143" dur="1000"/>
                                        <p:tgtEl>
                                          <p:spTgt spid="27666"/>
                                        </p:tgtEl>
                                        <p:attrNameLst>
                                          <p:attrName>ppt_h</p:attrName>
                                        </p:attrNameLst>
                                      </p:cBhvr>
                                      <p:tavLst>
                                        <p:tav tm="0">
                                          <p:val>
                                            <p:strVal val="ppt_h"/>
                                          </p:val>
                                        </p:tav>
                                        <p:tav tm="100000">
                                          <p:val>
                                            <p:strVal val="ppt_h"/>
                                          </p:val>
                                        </p:tav>
                                      </p:tavLst>
                                    </p:anim>
                                    <p:animEffect transition="out" filter="fade">
                                      <p:cBhvr>
                                        <p:cTn id="144" dur="1000"/>
                                        <p:tgtEl>
                                          <p:spTgt spid="27666"/>
                                        </p:tgtEl>
                                      </p:cBhvr>
                                    </p:animEffect>
                                    <p:set>
                                      <p:cBhvr>
                                        <p:cTn id="145" dur="1" fill="hold">
                                          <p:stCondLst>
                                            <p:cond delay="999"/>
                                          </p:stCondLst>
                                        </p:cTn>
                                        <p:tgtEl>
                                          <p:spTgt spid="2766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52" presetClass="entr" presetSubtype="0" fill="hold" grpId="0" nodeType="clickEffect">
                                  <p:stCondLst>
                                    <p:cond delay="0"/>
                                  </p:stCondLst>
                                  <p:childTnLst>
                                    <p:set>
                                      <p:cBhvr>
                                        <p:cTn id="149" dur="1" fill="hold">
                                          <p:stCondLst>
                                            <p:cond delay="0"/>
                                          </p:stCondLst>
                                        </p:cTn>
                                        <p:tgtEl>
                                          <p:spTgt spid="42"/>
                                        </p:tgtEl>
                                        <p:attrNameLst>
                                          <p:attrName>style.visibility</p:attrName>
                                        </p:attrNameLst>
                                      </p:cBhvr>
                                      <p:to>
                                        <p:strVal val="visible"/>
                                      </p:to>
                                    </p:set>
                                    <p:animScale>
                                      <p:cBhvr>
                                        <p:cTn id="150"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1" dur="1000" decel="50000" fill="hold">
                                          <p:stCondLst>
                                            <p:cond delay="0"/>
                                          </p:stCondLst>
                                        </p:cTn>
                                        <p:tgtEl>
                                          <p:spTgt spid="42"/>
                                        </p:tgtEl>
                                        <p:attrNameLst>
                                          <p:attrName>ppt_x</p:attrName>
                                          <p:attrName>ppt_y</p:attrName>
                                        </p:attrNameLst>
                                      </p:cBhvr>
                                    </p:animMotion>
                                    <p:animEffect transition="in" filter="fade">
                                      <p:cBhvr>
                                        <p:cTn id="15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899592" y="1268760"/>
            <a:ext cx="7485165" cy="3599"/>
            <a:chOff x="787937" y="955035"/>
            <a:chExt cx="7485165" cy="3599"/>
          </a:xfrm>
        </p:grpSpPr>
        <p:cxnSp>
          <p:nvCxnSpPr>
            <p:cNvPr id="4"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14" name="圖片 13" descr="圖片2.png"/>
          <p:cNvPicPr>
            <a:picLocks noChangeAspect="1"/>
          </p:cNvPicPr>
          <p:nvPr/>
        </p:nvPicPr>
        <p:blipFill>
          <a:blip r:embed="rId2" cstate="print"/>
          <a:stretch>
            <a:fillRect/>
          </a:stretch>
        </p:blipFill>
        <p:spPr>
          <a:xfrm>
            <a:off x="1043608" y="199772"/>
            <a:ext cx="7022012" cy="1213004"/>
          </a:xfrm>
          <a:prstGeom prst="rect">
            <a:avLst/>
          </a:prstGeom>
        </p:spPr>
      </p:pic>
      <p:graphicFrame>
        <p:nvGraphicFramePr>
          <p:cNvPr id="16" name="資料庫圖表 15"/>
          <p:cNvGraphicFramePr/>
          <p:nvPr/>
        </p:nvGraphicFramePr>
        <p:xfrm>
          <a:off x="-468560" y="1340768"/>
          <a:ext cx="8064896"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資料庫圖表 14"/>
          <p:cNvGraphicFramePr/>
          <p:nvPr/>
        </p:nvGraphicFramePr>
        <p:xfrm>
          <a:off x="1547664" y="1340768"/>
          <a:ext cx="6300192" cy="5517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xit" presetSubtype="0" accel="100000" fill="hold" grpId="1" nodeType="clickEffect">
                                  <p:stCondLst>
                                    <p:cond delay="0"/>
                                  </p:stCondLst>
                                  <p:childTnLst>
                                    <p:anim calcmode="lin" valueType="num">
                                      <p:cBhvr>
                                        <p:cTn id="14" dur="1000"/>
                                        <p:tgtEl>
                                          <p:spTgt spid="16"/>
                                        </p:tgtEl>
                                        <p:attrNameLst>
                                          <p:attrName>ppt_w</p:attrName>
                                        </p:attrNameLst>
                                      </p:cBhvr>
                                      <p:tavLst>
                                        <p:tav tm="0">
                                          <p:val>
                                            <p:strVal val="ppt_w"/>
                                          </p:val>
                                        </p:tav>
                                        <p:tav tm="100000">
                                          <p:val>
                                            <p:strVal val="ppt_w+.3"/>
                                          </p:val>
                                        </p:tav>
                                      </p:tavLst>
                                    </p:anim>
                                    <p:anim calcmode="lin" valueType="num">
                                      <p:cBhvr>
                                        <p:cTn id="15" dur="1000"/>
                                        <p:tgtEl>
                                          <p:spTgt spid="16"/>
                                        </p:tgtEl>
                                        <p:attrNameLst>
                                          <p:attrName>ppt_h</p:attrName>
                                        </p:attrNameLst>
                                      </p:cBhvr>
                                      <p:tavLst>
                                        <p:tav tm="0">
                                          <p:val>
                                            <p:strVal val="ppt_h"/>
                                          </p:val>
                                        </p:tav>
                                        <p:tav tm="100000">
                                          <p:val>
                                            <p:strVal val="ppt_h"/>
                                          </p:val>
                                        </p:tav>
                                      </p:tavLst>
                                    </p:anim>
                                    <p:animEffect transition="out" filter="fade">
                                      <p:cBhvr>
                                        <p:cTn id="16" dur="1000"/>
                                        <p:tgtEl>
                                          <p:spTgt spid="16"/>
                                        </p:tgtEl>
                                      </p:cBhvr>
                                    </p:animEffect>
                                    <p:set>
                                      <p:cBhvr>
                                        <p:cTn id="17" dur="1" fill="hold">
                                          <p:stCondLst>
                                            <p:cond delay="999"/>
                                          </p:stCondLst>
                                        </p:cTn>
                                        <p:tgtEl>
                                          <p:spTgt spid="16"/>
                                        </p:tgtEl>
                                        <p:attrNameLst>
                                          <p:attrName>style.visibility</p:attrName>
                                        </p:attrNameLst>
                                      </p:cBhvr>
                                      <p:to>
                                        <p:strVal val="hidden"/>
                                      </p:to>
                                    </p:set>
                                  </p:childTnLst>
                                </p:cTn>
                              </p:par>
                              <p:par>
                                <p:cTn id="18" presetID="2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899592" y="1268760"/>
            <a:ext cx="7485165" cy="3599"/>
            <a:chOff x="787937" y="955035"/>
            <a:chExt cx="7485165" cy="3599"/>
          </a:xfrm>
        </p:grpSpPr>
        <p:cxnSp>
          <p:nvCxnSpPr>
            <p:cNvPr id="4"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3" name="群組 9"/>
          <p:cNvGrpSpPr>
            <a:grpSpLocks/>
          </p:cNvGrpSpPr>
          <p:nvPr/>
        </p:nvGrpSpPr>
        <p:grpSpPr bwMode="auto">
          <a:xfrm rot="5400000">
            <a:off x="3829608" y="1543608"/>
            <a:ext cx="1484784" cy="9144000"/>
            <a:chOff x="7020271" y="0"/>
            <a:chExt cx="2123730" cy="6858000"/>
          </a:xfrm>
        </p:grpSpPr>
        <p:pic>
          <p:nvPicPr>
            <p:cNvPr id="10"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11"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12"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pic>
        <p:nvPicPr>
          <p:cNvPr id="14" name="圖片 13" descr="圖片3.png"/>
          <p:cNvPicPr>
            <a:picLocks noChangeAspect="1"/>
          </p:cNvPicPr>
          <p:nvPr/>
        </p:nvPicPr>
        <p:blipFill>
          <a:blip r:embed="rId3" cstate="print"/>
          <a:stretch>
            <a:fillRect/>
          </a:stretch>
        </p:blipFill>
        <p:spPr>
          <a:xfrm>
            <a:off x="1043608" y="199772"/>
            <a:ext cx="7022012" cy="1213004"/>
          </a:xfrm>
          <a:prstGeom prst="rect">
            <a:avLst/>
          </a:prstGeom>
        </p:spPr>
      </p:pic>
      <p:sp>
        <p:nvSpPr>
          <p:cNvPr id="109569" name="Rectangle 1"/>
          <p:cNvSpPr>
            <a:spLocks noChangeArrowheads="1"/>
          </p:cNvSpPr>
          <p:nvPr/>
        </p:nvSpPr>
        <p:spPr bwMode="auto">
          <a:xfrm>
            <a:off x="395536" y="1484784"/>
            <a:ext cx="842493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0325"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（一）了解台南鐵路地下化具體政策方案如何規劃、</a:t>
            </a:r>
            <a:r>
              <a:rPr kumimoji="1" lang="en-US" alt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1" 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執行。</a:t>
            </a:r>
            <a:endParaRPr kumimoji="1" lang="en-US" alt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0" marR="0" lvl="0" indent="60325" algn="l" defTabSz="914400" rtl="0" eaLnBrk="1" fontAlgn="base" latinLnBrk="0" hangingPunct="1">
              <a:lnSpc>
                <a:spcPct val="100000"/>
              </a:lnSpc>
              <a:spcBef>
                <a:spcPct val="0"/>
              </a:spcBef>
              <a:spcAft>
                <a:spcPct val="0"/>
              </a:spcAft>
              <a:buClrTx/>
              <a:buSzTx/>
              <a:buFontTx/>
              <a:buNone/>
              <a:tabLst/>
            </a:pPr>
            <a:endParaRPr kumimoji="1" lang="zh-TW" sz="2800" b="0" i="0" u="none" strike="noStrike" cap="none" normalizeH="0" baseline="0" dirty="0" smtClean="0">
              <a:ln>
                <a:noFill/>
              </a:ln>
              <a:solidFill>
                <a:schemeClr val="tx1"/>
              </a:solidFill>
              <a:effectLst/>
              <a:latin typeface="微軟正黑體" pitchFamily="34" charset="-120"/>
              <a:ea typeface="微軟正黑體" pitchFamily="34" charset="-120"/>
            </a:endParaRPr>
          </a:p>
          <a:p>
            <a:pPr lvl="0" indent="60325" eaLnBrk="0" fontAlgn="base" hangingPunct="0">
              <a:spcBef>
                <a:spcPct val="0"/>
              </a:spcBef>
              <a:spcAft>
                <a:spcPct val="0"/>
              </a:spcAft>
            </a:pPr>
            <a:r>
              <a:rPr kumimoji="1" 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（二）了解該事件不同面相（</a:t>
            </a:r>
            <a:r>
              <a:rPr kumimoji="1" 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程序</a:t>
            </a: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性</a:t>
            </a:r>
            <a:r>
              <a:rPr kumimoji="1" 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正義</a:t>
            </a:r>
            <a:r>
              <a:rPr kumimoji="1" 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、社會性正義</a:t>
            </a:r>
            <a:r>
              <a:rPr kumimoji="1" lang="en-US" alt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1" lang="zh-TW" altLang="en-US" sz="2800" dirty="0" smtClean="0">
                <a:latin typeface="微軟正黑體" pitchFamily="34" charset="-120"/>
                <a:ea typeface="微軟正黑體" pitchFamily="34" charset="-120"/>
                <a:cs typeface="Times New Roman" pitchFamily="18" charset="0"/>
              </a:rPr>
              <a:t>、地理性正義</a:t>
            </a:r>
            <a:r>
              <a:rPr kumimoji="1" lang="en-US" alt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等）之爭點所在。</a:t>
            </a:r>
            <a:endParaRPr kumimoji="1" lang="en-US" alt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0" marR="0" lvl="0" indent="60325" algn="l" defTabSz="914400" rtl="0" eaLnBrk="0" fontAlgn="base" latinLnBrk="0" hangingPunct="0">
              <a:lnSpc>
                <a:spcPct val="100000"/>
              </a:lnSpc>
              <a:spcBef>
                <a:spcPct val="0"/>
              </a:spcBef>
              <a:spcAft>
                <a:spcPct val="0"/>
              </a:spcAft>
              <a:buClrTx/>
              <a:buSzTx/>
              <a:buFontTx/>
              <a:buNone/>
              <a:tabLst/>
            </a:pPr>
            <a:endPar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0" marR="0" lvl="0" indent="60325"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（三）透過文獻探討來分析事件爭議之前因後果，尋</a:t>
            </a:r>
            <a:r>
              <a:rPr kumimoji="1" lang="en-US" alt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得當前面臨的困境與地方政府治理問題之所在</a:t>
            </a:r>
            <a:r>
              <a:rPr kumimoji="1" lang="en-US" altLang="zh-TW"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，並提出本組之見解。</a:t>
            </a: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rPr>
              <a:t>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0956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09569">
                                            <p:txEl>
                                              <p:pRg st="0" end="0"/>
                                            </p:txEl>
                                          </p:spTgt>
                                        </p:tgtEl>
                                        <p:attrNameLst>
                                          <p:attrName>ppt_x</p:attrName>
                                        </p:attrNameLst>
                                      </p:cBhvr>
                                    </p:anim>
                                    <p:anim from="0" to="-1.0" calcmode="lin" valueType="num">
                                      <p:cBhvr>
                                        <p:cTn id="8" dur="200" decel="50000" autoRev="1" fill="hold">
                                          <p:stCondLst>
                                            <p:cond delay="600"/>
                                          </p:stCondLst>
                                        </p:cTn>
                                        <p:tgtEl>
                                          <p:spTgt spid="109569">
                                            <p:txEl>
                                              <p:pRg st="0" end="0"/>
                                            </p:txEl>
                                          </p:spTgt>
                                        </p:tgtEl>
                                        <p:attrNameLst>
                                          <p:attrName>xshear</p:attrName>
                                        </p:attrNameLst>
                                      </p:cBhvr>
                                    </p:anim>
                                    <p:animScale>
                                      <p:cBhvr>
                                        <p:cTn id="9" dur="200" decel="100000" autoRev="1" fill="hold">
                                          <p:stCondLst>
                                            <p:cond delay="600"/>
                                          </p:stCondLst>
                                        </p:cTn>
                                        <p:tgtEl>
                                          <p:spTgt spid="109569">
                                            <p:txEl>
                                              <p:pRg st="0" end="0"/>
                                            </p:txEl>
                                          </p:spTgt>
                                        </p:tgtEl>
                                      </p:cBhvr>
                                      <p:from x="100000" y="100000"/>
                                      <p:to x="80000" y="100000"/>
                                    </p:animScale>
                                    <p:anim by="(#ppt_h/3+#ppt_w*0.1)" calcmode="lin" valueType="num">
                                      <p:cBhvr additive="sum">
                                        <p:cTn id="10" dur="200" decel="100000" autoRev="1" fill="hold">
                                          <p:stCondLst>
                                            <p:cond delay="600"/>
                                          </p:stCondLst>
                                        </p:cTn>
                                        <p:tgtEl>
                                          <p:spTgt spid="109569">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09569">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109569">
                                            <p:txEl>
                                              <p:pRg st="2" end="2"/>
                                            </p:txEl>
                                          </p:spTgt>
                                        </p:tgtEl>
                                        <p:attrNameLst>
                                          <p:attrName>ppt_x</p:attrName>
                                        </p:attrNameLst>
                                      </p:cBhvr>
                                    </p:anim>
                                    <p:anim from="0" to="-1.0" calcmode="lin" valueType="num">
                                      <p:cBhvr>
                                        <p:cTn id="16" dur="200" decel="50000" autoRev="1" fill="hold">
                                          <p:stCondLst>
                                            <p:cond delay="600"/>
                                          </p:stCondLst>
                                        </p:cTn>
                                        <p:tgtEl>
                                          <p:spTgt spid="109569">
                                            <p:txEl>
                                              <p:pRg st="2" end="2"/>
                                            </p:txEl>
                                          </p:spTgt>
                                        </p:tgtEl>
                                        <p:attrNameLst>
                                          <p:attrName>xshear</p:attrName>
                                        </p:attrNameLst>
                                      </p:cBhvr>
                                    </p:anim>
                                    <p:animScale>
                                      <p:cBhvr>
                                        <p:cTn id="17" dur="200" decel="100000" autoRev="1" fill="hold">
                                          <p:stCondLst>
                                            <p:cond delay="600"/>
                                          </p:stCondLst>
                                        </p:cTn>
                                        <p:tgtEl>
                                          <p:spTgt spid="109569">
                                            <p:txEl>
                                              <p:pRg st="2" end="2"/>
                                            </p:txEl>
                                          </p:spTgt>
                                        </p:tgtEl>
                                      </p:cBhvr>
                                      <p:from x="100000" y="100000"/>
                                      <p:to x="80000" y="100000"/>
                                    </p:animScale>
                                    <p:anim by="(#ppt_h/3+#ppt_w*0.1)" calcmode="lin" valueType="num">
                                      <p:cBhvr additive="sum">
                                        <p:cTn id="18" dur="200" decel="100000" autoRev="1" fill="hold">
                                          <p:stCondLst>
                                            <p:cond delay="600"/>
                                          </p:stCondLst>
                                        </p:cTn>
                                        <p:tgtEl>
                                          <p:spTgt spid="109569">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09569">
                                            <p:txEl>
                                              <p:pRg st="4" end="4"/>
                                            </p:txEl>
                                          </p:spTgt>
                                        </p:tgtEl>
                                        <p:attrNameLst>
                                          <p:attrName>style.visibility</p:attrName>
                                        </p:attrNameLst>
                                      </p:cBhvr>
                                      <p:to>
                                        <p:strVal val="visible"/>
                                      </p:to>
                                    </p:set>
                                    <p:anim from="(-#ppt_w/2)" to="(#ppt_x)" calcmode="lin" valueType="num">
                                      <p:cBhvr>
                                        <p:cTn id="23" dur="600" fill="hold">
                                          <p:stCondLst>
                                            <p:cond delay="0"/>
                                          </p:stCondLst>
                                        </p:cTn>
                                        <p:tgtEl>
                                          <p:spTgt spid="109569">
                                            <p:txEl>
                                              <p:pRg st="4" end="4"/>
                                            </p:txEl>
                                          </p:spTgt>
                                        </p:tgtEl>
                                        <p:attrNameLst>
                                          <p:attrName>ppt_x</p:attrName>
                                        </p:attrNameLst>
                                      </p:cBhvr>
                                    </p:anim>
                                    <p:anim from="0" to="-1.0" calcmode="lin" valueType="num">
                                      <p:cBhvr>
                                        <p:cTn id="24" dur="200" decel="50000" autoRev="1" fill="hold">
                                          <p:stCondLst>
                                            <p:cond delay="600"/>
                                          </p:stCondLst>
                                        </p:cTn>
                                        <p:tgtEl>
                                          <p:spTgt spid="109569">
                                            <p:txEl>
                                              <p:pRg st="4" end="4"/>
                                            </p:txEl>
                                          </p:spTgt>
                                        </p:tgtEl>
                                        <p:attrNameLst>
                                          <p:attrName>xshear</p:attrName>
                                        </p:attrNameLst>
                                      </p:cBhvr>
                                    </p:anim>
                                    <p:animScale>
                                      <p:cBhvr>
                                        <p:cTn id="25" dur="200" decel="100000" autoRev="1" fill="hold">
                                          <p:stCondLst>
                                            <p:cond delay="600"/>
                                          </p:stCondLst>
                                        </p:cTn>
                                        <p:tgtEl>
                                          <p:spTgt spid="109569">
                                            <p:txEl>
                                              <p:pRg st="4" end="4"/>
                                            </p:txEl>
                                          </p:spTgt>
                                        </p:tgtEl>
                                      </p:cBhvr>
                                      <p:from x="100000" y="100000"/>
                                      <p:to x="80000" y="100000"/>
                                    </p:animScale>
                                    <p:anim by="(#ppt_h/3+#ppt_w*0.1)" calcmode="lin" valueType="num">
                                      <p:cBhvr additive="sum">
                                        <p:cTn id="26" dur="200" decel="100000" autoRev="1" fill="hold">
                                          <p:stCondLst>
                                            <p:cond delay="600"/>
                                          </p:stCondLst>
                                        </p:cTn>
                                        <p:tgtEl>
                                          <p:spTgt spid="109569">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899592" y="1268760"/>
            <a:ext cx="7485165" cy="3599"/>
            <a:chOff x="787937" y="955035"/>
            <a:chExt cx="7485165" cy="3599"/>
          </a:xfrm>
        </p:grpSpPr>
        <p:cxnSp>
          <p:nvCxnSpPr>
            <p:cNvPr id="4"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3" name="群組 9"/>
          <p:cNvGrpSpPr>
            <a:grpSpLocks/>
          </p:cNvGrpSpPr>
          <p:nvPr/>
        </p:nvGrpSpPr>
        <p:grpSpPr bwMode="auto">
          <a:xfrm rot="5400000">
            <a:off x="3829608" y="1543608"/>
            <a:ext cx="1484784" cy="9144000"/>
            <a:chOff x="7020271" y="0"/>
            <a:chExt cx="2123730" cy="6858000"/>
          </a:xfrm>
        </p:grpSpPr>
        <p:pic>
          <p:nvPicPr>
            <p:cNvPr id="10"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11"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12"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pic>
        <p:nvPicPr>
          <p:cNvPr id="14" name="圖片 13" descr="圖片4.png"/>
          <p:cNvPicPr>
            <a:picLocks noChangeAspect="1"/>
          </p:cNvPicPr>
          <p:nvPr/>
        </p:nvPicPr>
        <p:blipFill>
          <a:blip r:embed="rId3" cstate="print"/>
          <a:stretch>
            <a:fillRect/>
          </a:stretch>
        </p:blipFill>
        <p:spPr>
          <a:xfrm>
            <a:off x="971600" y="199772"/>
            <a:ext cx="7022012" cy="1213004"/>
          </a:xfrm>
          <a:prstGeom prst="rect">
            <a:avLst/>
          </a:prstGeom>
        </p:spPr>
      </p:pic>
      <p:sp>
        <p:nvSpPr>
          <p:cNvPr id="18" name="橢圓 17"/>
          <p:cNvSpPr/>
          <p:nvPr/>
        </p:nvSpPr>
        <p:spPr>
          <a:xfrm>
            <a:off x="-1116632" y="1916832"/>
            <a:ext cx="792088" cy="1224136"/>
          </a:xfrm>
          <a:prstGeom prst="ellipse">
            <a:avLst/>
          </a:prstGeom>
        </p:spPr>
        <p:txBody>
          <a:bodyPr wrap="none" rtlCol="0" anchor="ctr">
            <a:spAutoFit/>
          </a:bodyPr>
          <a:lstStyle/>
          <a:p>
            <a:pPr algn="ctr"/>
            <a:endParaRPr lang="zh-TW" altLang="en-US" sz="6000" dirty="0" smtClean="0">
              <a:solidFill>
                <a:srgbClr val="FFC000"/>
              </a:solidFill>
              <a:latin typeface="Comic Sans MS" pitchFamily="66" charset="0"/>
              <a:ea typeface="文鼎粗行楷" pitchFamily="49" charset="-120"/>
            </a:endParaRPr>
          </a:p>
        </p:txBody>
      </p:sp>
      <p:pic>
        <p:nvPicPr>
          <p:cNvPr id="108546" name="Picture 2" descr="http://4.bp.blogspot.com/-P-z4t3K_HJU/UNoNaxo4DCI/AAAAAAAALZI/nVKiqz2-CJY/s1600/Open-Book.png"/>
          <p:cNvPicPr>
            <a:picLocks noChangeAspect="1" noChangeArrowheads="1"/>
          </p:cNvPicPr>
          <p:nvPr/>
        </p:nvPicPr>
        <p:blipFill>
          <a:blip r:embed="rId4" cstate="print"/>
          <a:srcRect/>
          <a:stretch>
            <a:fillRect/>
          </a:stretch>
        </p:blipFill>
        <p:spPr bwMode="auto">
          <a:xfrm>
            <a:off x="1547664" y="1340768"/>
            <a:ext cx="7308304" cy="5517232"/>
          </a:xfrm>
          <a:prstGeom prst="rect">
            <a:avLst/>
          </a:prstGeom>
          <a:noFill/>
        </p:spPr>
      </p:pic>
      <p:sp>
        <p:nvSpPr>
          <p:cNvPr id="19" name="橢圓 18"/>
          <p:cNvSpPr/>
          <p:nvPr/>
        </p:nvSpPr>
        <p:spPr>
          <a:xfrm>
            <a:off x="611560" y="1628800"/>
            <a:ext cx="5616624" cy="822305"/>
          </a:xfrm>
          <a:prstGeom prst="ellipse">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zh-TW" altLang="en-US" sz="3200" b="1" dirty="0" smtClean="0">
                <a:solidFill>
                  <a:schemeClr val="tx1"/>
                </a:solidFill>
                <a:latin typeface="微軟正黑體" pitchFamily="34" charset="-120"/>
                <a:ea typeface="微軟正黑體" pitchFamily="34" charset="-120"/>
              </a:rPr>
              <a:t>文件與文獻分析法</a:t>
            </a:r>
          </a:p>
        </p:txBody>
      </p:sp>
      <p:sp>
        <p:nvSpPr>
          <p:cNvPr id="21" name="文字方塊 20"/>
          <p:cNvSpPr txBox="1"/>
          <p:nvPr/>
        </p:nvSpPr>
        <p:spPr>
          <a:xfrm>
            <a:off x="3270276" y="6596390"/>
            <a:ext cx="5873724" cy="261610"/>
          </a:xfrm>
          <a:prstGeom prst="rect">
            <a:avLst/>
          </a:prstGeom>
          <a:noFill/>
        </p:spPr>
        <p:txBody>
          <a:bodyPr wrap="none" rtlCol="0">
            <a:spAutoFit/>
          </a:bodyPr>
          <a:lstStyle/>
          <a:p>
            <a:r>
              <a:rPr lang="zh-TW" altLang="en-US" sz="1100" dirty="0" smtClean="0">
                <a:latin typeface="標楷體" pitchFamily="65" charset="-120"/>
                <a:ea typeface="標楷體" pitchFamily="65" charset="-120"/>
              </a:rPr>
              <a:t>圖片來源：</a:t>
            </a:r>
            <a:r>
              <a:rPr lang="en-US" altLang="zh-TW" sz="1100" dirty="0" smtClean="0">
                <a:hlinkClick r:id="rId5"/>
              </a:rPr>
              <a:t> </a:t>
            </a:r>
            <a:r>
              <a:rPr lang="en-US" altLang="zh-TW" sz="1100" dirty="0" smtClean="0">
                <a:hlinkClick r:id="rId6"/>
              </a:rPr>
              <a:t>http://www.katiesbookblog.com/2012/12/discussion-re-reading-why-you-should.html</a:t>
            </a:r>
            <a:endParaRPr lang="zh-TW" altLang="en-US" sz="1100" dirty="0">
              <a:latin typeface="標楷體" pitchFamily="65" charset="-120"/>
              <a:ea typeface="標楷體" pitchFamily="65" charset="-12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to="" calcmode="lin" valueType="num">
                                      <p:cBhvr>
                                        <p:cTn id="7" dur="1" fill="hold"/>
                                        <p:tgtEl>
                                          <p:spTgt spid="10854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to="" calcmode="lin" valueType="num">
                                      <p:cBhvr>
                                        <p:cTn id="10"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farm9.staticflickr.com/8195/8127539485_d6e7ebf693_c.jpg"/>
          <p:cNvPicPr>
            <a:picLocks noChangeAspect="1" noChangeArrowheads="1"/>
          </p:cNvPicPr>
          <p:nvPr/>
        </p:nvPicPr>
        <p:blipFill>
          <a:blip r:embed="rId2" cstate="print"/>
          <a:srcRect/>
          <a:stretch>
            <a:fillRect/>
          </a:stretch>
        </p:blipFill>
        <p:spPr bwMode="auto">
          <a:xfrm>
            <a:off x="12848" y="1512168"/>
            <a:ext cx="9095656" cy="5157192"/>
          </a:xfrm>
          <a:prstGeom prst="rect">
            <a:avLst/>
          </a:prstGeom>
          <a:ln>
            <a:noFill/>
          </a:ln>
          <a:effectLst>
            <a:softEdge rad="112500"/>
          </a:effectLst>
        </p:spPr>
      </p:pic>
      <p:grpSp>
        <p:nvGrpSpPr>
          <p:cNvPr id="2" name="群組 9"/>
          <p:cNvGrpSpPr>
            <a:grpSpLocks/>
          </p:cNvGrpSpPr>
          <p:nvPr/>
        </p:nvGrpSpPr>
        <p:grpSpPr bwMode="auto">
          <a:xfrm rot="16200000">
            <a:off x="3757607" y="-3757602"/>
            <a:ext cx="1628800" cy="9144003"/>
            <a:chOff x="7020271" y="0"/>
            <a:chExt cx="2123730" cy="6858000"/>
          </a:xfrm>
        </p:grpSpPr>
        <p:pic>
          <p:nvPicPr>
            <p:cNvPr id="8" name="圖片 4" descr="茉莉人生a.jpg"/>
            <p:cNvPicPr>
              <a:picLocks noChangeAspect="1"/>
            </p:cNvPicPr>
            <p:nvPr/>
          </p:nvPicPr>
          <p:blipFill>
            <a:blip r:embed="rId3" cstate="print"/>
            <a:srcRect/>
            <a:stretch>
              <a:fillRect/>
            </a:stretch>
          </p:blipFill>
          <p:spPr bwMode="auto">
            <a:xfrm>
              <a:off x="7020272" y="4653136"/>
              <a:ext cx="2123729" cy="2204864"/>
            </a:xfrm>
            <a:prstGeom prst="rect">
              <a:avLst/>
            </a:prstGeom>
            <a:ln>
              <a:noFill/>
            </a:ln>
            <a:effectLst>
              <a:softEdge rad="112500"/>
            </a:effectLst>
          </p:spPr>
        </p:pic>
        <p:pic>
          <p:nvPicPr>
            <p:cNvPr id="9" name="圖片 6" descr="茉莉人生a.jpg"/>
            <p:cNvPicPr>
              <a:picLocks noChangeAspect="1"/>
            </p:cNvPicPr>
            <p:nvPr/>
          </p:nvPicPr>
          <p:blipFill>
            <a:blip r:embed="rId3" cstate="print"/>
            <a:srcRect/>
            <a:stretch>
              <a:fillRect/>
            </a:stretch>
          </p:blipFill>
          <p:spPr bwMode="auto">
            <a:xfrm>
              <a:off x="7020271" y="2348880"/>
              <a:ext cx="2123729" cy="2304256"/>
            </a:xfrm>
            <a:prstGeom prst="rect">
              <a:avLst/>
            </a:prstGeom>
            <a:ln>
              <a:noFill/>
            </a:ln>
            <a:effectLst>
              <a:softEdge rad="112500"/>
            </a:effectLst>
          </p:spPr>
        </p:pic>
        <p:pic>
          <p:nvPicPr>
            <p:cNvPr id="10" name="圖片 7" descr="茉莉人生a.jpg"/>
            <p:cNvPicPr>
              <a:picLocks noChangeAspect="1"/>
            </p:cNvPicPr>
            <p:nvPr/>
          </p:nvPicPr>
          <p:blipFill>
            <a:blip r:embed="rId3" cstate="print"/>
            <a:srcRect/>
            <a:stretch>
              <a:fillRect/>
            </a:stretch>
          </p:blipFill>
          <p:spPr bwMode="auto">
            <a:xfrm>
              <a:off x="7020271" y="0"/>
              <a:ext cx="2123729" cy="2348880"/>
            </a:xfrm>
            <a:prstGeom prst="rect">
              <a:avLst/>
            </a:prstGeom>
            <a:ln>
              <a:noFill/>
            </a:ln>
            <a:effectLst>
              <a:softEdge rad="112500"/>
            </a:effectLst>
          </p:spPr>
        </p:pic>
      </p:grpSp>
      <p:sp>
        <p:nvSpPr>
          <p:cNvPr id="3" name="矩形 2"/>
          <p:cNvSpPr/>
          <p:nvPr/>
        </p:nvSpPr>
        <p:spPr>
          <a:xfrm>
            <a:off x="0" y="0"/>
            <a:ext cx="9144000" cy="1628800"/>
          </a:xfrm>
          <a:prstGeom prst="rect">
            <a:avLst/>
          </a:prstGeom>
          <a:solidFill>
            <a:schemeClr val="tx2">
              <a:lumMod val="75000"/>
              <a:alpha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853019" y="188640"/>
            <a:ext cx="5293373" cy="1246495"/>
          </a:xfrm>
          <a:prstGeom prst="rect">
            <a:avLst/>
          </a:prstGeom>
          <a:noFill/>
        </p:spPr>
        <p:txBody>
          <a:bodyPr wrap="none" lIns="91440" tIns="45720" rIns="91440" bIns="45720">
            <a:spAutoFit/>
          </a:bodyPr>
          <a:lstStyle/>
          <a:p>
            <a:pPr algn="ctr"/>
            <a:r>
              <a:rPr lang="en-US" altLang="zh-TW" sz="7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rPr>
              <a:t>Part.2  </a:t>
            </a:r>
            <a:r>
              <a:rPr lang="zh-TW" altLang="en-US" sz="7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rPr>
              <a:t>正文</a:t>
            </a:r>
            <a:endParaRPr lang="zh-TW" altLang="en-US" sz="7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微軟正黑體" pitchFamily="34" charset="-120"/>
              <a:ea typeface="微軟正黑體" pitchFamily="34" charset="-120"/>
            </a:endParaRPr>
          </a:p>
        </p:txBody>
      </p:sp>
      <p:sp>
        <p:nvSpPr>
          <p:cNvPr id="5" name="文字方塊 4"/>
          <p:cNvSpPr txBox="1"/>
          <p:nvPr/>
        </p:nvSpPr>
        <p:spPr>
          <a:xfrm>
            <a:off x="5835081" y="6596390"/>
            <a:ext cx="3308919" cy="261610"/>
          </a:xfrm>
          <a:prstGeom prst="rect">
            <a:avLst/>
          </a:prstGeom>
          <a:noFill/>
        </p:spPr>
        <p:txBody>
          <a:bodyPr wrap="none" rtlCol="0">
            <a:spAutoFit/>
          </a:bodyPr>
          <a:lstStyle/>
          <a:p>
            <a:r>
              <a:rPr lang="zh-TW" altLang="en-US" sz="1100" dirty="0" smtClean="0">
                <a:latin typeface="標楷體" pitchFamily="65" charset="-120"/>
                <a:ea typeface="標楷體" pitchFamily="65" charset="-120"/>
              </a:rPr>
              <a:t>圖片來源：</a:t>
            </a:r>
            <a:r>
              <a:rPr lang="en-US" altLang="zh-TW" sz="1100" dirty="0" smtClean="0">
                <a:hlinkClick r:id="rId4"/>
              </a:rPr>
              <a:t> </a:t>
            </a:r>
            <a:r>
              <a:rPr lang="en-US" altLang="zh-TW" sz="1100" dirty="0" smtClean="0">
                <a:hlinkClick r:id="rId5"/>
              </a:rPr>
              <a:t>http://www.coolloud.org.tw/node/71252</a:t>
            </a:r>
            <a:endParaRPr lang="zh-TW" altLang="en-US" sz="1100" dirty="0">
              <a:latin typeface="標楷體" pitchFamily="65" charset="-120"/>
              <a:ea typeface="標楷體" pitchFamily="65" charset="-12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dissolve">
                                      <p:cBhvr>
                                        <p:cTn id="7" dur="5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899592" y="1268760"/>
            <a:ext cx="7485165" cy="3599"/>
            <a:chOff x="787937" y="955035"/>
            <a:chExt cx="7485165" cy="3599"/>
          </a:xfrm>
        </p:grpSpPr>
        <p:cxnSp>
          <p:nvCxnSpPr>
            <p:cNvPr id="4" name="Straight Connector 83"/>
            <p:cNvCxnSpPr/>
            <p:nvPr/>
          </p:nvCxnSpPr>
          <p:spPr>
            <a:xfrm>
              <a:off x="787937" y="955741"/>
              <a:ext cx="7485165" cy="1588"/>
            </a:xfrm>
            <a:prstGeom prst="line">
              <a:avLst/>
            </a:prstGeom>
            <a:ln w="76200">
              <a:solidFill>
                <a:srgbClr val="FFFFFF">
                  <a:alpha val="60000"/>
                </a:srgbClr>
              </a:solidFill>
            </a:ln>
            <a:effectLst>
              <a:glow rad="635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90"/>
            <p:cNvCxnSpPr/>
            <p:nvPr/>
          </p:nvCxnSpPr>
          <p:spPr>
            <a:xfrm>
              <a:off x="824450" y="955035"/>
              <a:ext cx="7448652" cy="3599"/>
            </a:xfrm>
            <a:prstGeom prst="line">
              <a:avLst/>
            </a:prstGeom>
            <a:ln w="76200">
              <a:gradFill flip="none" rotWithShape="1">
                <a:gsLst>
                  <a:gs pos="0">
                    <a:srgbClr val="FFFFFF">
                      <a:alpha val="0"/>
                    </a:srgbClr>
                  </a:gs>
                  <a:gs pos="50000">
                    <a:srgbClr val="FFFFFF"/>
                  </a:gs>
                  <a:gs pos="100000">
                    <a:srgbClr val="FFFFFF">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3" name="群組 9"/>
          <p:cNvGrpSpPr>
            <a:grpSpLocks/>
          </p:cNvGrpSpPr>
          <p:nvPr/>
        </p:nvGrpSpPr>
        <p:grpSpPr bwMode="auto">
          <a:xfrm rot="5400000">
            <a:off x="3829608" y="1543608"/>
            <a:ext cx="1484784" cy="9144000"/>
            <a:chOff x="7020271" y="0"/>
            <a:chExt cx="2123730" cy="6858000"/>
          </a:xfrm>
        </p:grpSpPr>
        <p:pic>
          <p:nvPicPr>
            <p:cNvPr id="10" name="圖片 4" descr="茉莉人生a.jpg"/>
            <p:cNvPicPr>
              <a:picLocks noChangeAspect="1"/>
            </p:cNvPicPr>
            <p:nvPr/>
          </p:nvPicPr>
          <p:blipFill>
            <a:blip r:embed="rId2" cstate="print"/>
            <a:srcRect/>
            <a:stretch>
              <a:fillRect/>
            </a:stretch>
          </p:blipFill>
          <p:spPr bwMode="auto">
            <a:xfrm>
              <a:off x="7020272" y="4653136"/>
              <a:ext cx="2123729" cy="2204864"/>
            </a:xfrm>
            <a:prstGeom prst="rect">
              <a:avLst/>
            </a:prstGeom>
            <a:ln>
              <a:noFill/>
            </a:ln>
            <a:effectLst>
              <a:softEdge rad="112500"/>
            </a:effectLst>
          </p:spPr>
        </p:pic>
        <p:pic>
          <p:nvPicPr>
            <p:cNvPr id="11" name="圖片 6" descr="茉莉人生a.jpg"/>
            <p:cNvPicPr>
              <a:picLocks noChangeAspect="1"/>
            </p:cNvPicPr>
            <p:nvPr/>
          </p:nvPicPr>
          <p:blipFill>
            <a:blip r:embed="rId2" cstate="print"/>
            <a:srcRect/>
            <a:stretch>
              <a:fillRect/>
            </a:stretch>
          </p:blipFill>
          <p:spPr bwMode="auto">
            <a:xfrm>
              <a:off x="7020271" y="2348880"/>
              <a:ext cx="2123729" cy="2304256"/>
            </a:xfrm>
            <a:prstGeom prst="rect">
              <a:avLst/>
            </a:prstGeom>
            <a:ln>
              <a:noFill/>
            </a:ln>
            <a:effectLst>
              <a:softEdge rad="112500"/>
            </a:effectLst>
          </p:spPr>
        </p:pic>
        <p:pic>
          <p:nvPicPr>
            <p:cNvPr id="12" name="圖片 7" descr="茉莉人生a.jpg"/>
            <p:cNvPicPr>
              <a:picLocks noChangeAspect="1"/>
            </p:cNvPicPr>
            <p:nvPr/>
          </p:nvPicPr>
          <p:blipFill>
            <a:blip r:embed="rId2" cstate="print"/>
            <a:srcRect/>
            <a:stretch>
              <a:fillRect/>
            </a:stretch>
          </p:blipFill>
          <p:spPr bwMode="auto">
            <a:xfrm>
              <a:off x="7020271" y="0"/>
              <a:ext cx="2123729" cy="2348880"/>
            </a:xfrm>
            <a:prstGeom prst="rect">
              <a:avLst/>
            </a:prstGeom>
            <a:ln>
              <a:noFill/>
            </a:ln>
            <a:effectLst>
              <a:softEdge rad="112500"/>
            </a:effectLst>
          </p:spPr>
        </p:pic>
      </p:grpSp>
      <p:pic>
        <p:nvPicPr>
          <p:cNvPr id="14" name="圖片 13" descr="圖片5.png"/>
          <p:cNvPicPr>
            <a:picLocks noChangeAspect="1"/>
          </p:cNvPicPr>
          <p:nvPr/>
        </p:nvPicPr>
        <p:blipFill>
          <a:blip r:embed="rId3" cstate="print"/>
          <a:stretch>
            <a:fillRect/>
          </a:stretch>
        </p:blipFill>
        <p:spPr>
          <a:xfrm>
            <a:off x="683568" y="199772"/>
            <a:ext cx="7783949" cy="1213004"/>
          </a:xfrm>
          <a:prstGeom prst="rect">
            <a:avLst/>
          </a:prstGeom>
        </p:spPr>
      </p:pic>
      <p:pic>
        <p:nvPicPr>
          <p:cNvPr id="127" name="圖片 126" descr="圖片9.png"/>
          <p:cNvPicPr>
            <a:picLocks noChangeAspect="1"/>
          </p:cNvPicPr>
          <p:nvPr/>
        </p:nvPicPr>
        <p:blipFill>
          <a:blip r:embed="rId4" cstate="print"/>
          <a:stretch>
            <a:fillRect/>
          </a:stretch>
        </p:blipFill>
        <p:spPr>
          <a:xfrm>
            <a:off x="0" y="1412776"/>
            <a:ext cx="9144000" cy="4358394"/>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from="(-#ppt_w/2)" to="(#ppt_x)" calcmode="lin" valueType="num">
                                      <p:cBhvr>
                                        <p:cTn id="7" dur="600" fill="hold">
                                          <p:stCondLst>
                                            <p:cond delay="0"/>
                                          </p:stCondLst>
                                        </p:cTn>
                                        <p:tgtEl>
                                          <p:spTgt spid="127"/>
                                        </p:tgtEl>
                                        <p:attrNameLst>
                                          <p:attrName>ppt_x</p:attrName>
                                        </p:attrNameLst>
                                      </p:cBhvr>
                                    </p:anim>
                                    <p:anim from="0" to="-1.0" calcmode="lin" valueType="num">
                                      <p:cBhvr>
                                        <p:cTn id="8" dur="200" decel="50000" autoRev="1" fill="hold">
                                          <p:stCondLst>
                                            <p:cond delay="600"/>
                                          </p:stCondLst>
                                        </p:cTn>
                                        <p:tgtEl>
                                          <p:spTgt spid="127"/>
                                        </p:tgtEl>
                                        <p:attrNameLst>
                                          <p:attrName>xshear</p:attrName>
                                        </p:attrNameLst>
                                      </p:cBhvr>
                                    </p:anim>
                                    <p:animScale>
                                      <p:cBhvr>
                                        <p:cTn id="9" dur="200" decel="100000" autoRev="1" fill="hold">
                                          <p:stCondLst>
                                            <p:cond delay="600"/>
                                          </p:stCondLst>
                                        </p:cTn>
                                        <p:tgtEl>
                                          <p:spTgt spid="127"/>
                                        </p:tgtEl>
                                      </p:cBhvr>
                                      <p:from x="100000" y="100000"/>
                                      <p:to x="80000" y="100000"/>
                                    </p:animScale>
                                    <p:anim by="(#ppt_h/3+#ppt_w*0.1)" calcmode="lin" valueType="num">
                                      <p:cBhvr additive="sum">
                                        <p:cTn id="10" dur="200" decel="100000" autoRev="1" fill="hold">
                                          <p:stCondLst>
                                            <p:cond delay="600"/>
                                          </p:stCondLst>
                                        </p:cTn>
                                        <p:tgtEl>
                                          <p:spTgt spid="12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6000" dirty="0" smtClean="0">
            <a:solidFill>
              <a:srgbClr val="FFC000"/>
            </a:solidFill>
            <a:latin typeface="Comic Sans MS" pitchFamily="66" charset="0"/>
            <a:ea typeface="文鼎粗行楷" pitchFamily="49" charset="-120"/>
          </a:defRPr>
        </a:defPPr>
      </a:lst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1674</TotalTime>
  <Words>1887</Words>
  <Application>Microsoft Office PowerPoint</Application>
  <PresentationFormat>如螢幕大小 (4:3)</PresentationFormat>
  <Paragraphs>290</Paragraphs>
  <Slides>33</Slides>
  <Notes>0</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vector>
  </TitlesOfParts>
  <Company>888TIGER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《Electoral Engineering》: Voting Rules and Political Behavior (p.39-55)</dc:title>
  <dc:creator>王</dc:creator>
  <cp:lastModifiedBy>王</cp:lastModifiedBy>
  <cp:revision>161</cp:revision>
  <dcterms:created xsi:type="dcterms:W3CDTF">2013-04-12T09:51:01Z</dcterms:created>
  <dcterms:modified xsi:type="dcterms:W3CDTF">2013-11-20T21:10:31Z</dcterms:modified>
</cp:coreProperties>
</file>