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0" r:id="rId14"/>
    <p:sldId id="268" r:id="rId15"/>
    <p:sldId id="281" r:id="rId16"/>
    <p:sldId id="269" r:id="rId17"/>
    <p:sldId id="272" r:id="rId18"/>
    <p:sldId id="282" r:id="rId19"/>
    <p:sldId id="285" r:id="rId20"/>
    <p:sldId id="284" r:id="rId21"/>
    <p:sldId id="270" r:id="rId22"/>
    <p:sldId id="271" r:id="rId23"/>
    <p:sldId id="273" r:id="rId24"/>
    <p:sldId id="274" r:id="rId25"/>
    <p:sldId id="277" r:id="rId26"/>
    <p:sldId id="278" r:id="rId27"/>
    <p:sldId id="279" r:id="rId28"/>
    <p:sldId id="275" r:id="rId29"/>
    <p:sldId id="276" r:id="rId30"/>
    <p:sldId id="283" r:id="rId3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4601C-9E85-4734-BC19-263E9060B154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7B78-1B52-483A-B8DD-EB27B4F1C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956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4601C-9E85-4734-BC19-263E9060B154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7B78-1B52-483A-B8DD-EB27B4F1C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110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4601C-9E85-4734-BC19-263E9060B154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7B78-1B52-483A-B8DD-EB27B4F1C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25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4601C-9E85-4734-BC19-263E9060B154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7B78-1B52-483A-B8DD-EB27B4F1C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05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4601C-9E85-4734-BC19-263E9060B154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7B78-1B52-483A-B8DD-EB27B4F1C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551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4601C-9E85-4734-BC19-263E9060B154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7B78-1B52-483A-B8DD-EB27B4F1C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05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4601C-9E85-4734-BC19-263E9060B154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7B78-1B52-483A-B8DD-EB27B4F1C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257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4601C-9E85-4734-BC19-263E9060B154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7B78-1B52-483A-B8DD-EB27B4F1C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660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4601C-9E85-4734-BC19-263E9060B154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7B78-1B52-483A-B8DD-EB27B4F1C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955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4601C-9E85-4734-BC19-263E9060B154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7B78-1B52-483A-B8DD-EB27B4F1C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46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4601C-9E85-4734-BC19-263E9060B154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7B78-1B52-483A-B8DD-EB27B4F1C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494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4601C-9E85-4734-BC19-263E9060B154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97B78-1B52-483A-B8DD-EB27B4F1C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866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436542"/>
            <a:ext cx="10489809" cy="2387600"/>
          </a:xfrm>
        </p:spPr>
        <p:txBody>
          <a:bodyPr>
            <a:noAutofit/>
          </a:bodyPr>
          <a:lstStyle/>
          <a:p>
            <a:r>
              <a:rPr lang="zh-TW" altLang="zh-TW" sz="8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這一年</a:t>
            </a:r>
            <a:r>
              <a:rPr lang="zh-TW" altLang="zh-TW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更加</a:t>
            </a:r>
            <a:r>
              <a:rPr lang="zh-TW" altLang="zh-TW" sz="8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龐大的升學</a:t>
            </a:r>
            <a:r>
              <a:rPr lang="zh-TW" altLang="zh-TW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壓力</a:t>
            </a:r>
            <a:endParaRPr lang="zh-TW" altLang="en-US" sz="8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528630"/>
            <a:ext cx="9144000" cy="165576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581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81929" y="967496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zh-TW" sz="4000" dirty="0"/>
              <a:t>立基於九年國民</a:t>
            </a:r>
            <a:r>
              <a:rPr lang="zh-TW" altLang="zh-TW" sz="4000" dirty="0" smtClean="0"/>
              <a:t>義務教育</a:t>
            </a:r>
            <a:endParaRPr lang="en-US" altLang="zh-TW" sz="4000" dirty="0" smtClean="0"/>
          </a:p>
          <a:p>
            <a:r>
              <a:rPr lang="zh-TW" altLang="zh-TW" sz="4000" dirty="0" smtClean="0"/>
              <a:t>學生</a:t>
            </a:r>
            <a:r>
              <a:rPr lang="zh-TW" altLang="en-US" sz="4000" dirty="0" smtClean="0"/>
              <a:t>：</a:t>
            </a:r>
            <a:r>
              <a:rPr lang="zh-TW" altLang="zh-TW" sz="4000" dirty="0" smtClean="0"/>
              <a:t>適</a:t>
            </a:r>
            <a:r>
              <a:rPr lang="zh-TW" altLang="zh-TW" sz="4000" dirty="0"/>
              <a:t>性發展、教育</a:t>
            </a:r>
            <a:r>
              <a:rPr lang="zh-TW" altLang="zh-TW" sz="4000" dirty="0" smtClean="0"/>
              <a:t>機會均等</a:t>
            </a:r>
            <a:r>
              <a:rPr lang="zh-TW" altLang="en-US" sz="4000" dirty="0" smtClean="0"/>
              <a:t>、</a:t>
            </a:r>
            <a:r>
              <a:rPr lang="zh-TW" altLang="zh-TW" sz="4000" dirty="0" smtClean="0"/>
              <a:t>五</a:t>
            </a:r>
            <a:r>
              <a:rPr lang="zh-TW" altLang="zh-TW" sz="4000" dirty="0"/>
              <a:t>育均衡</a:t>
            </a:r>
            <a:r>
              <a:rPr lang="zh-TW" altLang="zh-TW" sz="4000" dirty="0" smtClean="0"/>
              <a:t>；</a:t>
            </a:r>
            <a:endParaRPr lang="en-US" altLang="zh-TW" sz="4000" dirty="0" smtClean="0"/>
          </a:p>
          <a:p>
            <a:r>
              <a:rPr lang="zh-TW" altLang="zh-TW" sz="4000" dirty="0" smtClean="0"/>
              <a:t>學校</a:t>
            </a:r>
            <a:r>
              <a:rPr lang="zh-TW" altLang="en-US" sz="4000" dirty="0" smtClean="0"/>
              <a:t>：</a:t>
            </a:r>
            <a:r>
              <a:rPr lang="zh-TW" altLang="zh-TW" sz="4000" dirty="0" smtClean="0"/>
              <a:t>期許</a:t>
            </a:r>
            <a:r>
              <a:rPr lang="zh-TW" altLang="zh-TW" sz="4000" dirty="0"/>
              <a:t>特色</a:t>
            </a:r>
            <a:r>
              <a:rPr lang="zh-TW" altLang="zh-TW" sz="4000" dirty="0" smtClean="0"/>
              <a:t>發展</a:t>
            </a:r>
            <a:r>
              <a:rPr lang="zh-TW" altLang="en-US" sz="4000" dirty="0" smtClean="0"/>
              <a:t>、</a:t>
            </a:r>
            <a:r>
              <a:rPr lang="zh-TW" altLang="zh-TW" sz="4000" dirty="0" smtClean="0"/>
              <a:t>品質</a:t>
            </a:r>
            <a:r>
              <a:rPr lang="zh-TW" altLang="zh-TW" sz="4000" dirty="0"/>
              <a:t>保證</a:t>
            </a:r>
            <a:r>
              <a:rPr lang="zh-TW" altLang="zh-TW" sz="4000" dirty="0" smtClean="0"/>
              <a:t>；</a:t>
            </a:r>
            <a:endParaRPr lang="en-US" altLang="zh-TW" sz="4000" dirty="0" smtClean="0"/>
          </a:p>
          <a:p>
            <a:r>
              <a:rPr lang="zh-TW" altLang="zh-TW" sz="4000" dirty="0" smtClean="0"/>
              <a:t>家長</a:t>
            </a:r>
            <a:r>
              <a:rPr lang="zh-TW" altLang="en-US" sz="4000" dirty="0" smtClean="0"/>
              <a:t>：</a:t>
            </a:r>
            <a:r>
              <a:rPr lang="zh-TW" altLang="zh-TW" sz="4000" dirty="0" smtClean="0"/>
              <a:t>多元參與</a:t>
            </a:r>
            <a:r>
              <a:rPr lang="zh-TW" altLang="en-US" sz="4000" dirty="0"/>
              <a:t>、</a:t>
            </a:r>
            <a:r>
              <a:rPr lang="zh-TW" altLang="zh-TW" sz="4000" dirty="0" smtClean="0"/>
              <a:t>強化</a:t>
            </a:r>
            <a:r>
              <a:rPr lang="zh-TW" altLang="zh-TW" sz="4000" dirty="0"/>
              <a:t>優質親職。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2065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4837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zh-TW" sz="5400" b="1" dirty="0"/>
              <a:t>五大理念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33256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zh-TW" sz="4000" dirty="0" smtClean="0"/>
              <a:t>有教無類</a:t>
            </a:r>
            <a:endParaRPr lang="en-US" altLang="zh-TW" sz="4000" dirty="0" smtClean="0"/>
          </a:p>
          <a:p>
            <a:r>
              <a:rPr lang="zh-TW" altLang="zh-TW" sz="4000" dirty="0" smtClean="0"/>
              <a:t>因材施教</a:t>
            </a:r>
            <a:endParaRPr lang="zh-TW" altLang="zh-TW" sz="4000" dirty="0"/>
          </a:p>
          <a:p>
            <a:r>
              <a:rPr lang="zh-TW" altLang="zh-TW" sz="4000" dirty="0" smtClean="0"/>
              <a:t>適</a:t>
            </a:r>
            <a:r>
              <a:rPr lang="zh-TW" altLang="zh-TW" sz="4000" dirty="0"/>
              <a:t>性揚</a:t>
            </a:r>
            <a:r>
              <a:rPr lang="zh-TW" altLang="zh-TW" sz="4000" dirty="0" smtClean="0"/>
              <a:t>才</a:t>
            </a:r>
            <a:endParaRPr lang="en-US" altLang="zh-TW" sz="4000" dirty="0" smtClean="0"/>
          </a:p>
          <a:p>
            <a:r>
              <a:rPr lang="zh-TW" altLang="zh-TW" sz="4000" dirty="0" smtClean="0"/>
              <a:t>多元</a:t>
            </a:r>
            <a:r>
              <a:rPr lang="zh-TW" altLang="zh-TW" sz="4000" dirty="0"/>
              <a:t>進</a:t>
            </a:r>
            <a:r>
              <a:rPr lang="zh-TW" altLang="zh-TW" sz="4000" dirty="0" smtClean="0"/>
              <a:t>路</a:t>
            </a:r>
            <a:endParaRPr lang="en-US" altLang="zh-TW" sz="4000" dirty="0" smtClean="0"/>
          </a:p>
          <a:p>
            <a:r>
              <a:rPr lang="zh-TW" altLang="zh-TW" sz="4000" dirty="0" smtClean="0"/>
              <a:t>優質</a:t>
            </a:r>
            <a:r>
              <a:rPr lang="zh-TW" altLang="zh-TW" sz="4000" dirty="0"/>
              <a:t>銜接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52423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400" b="1" dirty="0"/>
              <a:t>總體目標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/>
              <a:t>提升國民基本知</a:t>
            </a:r>
            <a:r>
              <a:rPr lang="zh-TW" altLang="zh-TW" sz="4000" dirty="0" smtClean="0"/>
              <a:t>能</a:t>
            </a:r>
            <a:endParaRPr lang="en-US" altLang="zh-TW" sz="4000" dirty="0" smtClean="0"/>
          </a:p>
          <a:p>
            <a:r>
              <a:rPr lang="zh-TW" altLang="zh-TW" sz="4000" dirty="0" smtClean="0"/>
              <a:t>培養</a:t>
            </a:r>
            <a:r>
              <a:rPr lang="zh-TW" altLang="zh-TW" sz="4000" dirty="0"/>
              <a:t>現代公民</a:t>
            </a:r>
            <a:r>
              <a:rPr lang="zh-TW" altLang="zh-TW" sz="4000" dirty="0" smtClean="0"/>
              <a:t>素養</a:t>
            </a:r>
            <a:endParaRPr lang="en-US" altLang="zh-TW" sz="4000" dirty="0" smtClean="0"/>
          </a:p>
          <a:p>
            <a:r>
              <a:rPr lang="zh-TW" altLang="zh-TW" sz="4000" dirty="0" smtClean="0"/>
              <a:t>強化</a:t>
            </a:r>
            <a:r>
              <a:rPr lang="zh-TW" altLang="zh-TW" sz="4000" dirty="0"/>
              <a:t>國民基本</a:t>
            </a:r>
            <a:r>
              <a:rPr lang="zh-TW" altLang="zh-TW" sz="4000" dirty="0" smtClean="0"/>
              <a:t>能力</a:t>
            </a:r>
            <a:endParaRPr lang="en-US" altLang="zh-TW" sz="4000" dirty="0" smtClean="0"/>
          </a:p>
          <a:p>
            <a:r>
              <a:rPr lang="zh-TW" altLang="zh-TW" sz="4000" dirty="0" smtClean="0"/>
              <a:t>促進</a:t>
            </a:r>
            <a:r>
              <a:rPr lang="zh-TW" altLang="zh-TW" sz="4000" dirty="0"/>
              <a:t>教育</a:t>
            </a:r>
            <a:r>
              <a:rPr lang="zh-TW" altLang="zh-TW" sz="4000" dirty="0" smtClean="0"/>
              <a:t>機會均等</a:t>
            </a:r>
            <a:endParaRPr lang="en-US" altLang="zh-TW" sz="4000" dirty="0" smtClean="0"/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8948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66335" y="1009698"/>
            <a:ext cx="10866119" cy="4351338"/>
          </a:xfrm>
        </p:spPr>
        <p:txBody>
          <a:bodyPr>
            <a:normAutofit/>
          </a:bodyPr>
          <a:lstStyle/>
          <a:p>
            <a:r>
              <a:rPr lang="zh-TW" altLang="zh-TW" sz="4000" dirty="0" smtClean="0"/>
              <a:t>實現社會公平正義、均衡區域和城鄉教育發展</a:t>
            </a:r>
            <a:endParaRPr lang="en-US" altLang="zh-TW" sz="4000" dirty="0" smtClean="0"/>
          </a:p>
          <a:p>
            <a:r>
              <a:rPr lang="zh-TW" altLang="zh-TW" sz="4000" dirty="0" smtClean="0"/>
              <a:t>充實高級中等學校資源</a:t>
            </a:r>
            <a:endParaRPr lang="en-US" altLang="zh-TW" sz="4000" dirty="0" smtClean="0"/>
          </a:p>
          <a:p>
            <a:r>
              <a:rPr lang="zh-TW" altLang="zh-TW" sz="4000" dirty="0" smtClean="0"/>
              <a:t>強化國中學習成就評量機制</a:t>
            </a:r>
            <a:endParaRPr lang="en-US" altLang="zh-TW" sz="4000" dirty="0" smtClean="0"/>
          </a:p>
          <a:p>
            <a:r>
              <a:rPr lang="zh-TW" altLang="zh-TW" sz="4000" dirty="0" smtClean="0"/>
              <a:t>落實多元適性發展</a:t>
            </a:r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75461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推行歷程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zh-TW" sz="4000" dirty="0"/>
              <a:t>推動了二十</a:t>
            </a:r>
            <a:r>
              <a:rPr lang="zh-TW" altLang="zh-TW" sz="4000" dirty="0" smtClean="0"/>
              <a:t>餘年</a:t>
            </a:r>
            <a:endParaRPr lang="en-US" altLang="zh-TW" sz="4000" dirty="0" smtClean="0"/>
          </a:p>
          <a:p>
            <a:r>
              <a:rPr lang="zh-TW" altLang="zh-TW" sz="4000" dirty="0"/>
              <a:t>討論延長國民</a:t>
            </a:r>
            <a:r>
              <a:rPr lang="zh-TW" altLang="zh-TW" sz="4000" dirty="0" smtClean="0"/>
              <a:t>義務教育</a:t>
            </a:r>
            <a:endParaRPr lang="en-US" altLang="zh-TW" sz="4000" dirty="0" smtClean="0"/>
          </a:p>
          <a:p>
            <a:r>
              <a:rPr lang="zh-TW" altLang="zh-TW" sz="4000" dirty="0" smtClean="0"/>
              <a:t>二</a:t>
            </a:r>
            <a:r>
              <a:rPr lang="en-US" altLang="zh-TW" sz="4000" dirty="0" smtClean="0"/>
              <a:t>OO</a:t>
            </a:r>
            <a:r>
              <a:rPr lang="zh-TW" altLang="zh-TW" sz="4000" dirty="0" smtClean="0"/>
              <a:t>七年</a:t>
            </a:r>
            <a:r>
              <a:rPr lang="zh-TW" altLang="en-US" sz="4000" dirty="0" smtClean="0"/>
              <a:t>三月五日，</a:t>
            </a:r>
            <a:r>
              <a:rPr lang="zh-TW" altLang="zh-TW" sz="4000" dirty="0" smtClean="0"/>
              <a:t>改口配套</a:t>
            </a:r>
            <a:r>
              <a:rPr lang="zh-TW" altLang="zh-TW" sz="4000" dirty="0"/>
              <a:t>方案將「再研議」</a:t>
            </a:r>
            <a:r>
              <a:rPr lang="zh-TW" altLang="zh-TW" sz="4000" dirty="0" smtClean="0"/>
              <a:t>，十二年</a:t>
            </a:r>
            <a:r>
              <a:rPr lang="zh-TW" altLang="zh-TW" sz="4000" dirty="0"/>
              <a:t>國教的</a:t>
            </a:r>
            <a:r>
              <a:rPr lang="zh-TW" altLang="zh-TW" sz="4000" dirty="0" smtClean="0"/>
              <a:t>措施歸</a:t>
            </a:r>
            <a:r>
              <a:rPr lang="zh-TW" altLang="zh-TW" sz="4000" dirty="0"/>
              <a:t>回原點</a:t>
            </a:r>
            <a:r>
              <a:rPr lang="zh-TW" altLang="zh-TW" sz="4000" dirty="0" smtClean="0"/>
              <a:t>。</a:t>
            </a:r>
            <a:endParaRPr lang="en-US" altLang="zh-TW" sz="4000" dirty="0" smtClean="0"/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3799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81930" y="826819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zh-TW" sz="4000" dirty="0" smtClean="0"/>
              <a:t>二</a:t>
            </a:r>
            <a:r>
              <a:rPr lang="en-US" altLang="zh-TW" sz="4000" dirty="0" smtClean="0"/>
              <a:t>OO</a:t>
            </a:r>
            <a:r>
              <a:rPr lang="zh-TW" altLang="zh-TW" sz="4000" dirty="0" smtClean="0"/>
              <a:t>八年底，教育部中小學永續發展委員會建議政府正視十二年國教的計畫</a:t>
            </a:r>
            <a:endParaRPr lang="en-US" altLang="zh-TW" sz="4000" dirty="0" smtClean="0"/>
          </a:p>
          <a:p>
            <a:r>
              <a:rPr lang="zh-TW" altLang="zh-TW" sz="4000" dirty="0" smtClean="0"/>
              <a:t>二</a:t>
            </a:r>
            <a:r>
              <a:rPr lang="en-US" altLang="zh-TW" sz="4000" dirty="0" smtClean="0"/>
              <a:t>O</a:t>
            </a:r>
            <a:r>
              <a:rPr lang="zh-TW" altLang="zh-TW" sz="4000" dirty="0" smtClean="0"/>
              <a:t>一一年一月，總統馬英九提出分段實施十二年國教</a:t>
            </a:r>
          </a:p>
          <a:p>
            <a:endParaRPr lang="zh-TW" altLang="en-US" sz="4000" dirty="0" smtClean="0"/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8576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651738" y="1968842"/>
            <a:ext cx="4901418" cy="1325563"/>
          </a:xfrm>
        </p:spPr>
        <p:txBody>
          <a:bodyPr>
            <a:noAutofit/>
          </a:bodyPr>
          <a:lstStyle/>
          <a:p>
            <a:r>
              <a:rPr lang="zh-TW" altLang="en-US" sz="8800" b="1" dirty="0" smtClean="0">
                <a:solidFill>
                  <a:schemeClr val="bg1"/>
                </a:solidFill>
              </a:rPr>
              <a:t>議題爭點</a:t>
            </a:r>
            <a:endParaRPr lang="zh-TW" altLang="en-US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36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725658" y="854954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教師</a:t>
            </a:r>
            <a:r>
              <a:rPr lang="zh-TW" altLang="zh-TW" sz="4000" dirty="0" smtClean="0"/>
              <a:t>沒有</a:t>
            </a:r>
            <a:r>
              <a:rPr lang="zh-TW" altLang="zh-TW" sz="4000" dirty="0"/>
              <a:t>充裕的時間研習因應十二年國教生活化教學的</a:t>
            </a:r>
            <a:r>
              <a:rPr lang="zh-TW" altLang="zh-TW" sz="4000" dirty="0" smtClean="0"/>
              <a:t>課程</a:t>
            </a:r>
            <a:endParaRPr lang="en-US" altLang="zh-TW" sz="4000" dirty="0" smtClean="0"/>
          </a:p>
          <a:p>
            <a:r>
              <a:rPr lang="zh-TW" altLang="zh-TW" sz="4000" dirty="0"/>
              <a:t>「比序」</a:t>
            </a:r>
            <a:r>
              <a:rPr lang="zh-TW" altLang="zh-TW" sz="4000" dirty="0" smtClean="0"/>
              <a:t>分發</a:t>
            </a:r>
            <a:r>
              <a:rPr lang="zh-TW" altLang="en-US" sz="4000" dirty="0" smtClean="0"/>
              <a:t>制度導致學童補習科目增加</a:t>
            </a:r>
            <a:endParaRPr lang="en-US" altLang="zh-TW" sz="4000" dirty="0" smtClean="0"/>
          </a:p>
          <a:p>
            <a:r>
              <a:rPr lang="zh-TW" altLang="zh-TW" sz="4000" dirty="0" smtClean="0"/>
              <a:t>會考表示課業</a:t>
            </a:r>
            <a:r>
              <a:rPr lang="zh-TW" altLang="zh-TW" sz="4000" dirty="0"/>
              <a:t>成績的壓力依然沒有</a:t>
            </a:r>
            <a:r>
              <a:rPr lang="zh-TW" altLang="zh-TW" sz="4000" dirty="0" smtClean="0"/>
              <a:t>消除</a:t>
            </a:r>
            <a:endParaRPr lang="en-US" altLang="zh-TW" sz="4000" dirty="0" smtClean="0"/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9424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69388" y="826819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zh-TW" sz="4000" dirty="0" smtClean="0"/>
              <a:t>才藝</a:t>
            </a:r>
            <a:r>
              <a:rPr lang="zh-TW" altLang="en-US" sz="4000" dirty="0" smtClean="0"/>
              <a:t>更受重視</a:t>
            </a:r>
            <a:r>
              <a:rPr lang="zh-TW" altLang="zh-TW" sz="4000" dirty="0" smtClean="0"/>
              <a:t>，學生得花更多心思在多元學習上</a:t>
            </a:r>
            <a:endParaRPr lang="en-US" altLang="zh-TW" sz="4000" dirty="0" smtClean="0"/>
          </a:p>
          <a:p>
            <a:r>
              <a:rPr lang="zh-TW" altLang="en-US" sz="4000" dirty="0" smtClean="0"/>
              <a:t>多元學習</a:t>
            </a:r>
            <a:r>
              <a:rPr lang="zh-TW" altLang="zh-TW" sz="4000" dirty="0" smtClean="0"/>
              <a:t>對於想習一技之長的人，可能達到反效果，造成其虛晃歲月不知目標為何</a:t>
            </a:r>
            <a:endParaRPr lang="en-US" altLang="zh-TW" sz="4000" dirty="0" smtClean="0"/>
          </a:p>
          <a:p>
            <a:r>
              <a:rPr lang="zh-TW" altLang="zh-TW" sz="4000" dirty="0" smtClean="0"/>
              <a:t>低收入戶家庭的困擾</a:t>
            </a:r>
            <a:endParaRPr lang="en-US" altLang="zh-TW" sz="4000" dirty="0" smtClean="0"/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8875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2168" y="2047621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以下是九年國教與十二年國教的比較：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528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8996" y="1951961"/>
            <a:ext cx="2538984" cy="1325563"/>
          </a:xfrm>
        </p:spPr>
        <p:txBody>
          <a:bodyPr>
            <a:normAutofit/>
          </a:bodyPr>
          <a:lstStyle/>
          <a:p>
            <a:r>
              <a:rPr lang="zh-TW" altLang="zh-TW" sz="8800" b="1" dirty="0" smtClean="0">
                <a:solidFill>
                  <a:schemeClr val="bg1"/>
                </a:solidFill>
              </a:rPr>
              <a:t>前言</a:t>
            </a:r>
            <a:endParaRPr lang="zh-TW" alt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06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2856" y="401701"/>
            <a:ext cx="10515600" cy="1325563"/>
          </a:xfrm>
        </p:spPr>
        <p:txBody>
          <a:bodyPr>
            <a:normAutofit/>
          </a:bodyPr>
          <a:lstStyle/>
          <a:p>
            <a:endParaRPr lang="zh-TW" altLang="en-US" sz="660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40269"/>
              </p:ext>
            </p:extLst>
          </p:nvPr>
        </p:nvGraphicFramePr>
        <p:xfrm>
          <a:off x="0" y="0"/>
          <a:ext cx="12192001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2811"/>
                <a:gridCol w="5386280"/>
                <a:gridCol w="4934215"/>
                <a:gridCol w="388695"/>
              </a:tblGrid>
              <a:tr h="60876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sz="1800" kern="100" dirty="0">
                          <a:effectLst/>
                        </a:rPr>
                        <a:t>9</a:t>
                      </a:r>
                      <a:r>
                        <a:rPr lang="zh-TW" sz="1800" kern="100" dirty="0">
                          <a:effectLst/>
                        </a:rPr>
                        <a:t>年國教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12</a:t>
                      </a:r>
                      <a:r>
                        <a:rPr lang="zh-TW" sz="1800" kern="100">
                          <a:effectLst/>
                        </a:rPr>
                        <a:t>年國教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86117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入學資格考試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國民中學學生基本學力測驗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國中教育會考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22963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 dirty="0">
                          <a:effectLst/>
                        </a:rPr>
                        <a:t>考試科目 </a:t>
                      </a: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 dirty="0">
                          <a:effectLst/>
                        </a:rPr>
                        <a:t>國文、英文、數學、社會、自然和寫作測驗 </a:t>
                      </a: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 dirty="0">
                          <a:effectLst/>
                        </a:rPr>
                        <a:t>國文、英文</a:t>
                      </a:r>
                      <a:r>
                        <a:rPr lang="en-US" sz="1800" kern="100" dirty="0">
                          <a:effectLst/>
                        </a:rPr>
                        <a:t>(</a:t>
                      </a:r>
                      <a:r>
                        <a:rPr lang="zh-TW" sz="1800" kern="100" dirty="0">
                          <a:effectLst/>
                        </a:rPr>
                        <a:t>加考英文聽力</a:t>
                      </a:r>
                      <a:r>
                        <a:rPr lang="en-US" sz="1800" kern="100" dirty="0">
                          <a:effectLst/>
                        </a:rPr>
                        <a:t>)</a:t>
                      </a:r>
                      <a:r>
                        <a:rPr lang="zh-TW" sz="1800" kern="100" dirty="0">
                          <a:effectLst/>
                        </a:rPr>
                        <a:t>、數學</a:t>
                      </a:r>
                      <a:r>
                        <a:rPr lang="en-US" sz="1800" kern="100" dirty="0">
                          <a:effectLst/>
                        </a:rPr>
                        <a:t>(</a:t>
                      </a:r>
                      <a:r>
                        <a:rPr lang="zh-TW" sz="1800" kern="100" dirty="0">
                          <a:effectLst/>
                        </a:rPr>
                        <a:t>加考非選擇題</a:t>
                      </a:r>
                      <a:r>
                        <a:rPr lang="en-US" sz="1800" kern="100" dirty="0">
                          <a:effectLst/>
                        </a:rPr>
                        <a:t>)</a:t>
                      </a:r>
                      <a:r>
                        <a:rPr lang="zh-TW" sz="1800" kern="100" dirty="0">
                          <a:effectLst/>
                        </a:rPr>
                        <a:t>、社會、自然和寫作測驗六科 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466577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成績計算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課程統整合科教學 除寫作測驗為標準參照之六級分制外，其餘均以量尺分數計算（</a:t>
                      </a:r>
                      <a:r>
                        <a:rPr lang="en-US" sz="1800" kern="100">
                          <a:effectLst/>
                        </a:rPr>
                        <a:t>5 </a:t>
                      </a:r>
                      <a:r>
                        <a:rPr lang="zh-TW" sz="1800" kern="100">
                          <a:effectLst/>
                        </a:rPr>
                        <a:t>科最高分為</a:t>
                      </a:r>
                      <a:r>
                        <a:rPr lang="en-US" sz="1800" kern="100">
                          <a:effectLst/>
                        </a:rPr>
                        <a:t> 80 </a:t>
                      </a:r>
                      <a:r>
                        <a:rPr lang="zh-TW" sz="1800" kern="100">
                          <a:effectLst/>
                        </a:rPr>
                        <a:t>分，寫作測驗</a:t>
                      </a:r>
                      <a:r>
                        <a:rPr lang="en-US" sz="1800" kern="100">
                          <a:effectLst/>
                        </a:rPr>
                        <a:t> 12 </a:t>
                      </a:r>
                      <a:r>
                        <a:rPr lang="zh-TW" sz="1800" kern="100">
                          <a:effectLst/>
                        </a:rPr>
                        <a:t>分，總分為</a:t>
                      </a:r>
                      <a:r>
                        <a:rPr lang="en-US" sz="1800" kern="100">
                          <a:effectLst/>
                        </a:rPr>
                        <a:t> 412</a:t>
                      </a:r>
                      <a:r>
                        <a:rPr lang="zh-TW" sz="1800" kern="100">
                          <a:effectLst/>
                        </a:rPr>
                        <a:t>分）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採三等第計分，國文、英語、數學、社會及自然評量結果分為「精熟」</a:t>
                      </a:r>
                      <a:r>
                        <a:rPr lang="en-US" sz="1800" kern="100">
                          <a:effectLst/>
                        </a:rPr>
                        <a:t>(A++</a:t>
                      </a:r>
                      <a:r>
                        <a:rPr lang="zh-TW" sz="1800" kern="100">
                          <a:effectLst/>
                        </a:rPr>
                        <a:t>、</a:t>
                      </a:r>
                      <a:r>
                        <a:rPr lang="en-US" sz="1800" kern="100">
                          <a:effectLst/>
                        </a:rPr>
                        <a:t>A+</a:t>
                      </a:r>
                      <a:r>
                        <a:rPr lang="zh-TW" sz="1800" kern="100">
                          <a:effectLst/>
                        </a:rPr>
                        <a:t>、</a:t>
                      </a:r>
                      <a:r>
                        <a:rPr lang="en-US" sz="1800" kern="100">
                          <a:effectLst/>
                        </a:rPr>
                        <a:t>A)</a:t>
                      </a:r>
                      <a:r>
                        <a:rPr lang="zh-TW" sz="1800" kern="100">
                          <a:effectLst/>
                        </a:rPr>
                        <a:t>、「基礎」</a:t>
                      </a:r>
                      <a:r>
                        <a:rPr lang="en-US" sz="1800" kern="100">
                          <a:effectLst/>
                        </a:rPr>
                        <a:t>(B++</a:t>
                      </a:r>
                      <a:r>
                        <a:rPr lang="zh-TW" sz="1800" kern="100">
                          <a:effectLst/>
                        </a:rPr>
                        <a:t>、</a:t>
                      </a:r>
                      <a:r>
                        <a:rPr lang="en-US" sz="1800" kern="100">
                          <a:effectLst/>
                        </a:rPr>
                        <a:t>B+</a:t>
                      </a:r>
                      <a:r>
                        <a:rPr lang="zh-TW" sz="1800" kern="100">
                          <a:effectLst/>
                        </a:rPr>
                        <a:t>、</a:t>
                      </a:r>
                      <a:r>
                        <a:rPr lang="en-US" sz="1800" kern="100">
                          <a:effectLst/>
                        </a:rPr>
                        <a:t>B)</a:t>
                      </a:r>
                      <a:r>
                        <a:rPr lang="zh-TW" sz="1800" kern="100">
                          <a:effectLst/>
                        </a:rPr>
                        <a:t>及「待加強」</a:t>
                      </a:r>
                      <a:r>
                        <a:rPr lang="en-US" sz="1800" kern="100">
                          <a:effectLst/>
                        </a:rPr>
                        <a:t>(C)</a:t>
                      </a:r>
                      <a:r>
                        <a:rPr lang="zh-TW" sz="1800" kern="100">
                          <a:effectLst/>
                        </a:rPr>
                        <a:t>等</a:t>
                      </a:r>
                      <a:r>
                        <a:rPr lang="en-US" sz="1800" kern="100">
                          <a:effectLst/>
                        </a:rPr>
                        <a:t>3 </a:t>
                      </a:r>
                      <a:r>
                        <a:rPr lang="zh-TW" sz="1800" kern="100">
                          <a:effectLst/>
                        </a:rPr>
                        <a:t>個等級；寫作測驗分為一至六級分。英文聽力和數學非選擇題都要等到二</a:t>
                      </a:r>
                      <a:r>
                        <a:rPr lang="en-US" sz="1800" kern="100">
                          <a:effectLst/>
                        </a:rPr>
                        <a:t>○</a:t>
                      </a:r>
                      <a:r>
                        <a:rPr lang="zh-TW" sz="1800" kern="100">
                          <a:effectLst/>
                        </a:rPr>
                        <a:t>一五年才採計成績。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243591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入學管道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高中</a:t>
                      </a:r>
                      <a:r>
                        <a:rPr lang="en-US" sz="1800" kern="100">
                          <a:effectLst/>
                        </a:rPr>
                        <a:t> *</a:t>
                      </a:r>
                      <a:r>
                        <a:rPr lang="zh-TW" sz="1800" kern="100">
                          <a:effectLst/>
                        </a:rPr>
                        <a:t>免試入學</a:t>
                      </a:r>
                      <a:r>
                        <a:rPr lang="en-US" sz="1800" kern="100">
                          <a:effectLst/>
                        </a:rPr>
                        <a:t>(5~35%) *</a:t>
                      </a:r>
                      <a:r>
                        <a:rPr lang="zh-TW" sz="1800" kern="100">
                          <a:effectLst/>
                        </a:rPr>
                        <a:t>申請入學</a:t>
                      </a:r>
                      <a:r>
                        <a:rPr lang="en-US" sz="1800" kern="100">
                          <a:effectLst/>
                        </a:rPr>
                        <a:t>(30~40%) *</a:t>
                      </a:r>
                      <a:r>
                        <a:rPr lang="zh-TW" sz="1800" kern="100">
                          <a:effectLst/>
                        </a:rPr>
                        <a:t>登記分發 </a:t>
                      </a:r>
                    </a:p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高職</a:t>
                      </a:r>
                      <a:r>
                        <a:rPr lang="en-US" sz="1800" kern="100">
                          <a:effectLst/>
                        </a:rPr>
                        <a:t> *</a:t>
                      </a:r>
                      <a:r>
                        <a:rPr lang="zh-TW" sz="1800" kern="100">
                          <a:effectLst/>
                        </a:rPr>
                        <a:t>免試入學</a:t>
                      </a:r>
                      <a:r>
                        <a:rPr lang="en-US" sz="1800" kern="100">
                          <a:effectLst/>
                        </a:rPr>
                        <a:t>(5~35%) *</a:t>
                      </a:r>
                      <a:r>
                        <a:rPr lang="zh-TW" sz="1800" kern="100">
                          <a:effectLst/>
                        </a:rPr>
                        <a:t>徵選入學</a:t>
                      </a:r>
                      <a:r>
                        <a:rPr lang="en-US" sz="1800" kern="100">
                          <a:effectLst/>
                        </a:rPr>
                        <a:t>(60%) *</a:t>
                      </a:r>
                      <a:r>
                        <a:rPr lang="zh-TW" sz="1800" kern="100">
                          <a:effectLst/>
                        </a:rPr>
                        <a:t>登記分發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sz="1800" kern="100">
                          <a:effectLst/>
                        </a:rPr>
                        <a:t>*</a:t>
                      </a:r>
                      <a:r>
                        <a:rPr lang="zh-TW" sz="1800" kern="100">
                          <a:effectLst/>
                        </a:rPr>
                        <a:t>免試入學</a:t>
                      </a:r>
                      <a:r>
                        <a:rPr lang="en-US" sz="1800" kern="100">
                          <a:effectLst/>
                        </a:rPr>
                        <a:t>(&gt;75%) *</a:t>
                      </a:r>
                      <a:r>
                        <a:rPr lang="zh-TW" sz="1800" kern="100">
                          <a:effectLst/>
                        </a:rPr>
                        <a:t>特色招生</a:t>
                      </a:r>
                      <a:r>
                        <a:rPr lang="en-US" sz="1800" kern="100">
                          <a:effectLst/>
                        </a:rPr>
                        <a:t>(&lt;25%) 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93058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考題難易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中間偏易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難易適中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93058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實施時間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sz="1800" kern="100">
                          <a:effectLst/>
                        </a:rPr>
                        <a:t>2001~2013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sz="1800" kern="100">
                          <a:effectLst/>
                        </a:rPr>
                        <a:t>2014~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6470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考試時間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sz="1800" kern="100">
                          <a:effectLst/>
                        </a:rPr>
                        <a:t>6</a:t>
                      </a:r>
                      <a:r>
                        <a:rPr lang="zh-TW" sz="1800" kern="100">
                          <a:effectLst/>
                        </a:rPr>
                        <a:t>月的第二個禮拜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sz="1800" kern="100">
                          <a:effectLst/>
                        </a:rPr>
                        <a:t>*</a:t>
                      </a:r>
                      <a:r>
                        <a:rPr lang="zh-TW" sz="1800" kern="100">
                          <a:effectLst/>
                        </a:rPr>
                        <a:t>五月：舉行「國中教育會考」。</a:t>
                      </a:r>
                      <a:r>
                        <a:rPr lang="en-US" sz="1800" kern="100">
                          <a:effectLst/>
                        </a:rPr>
                        <a:t> *</a:t>
                      </a:r>
                      <a:r>
                        <a:rPr lang="zh-TW" sz="1800" kern="100">
                          <a:effectLst/>
                        </a:rPr>
                        <a:t>六月：第一次免試入學。</a:t>
                      </a:r>
                      <a:r>
                        <a:rPr lang="en-US" sz="1800" kern="100">
                          <a:effectLst/>
                        </a:rPr>
                        <a:t>  *</a:t>
                      </a:r>
                      <a:r>
                        <a:rPr lang="zh-TW" sz="1800" kern="100">
                          <a:effectLst/>
                        </a:rPr>
                        <a:t>八月：特色招生、第二次免試入學。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41022" marR="4102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79175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zh-TW" sz="1800" kern="100">
                          <a:effectLst/>
                        </a:rPr>
                        <a:t>爭議 </a:t>
                      </a:r>
                    </a:p>
                    <a:p>
                      <a:pPr marL="6858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10635" marR="1063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sz="1800" kern="100">
                          <a:effectLst/>
                        </a:rPr>
                        <a:t>*</a:t>
                      </a:r>
                      <a:r>
                        <a:rPr lang="zh-TW" sz="1800" kern="100">
                          <a:effectLst/>
                        </a:rPr>
                        <a:t>命題：一綱多本</a:t>
                      </a:r>
                      <a:r>
                        <a:rPr lang="en-US" sz="1800" kern="100">
                          <a:effectLst/>
                        </a:rPr>
                        <a:t> *</a:t>
                      </a:r>
                      <a:r>
                        <a:rPr lang="zh-TW" sz="1800" kern="100">
                          <a:effectLst/>
                        </a:rPr>
                        <a:t>量尺分數：所錯題目越少，每題扣分越重，所錯題目越多，每題扣分越輕。 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10635" marR="1063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sz="1800" kern="100" dirty="0">
                          <a:effectLst/>
                        </a:rPr>
                        <a:t>*</a:t>
                      </a:r>
                      <a:r>
                        <a:rPr lang="zh-TW" sz="1800" kern="100" dirty="0">
                          <a:effectLst/>
                        </a:rPr>
                        <a:t>免學費政策：高中</a:t>
                      </a:r>
                      <a:r>
                        <a:rPr lang="en-US" sz="1800" kern="100" dirty="0">
                          <a:effectLst/>
                        </a:rPr>
                        <a:t>148</a:t>
                      </a:r>
                      <a:r>
                        <a:rPr lang="zh-TW" sz="1800" kern="100" dirty="0">
                          <a:effectLst/>
                        </a:rPr>
                        <a:t>萬排富，高職免學費。</a:t>
                      </a:r>
                      <a:r>
                        <a:rPr lang="en-US" sz="1800" kern="100" dirty="0">
                          <a:effectLst/>
                        </a:rPr>
                        <a:t> *</a:t>
                      </a:r>
                      <a:r>
                        <a:rPr lang="zh-TW" sz="1800" kern="100" dirty="0">
                          <a:effectLst/>
                        </a:rPr>
                        <a:t>校區：全國分為</a:t>
                      </a:r>
                      <a:r>
                        <a:rPr lang="en-US" sz="1800" kern="100" dirty="0">
                          <a:effectLst/>
                        </a:rPr>
                        <a:t>15</a:t>
                      </a:r>
                      <a:r>
                        <a:rPr lang="zh-TW" sz="1800" kern="100" dirty="0">
                          <a:effectLst/>
                        </a:rPr>
                        <a:t>區，因為就近入學，明星校區的房價高漲。 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10635" marR="10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00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117166" y="2193925"/>
            <a:ext cx="6181578" cy="1325563"/>
          </a:xfrm>
        </p:spPr>
        <p:txBody>
          <a:bodyPr>
            <a:normAutofit/>
          </a:bodyPr>
          <a:lstStyle/>
          <a:p>
            <a:r>
              <a:rPr lang="zh-TW" altLang="zh-TW" sz="8800" b="1" dirty="0">
                <a:solidFill>
                  <a:schemeClr val="bg1"/>
                </a:solidFill>
              </a:rPr>
              <a:t>利害關係</a:t>
            </a:r>
            <a:r>
              <a:rPr lang="zh-TW" altLang="zh-TW" sz="8800" b="1" dirty="0" smtClean="0">
                <a:solidFill>
                  <a:schemeClr val="bg1"/>
                </a:solidFill>
              </a:rPr>
              <a:t>人</a:t>
            </a:r>
            <a:endParaRPr lang="zh-TW" alt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24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400" b="1" dirty="0"/>
              <a:t>補習</a:t>
            </a:r>
            <a:r>
              <a:rPr lang="zh-TW" altLang="zh-TW" sz="5400" b="1" dirty="0" smtClean="0"/>
              <a:t>業者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58339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得利者</a:t>
            </a:r>
            <a:endParaRPr lang="en-US" altLang="zh-TW" sz="4000" dirty="0" smtClean="0"/>
          </a:p>
          <a:p>
            <a:r>
              <a:rPr lang="zh-TW" altLang="zh-TW" sz="4000" dirty="0" smtClean="0"/>
              <a:t> </a:t>
            </a:r>
            <a:r>
              <a:rPr lang="zh-TW" altLang="zh-TW" sz="4000" dirty="0"/>
              <a:t>台灣的家長們都為了要加強孩童的教育、為了不讓孩童輸在起跑點上而送孩童去</a:t>
            </a:r>
            <a:r>
              <a:rPr lang="zh-TW" altLang="zh-TW" sz="4000" dirty="0" smtClean="0"/>
              <a:t>補習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r>
              <a:rPr lang="zh-TW" altLang="en-US" sz="4000" dirty="0" smtClean="0"/>
              <a:t>多元學習使</a:t>
            </a:r>
            <a:r>
              <a:rPr lang="zh-TW" altLang="zh-TW" sz="4000" dirty="0" smtClean="0"/>
              <a:t>家長</a:t>
            </a:r>
            <a:r>
              <a:rPr lang="zh-TW" altLang="zh-TW" sz="4000" dirty="0"/>
              <a:t>們更認為讓孩童去補習是必要的、補更多科是正確</a:t>
            </a:r>
            <a:r>
              <a:rPr lang="zh-TW" altLang="zh-TW" sz="4000" dirty="0" smtClean="0"/>
              <a:t>的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83571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400" b="1" dirty="0"/>
              <a:t>學童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多數為受害者</a:t>
            </a:r>
            <a:endParaRPr lang="en-US" altLang="zh-TW" sz="4000" dirty="0" smtClean="0"/>
          </a:p>
          <a:p>
            <a:r>
              <a:rPr lang="zh-TW" altLang="zh-TW" sz="4000" dirty="0" smtClean="0"/>
              <a:t>教育</a:t>
            </a:r>
            <a:r>
              <a:rPr lang="zh-TW" altLang="zh-TW" sz="4000" dirty="0"/>
              <a:t>制度下的白</a:t>
            </a:r>
            <a:r>
              <a:rPr lang="zh-TW" altLang="zh-TW" sz="4000" dirty="0" smtClean="0"/>
              <a:t>老鼠</a:t>
            </a:r>
            <a:endParaRPr lang="en-US" altLang="zh-TW" sz="4000" dirty="0" smtClean="0"/>
          </a:p>
          <a:p>
            <a:r>
              <a:rPr lang="zh-TW" altLang="zh-TW" sz="4000" dirty="0"/>
              <a:t>課業與才藝的雙重</a:t>
            </a:r>
            <a:r>
              <a:rPr lang="zh-TW" altLang="zh-TW" sz="4000" dirty="0" smtClean="0"/>
              <a:t>壓力</a:t>
            </a:r>
            <a:endParaRPr lang="en-US" altLang="zh-TW" sz="4000" dirty="0" smtClean="0"/>
          </a:p>
          <a:p>
            <a:r>
              <a:rPr lang="zh-TW" altLang="en-US" sz="4000" dirty="0" smtClean="0"/>
              <a:t>無法於國中畢業出去就業補貼</a:t>
            </a:r>
            <a:r>
              <a:rPr lang="zh-TW" altLang="en-US" sz="4000" dirty="0"/>
              <a:t>家計</a:t>
            </a:r>
          </a:p>
        </p:txBody>
      </p:sp>
    </p:spTree>
    <p:extLst>
      <p:ext uri="{BB962C8B-B14F-4D97-AF65-F5344CB8AC3E}">
        <p14:creationId xmlns:p14="http://schemas.microsoft.com/office/powerpoint/2010/main" val="31435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400" b="1" dirty="0"/>
              <a:t>家長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多數為受害者</a:t>
            </a:r>
            <a:endParaRPr lang="en-US" altLang="zh-TW" sz="4000" dirty="0" smtClean="0"/>
          </a:p>
          <a:p>
            <a:r>
              <a:rPr lang="zh-TW" altLang="zh-TW" sz="4000" dirty="0" smtClean="0"/>
              <a:t>補習</a:t>
            </a:r>
            <a:r>
              <a:rPr lang="zh-TW" altLang="zh-TW" sz="4000" dirty="0"/>
              <a:t>費</a:t>
            </a:r>
            <a:r>
              <a:rPr lang="zh-TW" altLang="zh-TW" sz="4000" dirty="0" smtClean="0"/>
              <a:t>開銷</a:t>
            </a:r>
            <a:endParaRPr lang="en-US" altLang="zh-TW" sz="4000" dirty="0" smtClean="0"/>
          </a:p>
          <a:p>
            <a:r>
              <a:rPr lang="zh-TW" altLang="en-US" sz="4000" dirty="0" smtClean="0"/>
              <a:t>承受孩子</a:t>
            </a:r>
            <a:r>
              <a:rPr lang="zh-TW" altLang="zh-TW" sz="4000" dirty="0" smtClean="0"/>
              <a:t>龐大</a:t>
            </a:r>
            <a:r>
              <a:rPr lang="zh-TW" altLang="zh-TW" sz="4000" dirty="0"/>
              <a:t>的課業壓力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266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95468" y="2095451"/>
            <a:ext cx="5028028" cy="1325563"/>
          </a:xfrm>
        </p:spPr>
        <p:txBody>
          <a:bodyPr>
            <a:normAutofit/>
          </a:bodyPr>
          <a:lstStyle/>
          <a:p>
            <a:r>
              <a:rPr lang="zh-TW" altLang="en-US" sz="8800" b="1" dirty="0" smtClean="0">
                <a:solidFill>
                  <a:schemeClr val="bg1"/>
                </a:solidFill>
              </a:rPr>
              <a:t>本組觀點</a:t>
            </a:r>
            <a:endParaRPr lang="zh-TW" altLang="en-US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09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455" y="629871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zh-TW" sz="4000" dirty="0"/>
              <a:t>以在校成績、校外參賽表現以及許多需要以金錢堆積而來的才藝來進行</a:t>
            </a:r>
            <a:r>
              <a:rPr lang="zh-TW" altLang="zh-TW" sz="4000" dirty="0" smtClean="0"/>
              <a:t>評估。</a:t>
            </a:r>
            <a:endParaRPr lang="en-US" altLang="zh-TW" sz="4000" dirty="0" smtClean="0"/>
          </a:p>
          <a:p>
            <a:r>
              <a:rPr lang="zh-TW" altLang="zh-TW" sz="4000" dirty="0"/>
              <a:t>對某些家庭是一種極有優勢的</a:t>
            </a:r>
            <a:r>
              <a:rPr lang="zh-TW" altLang="zh-TW" sz="4000" dirty="0" smtClean="0"/>
              <a:t>政策</a:t>
            </a:r>
            <a:endParaRPr lang="en-US" altLang="zh-TW" sz="4000" dirty="0" smtClean="0"/>
          </a:p>
          <a:p>
            <a:r>
              <a:rPr lang="zh-TW" altLang="zh-TW" sz="4000" dirty="0" smtClean="0"/>
              <a:t>對中</a:t>
            </a:r>
            <a:r>
              <a:rPr lang="zh-TW" altLang="zh-TW" sz="4000" dirty="0"/>
              <a:t>低收入戶</a:t>
            </a:r>
            <a:r>
              <a:rPr lang="zh-TW" altLang="zh-TW" sz="4000" dirty="0" smtClean="0"/>
              <a:t>家庭是</a:t>
            </a:r>
            <a:r>
              <a:rPr lang="zh-TW" altLang="zh-TW" sz="4000" dirty="0"/>
              <a:t>一種極大的</a:t>
            </a:r>
            <a:r>
              <a:rPr lang="zh-TW" altLang="zh-TW" sz="4000" dirty="0" smtClean="0"/>
              <a:t>負擔</a:t>
            </a:r>
            <a:endParaRPr lang="en-US" altLang="zh-TW" sz="4000" dirty="0" smtClean="0"/>
          </a:p>
          <a:p>
            <a:r>
              <a:rPr lang="zh-TW" altLang="zh-TW" sz="4000" dirty="0"/>
              <a:t>高中均質</a:t>
            </a:r>
            <a:r>
              <a:rPr lang="zh-TW" altLang="zh-TW" sz="4000" dirty="0" smtClean="0"/>
              <a:t>化</a:t>
            </a:r>
            <a:r>
              <a:rPr lang="zh-TW" altLang="en-US" sz="4000" dirty="0" smtClean="0"/>
              <a:t>是否真有成效？</a:t>
            </a:r>
            <a:endParaRPr lang="zh-TW" altLang="zh-TW" sz="4000" dirty="0"/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1924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400" b="1" dirty="0"/>
              <a:t>配套措施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/>
              <a:t>免試入學之關鍵配套在生涯規劃與</a:t>
            </a:r>
            <a:r>
              <a:rPr lang="zh-TW" altLang="zh-TW" sz="4000" dirty="0" smtClean="0"/>
              <a:t>輔導</a:t>
            </a:r>
            <a:endParaRPr lang="en-US" altLang="zh-TW" sz="4000" dirty="0" smtClean="0"/>
          </a:p>
          <a:p>
            <a:r>
              <a:rPr lang="zh-TW" altLang="zh-TW" sz="4000" dirty="0"/>
              <a:t>辦理特色高中以分散明星高中光環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99418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06815" y="1954774"/>
            <a:ext cx="2509911" cy="1325563"/>
          </a:xfrm>
        </p:spPr>
        <p:txBody>
          <a:bodyPr>
            <a:noAutofit/>
          </a:bodyPr>
          <a:lstStyle/>
          <a:p>
            <a:r>
              <a:rPr lang="zh-TW" altLang="zh-TW" sz="8800" b="1" dirty="0">
                <a:solidFill>
                  <a:schemeClr val="bg1"/>
                </a:solidFill>
              </a:rPr>
              <a:t>結論</a:t>
            </a:r>
            <a:endParaRPr lang="zh-TW" alt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71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456" y="658007"/>
            <a:ext cx="10936458" cy="4351338"/>
          </a:xfrm>
        </p:spPr>
        <p:txBody>
          <a:bodyPr>
            <a:normAutofit/>
          </a:bodyPr>
          <a:lstStyle/>
          <a:p>
            <a:r>
              <a:rPr lang="zh-TW" altLang="zh-TW" sz="4000" dirty="0"/>
              <a:t>大部分的家長與學生並不是非常熟悉這項</a:t>
            </a:r>
            <a:r>
              <a:rPr lang="zh-TW" altLang="zh-TW" sz="4000" dirty="0" smtClean="0"/>
              <a:t>政策</a:t>
            </a:r>
            <a:endParaRPr lang="en-US" altLang="zh-TW" sz="4000" dirty="0" smtClean="0"/>
          </a:p>
          <a:p>
            <a:r>
              <a:rPr lang="zh-TW" altLang="zh-TW" sz="4000" dirty="0"/>
              <a:t>開辦公</a:t>
            </a:r>
            <a:r>
              <a:rPr lang="zh-TW" altLang="zh-TW" sz="4000" dirty="0" smtClean="0"/>
              <a:t>聽</a:t>
            </a:r>
            <a:endParaRPr lang="en-US" altLang="zh-TW" sz="4000" dirty="0" smtClean="0"/>
          </a:p>
          <a:p>
            <a:r>
              <a:rPr lang="zh-TW" altLang="zh-TW" sz="4000" dirty="0"/>
              <a:t>深入了解民眾的</a:t>
            </a:r>
            <a:r>
              <a:rPr lang="zh-TW" altLang="zh-TW" sz="4000" dirty="0" smtClean="0"/>
              <a:t>想法</a:t>
            </a:r>
            <a:endParaRPr lang="en-US" altLang="zh-TW" sz="4000" dirty="0" smtClean="0"/>
          </a:p>
          <a:p>
            <a:r>
              <a:rPr lang="zh-TW" altLang="en-US" sz="4000" dirty="0" smtClean="0"/>
              <a:t>明年將正式見其成效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2044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推行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 smtClean="0"/>
              <a:t>一九八三年開始規劃</a:t>
            </a:r>
            <a:endParaRPr lang="en-US" altLang="zh-TW" sz="4000" dirty="0" smtClean="0"/>
          </a:p>
          <a:p>
            <a:r>
              <a:rPr lang="zh-TW" altLang="zh-TW" sz="4000" dirty="0"/>
              <a:t>民國</a:t>
            </a:r>
            <a:r>
              <a:rPr lang="zh-TW" altLang="zh-TW" sz="4000" dirty="0" smtClean="0"/>
              <a:t>一百年一月宣布</a:t>
            </a:r>
            <a:endParaRPr lang="en-US" altLang="zh-TW" sz="4000" dirty="0" smtClean="0"/>
          </a:p>
          <a:p>
            <a:r>
              <a:rPr lang="zh-TW" altLang="zh-TW" sz="4000" dirty="0" smtClean="0"/>
              <a:t>民國</a:t>
            </a:r>
            <a:r>
              <a:rPr lang="zh-TW" altLang="zh-TW" sz="4000" dirty="0"/>
              <a:t>一</a:t>
            </a:r>
            <a:r>
              <a:rPr lang="en-US" altLang="zh-TW" sz="4000" dirty="0"/>
              <a:t>O</a:t>
            </a:r>
            <a:r>
              <a:rPr lang="zh-TW" altLang="zh-TW" sz="4000" dirty="0"/>
              <a:t>三年正式實施</a:t>
            </a:r>
            <a:r>
              <a:rPr lang="zh-TW" altLang="zh-TW" sz="4000" dirty="0" smtClean="0"/>
              <a:t>。</a:t>
            </a:r>
            <a:endParaRPr lang="en-US" altLang="zh-TW" sz="4000" dirty="0" smtClean="0"/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8850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 rot="19474971">
            <a:off x="4907825" y="2415548"/>
            <a:ext cx="5273835" cy="10757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9600" dirty="0" smtClean="0"/>
              <a:t>謝謝聆聽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258999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目的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25625"/>
            <a:ext cx="10922391" cy="435133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改善</a:t>
            </a:r>
            <a:r>
              <a:rPr lang="zh-TW" altLang="zh-TW" sz="4000" dirty="0" smtClean="0"/>
              <a:t>僵化</a:t>
            </a:r>
            <a:r>
              <a:rPr lang="zh-TW" altLang="zh-TW" sz="4000" dirty="0"/>
              <a:t>的紙筆測驗妨礙學生的全人均衡</a:t>
            </a:r>
            <a:r>
              <a:rPr lang="zh-TW" altLang="zh-TW" sz="4000" dirty="0" smtClean="0"/>
              <a:t>發展</a:t>
            </a:r>
            <a:endParaRPr lang="en-US" altLang="zh-TW" sz="4000" dirty="0" smtClean="0"/>
          </a:p>
          <a:p>
            <a:r>
              <a:rPr lang="zh-TW" altLang="en-US" sz="4000" dirty="0" smtClean="0"/>
              <a:t>促</a:t>
            </a:r>
            <a:r>
              <a:rPr lang="zh-TW" altLang="en-US" sz="4000" dirty="0"/>
              <a:t>進</a:t>
            </a:r>
            <a:r>
              <a:rPr lang="zh-TW" altLang="zh-TW" sz="4000" dirty="0" smtClean="0"/>
              <a:t>主動</a:t>
            </a:r>
            <a:r>
              <a:rPr lang="zh-TW" altLang="zh-TW" sz="4000" dirty="0"/>
              <a:t>學習的動機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4844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影響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/>
              <a:t>課程</a:t>
            </a:r>
            <a:r>
              <a:rPr lang="zh-TW" altLang="zh-TW" sz="4000" dirty="0" smtClean="0"/>
              <a:t>規劃</a:t>
            </a:r>
            <a:endParaRPr lang="en-US" altLang="zh-TW" sz="4000" dirty="0" smtClean="0"/>
          </a:p>
          <a:p>
            <a:r>
              <a:rPr lang="zh-TW" altLang="zh-TW" sz="4000" dirty="0"/>
              <a:t>學習</a:t>
            </a:r>
            <a:r>
              <a:rPr lang="zh-TW" altLang="zh-TW" sz="4000" dirty="0" smtClean="0"/>
              <a:t>安排</a:t>
            </a:r>
            <a:endParaRPr lang="en-US" altLang="zh-TW" sz="4000" dirty="0" smtClean="0"/>
          </a:p>
          <a:p>
            <a:r>
              <a:rPr lang="zh-TW" altLang="zh-TW" sz="4000" dirty="0" smtClean="0"/>
              <a:t>經濟</a:t>
            </a:r>
            <a:endParaRPr lang="en-US" altLang="zh-TW" sz="4000" dirty="0" smtClean="0"/>
          </a:p>
          <a:p>
            <a:r>
              <a:rPr lang="zh-TW" altLang="zh-TW" sz="4000" dirty="0"/>
              <a:t>國民教育投資經費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1146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社會反應（一） 支持派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 smtClean="0"/>
              <a:t>打破「</a:t>
            </a:r>
            <a:r>
              <a:rPr lang="zh-TW" altLang="zh-TW" sz="4000" dirty="0"/>
              <a:t>考試領導」、「一試定江山」、「萬般皆下品，唯有讀書高」的迷</a:t>
            </a:r>
            <a:r>
              <a:rPr lang="zh-TW" altLang="zh-TW" sz="4000" dirty="0" smtClean="0"/>
              <a:t>思</a:t>
            </a:r>
            <a:endParaRPr lang="en-US" altLang="zh-TW" sz="4000" dirty="0" smtClean="0"/>
          </a:p>
          <a:p>
            <a:r>
              <a:rPr lang="zh-TW" altLang="zh-TW" sz="4000" dirty="0"/>
              <a:t>適性發展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89524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社會反應（二） 反對派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/>
              <a:t>高中均質</a:t>
            </a:r>
            <a:r>
              <a:rPr lang="zh-TW" altLang="zh-TW" sz="4000" dirty="0" smtClean="0"/>
              <a:t>化降低</a:t>
            </a:r>
            <a:r>
              <a:rPr lang="zh-TW" altLang="zh-TW" sz="4000" dirty="0"/>
              <a:t>台灣學生的</a:t>
            </a:r>
            <a:r>
              <a:rPr lang="zh-TW" altLang="zh-TW" sz="4000" dirty="0" smtClean="0"/>
              <a:t>素質</a:t>
            </a:r>
            <a:endParaRPr lang="en-US" altLang="zh-TW" sz="4000" dirty="0" smtClean="0"/>
          </a:p>
          <a:p>
            <a:r>
              <a:rPr lang="zh-TW" altLang="zh-TW" sz="4000" dirty="0"/>
              <a:t>明星學校就像是讓學生努力向上的那顆指引之</a:t>
            </a:r>
            <a:r>
              <a:rPr lang="zh-TW" altLang="zh-TW" sz="4000" dirty="0" smtClean="0"/>
              <a:t>星</a:t>
            </a:r>
            <a:endParaRPr lang="en-US" altLang="zh-TW" sz="4000" dirty="0" smtClean="0"/>
          </a:p>
          <a:p>
            <a:r>
              <a:rPr lang="zh-TW" altLang="zh-TW" sz="4000" dirty="0" smtClean="0"/>
              <a:t>學生成為</a:t>
            </a:r>
            <a:r>
              <a:rPr lang="zh-TW" altLang="zh-TW" sz="4000" dirty="0"/>
              <a:t>教育制度下的白老鼠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98454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探討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94779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zh-TW" sz="4000" dirty="0" smtClean="0"/>
              <a:t>推敲</a:t>
            </a:r>
            <a:r>
              <a:rPr lang="zh-TW" altLang="zh-TW" sz="4000" dirty="0"/>
              <a:t>出這項新類型的教育制度是否對學生真的有益處</a:t>
            </a:r>
            <a:r>
              <a:rPr lang="zh-TW" altLang="zh-TW" sz="4000" dirty="0" smtClean="0"/>
              <a:t>？</a:t>
            </a:r>
            <a:endParaRPr lang="en-US" altLang="zh-TW" sz="4000" dirty="0" smtClean="0"/>
          </a:p>
          <a:p>
            <a:r>
              <a:rPr lang="zh-TW" altLang="zh-TW" sz="4000" dirty="0" smtClean="0"/>
              <a:t>十二年國教是否對學生及家長造成了比以往更大的壓力？</a:t>
            </a:r>
          </a:p>
          <a:p>
            <a:r>
              <a:rPr lang="zh-TW" altLang="zh-TW" sz="4000" dirty="0" smtClean="0"/>
              <a:t>能</a:t>
            </a:r>
            <a:r>
              <a:rPr lang="zh-TW" altLang="zh-TW" sz="4000" dirty="0"/>
              <a:t>想出更適合的配套措施</a:t>
            </a:r>
            <a:r>
              <a:rPr lang="zh-TW" altLang="zh-TW" sz="4000" dirty="0" smtClean="0"/>
              <a:t>？</a:t>
            </a: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99313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652324" y="2039180"/>
            <a:ext cx="4887351" cy="1325563"/>
          </a:xfrm>
        </p:spPr>
        <p:txBody>
          <a:bodyPr>
            <a:noAutofit/>
          </a:bodyPr>
          <a:lstStyle/>
          <a:p>
            <a:r>
              <a:rPr lang="zh-TW" altLang="zh-TW" sz="8800" b="1" dirty="0">
                <a:solidFill>
                  <a:schemeClr val="bg1"/>
                </a:solidFill>
              </a:rPr>
              <a:t>議題介紹</a:t>
            </a:r>
            <a:endParaRPr lang="zh-TW" altLang="en-US" sz="8800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64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941</Words>
  <Application>Microsoft Office PowerPoint</Application>
  <PresentationFormat>寬螢幕</PresentationFormat>
  <Paragraphs>119</Paragraphs>
  <Slides>30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37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這一年， 更加龐大的升學壓力</vt:lpstr>
      <vt:lpstr>前言</vt:lpstr>
      <vt:lpstr>推行</vt:lpstr>
      <vt:lpstr>目的</vt:lpstr>
      <vt:lpstr>影響</vt:lpstr>
      <vt:lpstr>社會反應（一） 支持派</vt:lpstr>
      <vt:lpstr>社會反應（二） 反對派</vt:lpstr>
      <vt:lpstr>探討</vt:lpstr>
      <vt:lpstr>議題介紹</vt:lpstr>
      <vt:lpstr>PowerPoint 簡報</vt:lpstr>
      <vt:lpstr>五大理念</vt:lpstr>
      <vt:lpstr>總體目標</vt:lpstr>
      <vt:lpstr>PowerPoint 簡報</vt:lpstr>
      <vt:lpstr>推行歷程</vt:lpstr>
      <vt:lpstr>PowerPoint 簡報</vt:lpstr>
      <vt:lpstr>議題爭點</vt:lpstr>
      <vt:lpstr>PowerPoint 簡報</vt:lpstr>
      <vt:lpstr>PowerPoint 簡報</vt:lpstr>
      <vt:lpstr>以下是九年國教與十二年國教的比較：</vt:lpstr>
      <vt:lpstr>PowerPoint 簡報</vt:lpstr>
      <vt:lpstr>利害關係人</vt:lpstr>
      <vt:lpstr>補習業者</vt:lpstr>
      <vt:lpstr>學童</vt:lpstr>
      <vt:lpstr>家長</vt:lpstr>
      <vt:lpstr>本組觀點</vt:lpstr>
      <vt:lpstr>PowerPoint 簡報</vt:lpstr>
      <vt:lpstr>配套措施</vt:lpstr>
      <vt:lpstr>結論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這一年，更加龐大的升學壓力 </dc:title>
  <dc:creator>劉夢非</dc:creator>
  <cp:lastModifiedBy>劉夢非</cp:lastModifiedBy>
  <cp:revision>33</cp:revision>
  <dcterms:created xsi:type="dcterms:W3CDTF">2013-11-25T08:34:37Z</dcterms:created>
  <dcterms:modified xsi:type="dcterms:W3CDTF">2013-11-29T12:50:58Z</dcterms:modified>
</cp:coreProperties>
</file>