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6" r:id="rId1"/>
  </p:sldMasterIdLst>
  <p:sldIdLst>
    <p:sldId id="256" r:id="rId2"/>
    <p:sldId id="283" r:id="rId3"/>
    <p:sldId id="257" r:id="rId4"/>
    <p:sldId id="282" r:id="rId5"/>
    <p:sldId id="258" r:id="rId6"/>
    <p:sldId id="259" r:id="rId7"/>
    <p:sldId id="284" r:id="rId8"/>
    <p:sldId id="285" r:id="rId9"/>
    <p:sldId id="260" r:id="rId10"/>
    <p:sldId id="286" r:id="rId11"/>
    <p:sldId id="287" r:id="rId12"/>
    <p:sldId id="288" r:id="rId13"/>
    <p:sldId id="289" r:id="rId14"/>
    <p:sldId id="290" r:id="rId15"/>
    <p:sldId id="292" r:id="rId16"/>
    <p:sldId id="291" r:id="rId17"/>
    <p:sldId id="261" r:id="rId18"/>
    <p:sldId id="262" r:id="rId19"/>
    <p:sldId id="263" r:id="rId20"/>
    <p:sldId id="293" r:id="rId21"/>
    <p:sldId id="294" r:id="rId22"/>
    <p:sldId id="295" r:id="rId23"/>
    <p:sldId id="302" r:id="rId24"/>
    <p:sldId id="303" r:id="rId25"/>
    <p:sldId id="304" r:id="rId26"/>
    <p:sldId id="305" r:id="rId27"/>
    <p:sldId id="296" r:id="rId28"/>
    <p:sldId id="270" r:id="rId29"/>
    <p:sldId id="271" r:id="rId30"/>
    <p:sldId id="272" r:id="rId31"/>
    <p:sldId id="275" r:id="rId32"/>
    <p:sldId id="273" r:id="rId33"/>
    <p:sldId id="274" r:id="rId34"/>
    <p:sldId id="297" r:id="rId35"/>
    <p:sldId id="276" r:id="rId36"/>
    <p:sldId id="298" r:id="rId37"/>
    <p:sldId id="277" r:id="rId38"/>
    <p:sldId id="300" r:id="rId39"/>
    <p:sldId id="278" r:id="rId40"/>
    <p:sldId id="299" r:id="rId41"/>
    <p:sldId id="279" r:id="rId42"/>
    <p:sldId id="280" r:id="rId43"/>
    <p:sldId id="301" r:id="rId44"/>
    <p:sldId id="281" r:id="rId4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17AAA-91A5-4188-96E3-4CD013580F70}" type="datetimeFigureOut">
              <a:rPr lang="zh-TW" altLang="en-US" smtClean="0"/>
              <a:t>2013/11/25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B8DBD-3005-4F34-AA98-97F286A72D4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17AAA-91A5-4188-96E3-4CD013580F70}" type="datetimeFigureOut">
              <a:rPr lang="zh-TW" altLang="en-US" smtClean="0"/>
              <a:t>2013/11/25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B8DBD-3005-4F34-AA98-97F286A72D4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17AAA-91A5-4188-96E3-4CD013580F70}" type="datetimeFigureOut">
              <a:rPr lang="zh-TW" altLang="en-US" smtClean="0"/>
              <a:t>2013/11/25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B8DBD-3005-4F34-AA98-97F286A72D4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17AAA-91A5-4188-96E3-4CD013580F70}" type="datetimeFigureOut">
              <a:rPr lang="zh-TW" altLang="en-US" smtClean="0"/>
              <a:t>2013/11/25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B8DBD-3005-4F34-AA98-97F286A72D4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17AAA-91A5-4188-96E3-4CD013580F70}" type="datetimeFigureOut">
              <a:rPr lang="zh-TW" altLang="en-US" smtClean="0"/>
              <a:t>2013/11/25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2BB8DBD-3005-4F34-AA98-97F286A72D4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17AAA-91A5-4188-96E3-4CD013580F70}" type="datetimeFigureOut">
              <a:rPr lang="zh-TW" altLang="en-US" smtClean="0"/>
              <a:t>2013/11/25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B8DBD-3005-4F34-AA98-97F286A72D4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17AAA-91A5-4188-96E3-4CD013580F70}" type="datetimeFigureOut">
              <a:rPr lang="zh-TW" altLang="en-US" smtClean="0"/>
              <a:t>2013/11/25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B8DBD-3005-4F34-AA98-97F286A72D4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17AAA-91A5-4188-96E3-4CD013580F70}" type="datetimeFigureOut">
              <a:rPr lang="zh-TW" altLang="en-US" smtClean="0"/>
              <a:t>2013/11/25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B8DBD-3005-4F34-AA98-97F286A72D4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17AAA-91A5-4188-96E3-4CD013580F70}" type="datetimeFigureOut">
              <a:rPr lang="zh-TW" altLang="en-US" smtClean="0"/>
              <a:t>2013/11/25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B8DBD-3005-4F34-AA98-97F286A72D4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17AAA-91A5-4188-96E3-4CD013580F70}" type="datetimeFigureOut">
              <a:rPr lang="zh-TW" altLang="en-US" smtClean="0"/>
              <a:t>2013/11/25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B8DBD-3005-4F34-AA98-97F286A72D4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zh-TW" alt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按一下圖示以新增圖片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17AAA-91A5-4188-96E3-4CD013580F70}" type="datetimeFigureOut">
              <a:rPr lang="zh-TW" altLang="en-US" smtClean="0"/>
              <a:t>2013/11/25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B8DBD-3005-4F34-AA98-97F286A72D4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BC17AAA-91A5-4188-96E3-4CD013580F70}" type="datetimeFigureOut">
              <a:rPr lang="zh-TW" altLang="en-US" smtClean="0"/>
              <a:t>2013/11/25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2BB8DBD-3005-4F34-AA98-97F286A72D4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57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  <p:sldLayoutId id="214748406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hyperlink" Target="http://334.edb.hkedcity.net/multiplepathway.php?code=0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keaa.edu.hk/DocLibrary/HKDSE/Exam_Report/Examination_Statistics/dseexamstat12_3.pdf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gc.edu.hk/big5/ugc/site/fund_inst.htm" TargetMode="External"/><Relationship Id="rId2" Type="http://schemas.openxmlformats.org/officeDocument/2006/relationships/hyperlink" Target="http://www.jupas.edu.hk/en/j4/participating-institutions/institutions-information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education18.com/ranking/hk_ranking_5_2013.html" TargetMode="External"/><Relationship Id="rId4" Type="http://schemas.openxmlformats.org/officeDocument/2006/relationships/hyperlink" Target="http://www.ipass.gov.hk/chi/institutions.aspx?acadYear=2012/13&amp;progType=3&amp;AwardByNonLocalInsti=0&amp;publicity=0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imeshighereducation.co.uk/world-university-rankings/2013-14/world-ranking" TargetMode="External"/><Relationship Id="rId2" Type="http://schemas.openxmlformats.org/officeDocument/2006/relationships/hyperlink" Target="http://www.education18.com/ranking/hk_ranking_5_2013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topuniversities.com/university-rankings/world-university-rankings/2013#sorting=rank+region=71+country=+faculty=+stars=false+search" TargetMode="Externa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hkeaa.edu.hk/tc/ir/recognition_of_hkeaa_qualifications/overseas_studies/Taiwan/" TargetMode="External"/><Relationship Id="rId3" Type="http://schemas.openxmlformats.org/officeDocument/2006/relationships/hyperlink" Target="http://www.ouhk.edu.hk/WCM/?FUELAP_TEMPLATENAME=tcSingPage&amp;ITEMID=CCETPUCONTENT_56820013&amp;lang=chi" TargetMode="External"/><Relationship Id="rId7" Type="http://schemas.openxmlformats.org/officeDocument/2006/relationships/hyperlink" Target="http://www.hkeaa.edu.hk/tc/hkdse/Subject_Information/" TargetMode="External"/><Relationship Id="rId2" Type="http://schemas.openxmlformats.org/officeDocument/2006/relationships/hyperlink" Target="http://hk.knowledge.yahoo.com/question/question?qid=700808300013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hkeaa.edu.hk/tc/HKDSE/hkdsevideo.html" TargetMode="External"/><Relationship Id="rId5" Type="http://schemas.openxmlformats.org/officeDocument/2006/relationships/hyperlink" Target="http://www.hkeaa.edu.hk/tc/hkdse/" TargetMode="External"/><Relationship Id="rId4" Type="http://schemas.openxmlformats.org/officeDocument/2006/relationships/hyperlink" Target="http://www.hksyu.edu/procedures_HKDSE.html" TargetMode="Externa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://city.mirrorbooks.com/news/html/47/n-53247.html" TargetMode="External"/><Relationship Id="rId7" Type="http://schemas.openxmlformats.org/officeDocument/2006/relationships/hyperlink" Target="http://www.cciv.cityu.edu.hk/content.php?p=hkculture" TargetMode="External"/><Relationship Id="rId2" Type="http://schemas.openxmlformats.org/officeDocument/2006/relationships/hyperlink" Target="http://www.hkcaavq.edu.hk/zh/services/accreditation/academic-accreditatio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zh.wikipedia.org/wiki/%E9%A6%99%E6%B8%AF%E6%96%87%E5%8C%96" TargetMode="External"/><Relationship Id="rId5" Type="http://schemas.openxmlformats.org/officeDocument/2006/relationships/hyperlink" Target="http://tw.knowledge.yahoo.com/question/question?qid=1013042403801" TargetMode="External"/><Relationship Id="rId4" Type="http://schemas.openxmlformats.org/officeDocument/2006/relationships/hyperlink" Target="http://www.appledaily.com.tw/appledaily/article/headline/20130328/34915882/" TargetMode="Externa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95536" y="1052736"/>
            <a:ext cx="8229600" cy="1828800"/>
          </a:xfrm>
        </p:spPr>
        <p:txBody>
          <a:bodyPr>
            <a:normAutofit/>
          </a:bodyPr>
          <a:lstStyle/>
          <a:p>
            <a:r>
              <a:rPr lang="zh-TW" altLang="en-US" sz="58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香港人瘋台灣的教育文化</a:t>
            </a:r>
            <a:endParaRPr lang="zh-TW" altLang="en-US" sz="58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第一組</a:t>
            </a:r>
            <a:endParaRPr lang="en-US" altLang="zh-TW" dirty="0" smtClean="0">
              <a:solidFill>
                <a:srgbClr val="FFFF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組員：葉育廷、徐俊明、許</a:t>
            </a:r>
            <a:r>
              <a:rPr lang="zh-TW" altLang="en-US" dirty="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媁淳、</a:t>
            </a:r>
            <a:endParaRPr lang="en-US" altLang="zh-TW" dirty="0" smtClean="0">
              <a:solidFill>
                <a:srgbClr val="FFFF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dirty="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何佳靜、吳佳芸、徐翊瓷</a:t>
            </a:r>
            <a:endParaRPr lang="zh-TW" altLang="en-US" dirty="0">
              <a:solidFill>
                <a:srgbClr val="FFFF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5164930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75656" y="188640"/>
            <a:ext cx="6192688" cy="1008112"/>
          </a:xfrm>
        </p:spPr>
        <p:txBody>
          <a:bodyPr>
            <a:normAutofit/>
          </a:bodyPr>
          <a:lstStyle/>
          <a:p>
            <a:r>
              <a:rPr lang="zh-TW" altLang="en-US" sz="5400" dirty="0" smtClean="0">
                <a:solidFill>
                  <a:schemeClr val="bg1"/>
                </a:solidFill>
                <a:effectLst/>
                <a:latin typeface="標楷體" pitchFamily="65" charset="-120"/>
                <a:ea typeface="標楷體" pitchFamily="65" charset="-120"/>
              </a:rPr>
              <a:t>二、利害關係人</a:t>
            </a:r>
            <a:endParaRPr lang="zh-TW" altLang="en-US" sz="5400" dirty="0">
              <a:solidFill>
                <a:schemeClr val="bg1"/>
              </a:solidFill>
              <a:effectLst/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-14288" y="1340768"/>
            <a:ext cx="9144000" cy="5184576"/>
          </a:xfrm>
        </p:spPr>
        <p:txBody>
          <a:bodyPr/>
          <a:lstStyle/>
          <a:p>
            <a:pPr marL="137160" indent="0">
              <a:buNone/>
            </a:pPr>
            <a:r>
              <a:rPr lang="en-US" altLang="zh-TW" sz="3200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zh-TW" sz="3200" dirty="0">
                <a:latin typeface="標楷體" pitchFamily="65" charset="-120"/>
                <a:ea typeface="標楷體" pitchFamily="65" charset="-120"/>
              </a:rPr>
              <a:t>一</a:t>
            </a:r>
            <a:r>
              <a:rPr lang="en-US" altLang="zh-TW" sz="3200" dirty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zh-TW" sz="3200" dirty="0">
                <a:latin typeface="標楷體" pitchFamily="65" charset="-120"/>
                <a:ea typeface="標楷體" pitchFamily="65" charset="-120"/>
              </a:rPr>
              <a:t>香港僑生：</a:t>
            </a:r>
          </a:p>
          <a:p>
            <a:pPr marL="137160" indent="0"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3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zh-TW" sz="3200" dirty="0" smtClean="0">
                <a:latin typeface="標楷體" pitchFamily="65" charset="-120"/>
                <a:ea typeface="標楷體" pitchFamily="65" charset="-120"/>
              </a:rPr>
              <a:t>有關</a:t>
            </a:r>
            <a:r>
              <a:rPr lang="zh-TW" altLang="zh-TW" sz="3200" dirty="0">
                <a:latin typeface="標楷體" pitchFamily="65" charset="-120"/>
                <a:ea typeface="標楷體" pitchFamily="65" charset="-120"/>
              </a:rPr>
              <a:t>心靈成長方面：因為他們需要離鄉背井赴台</a:t>
            </a:r>
            <a:r>
              <a:rPr lang="zh-TW" altLang="zh-TW" sz="3200" dirty="0" smtClean="0">
                <a:latin typeface="標楷體" pitchFamily="65" charset="-120"/>
                <a:ea typeface="標楷體" pitchFamily="65" charset="-120"/>
              </a:rPr>
              <a:t>唸書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zh-TW" sz="3200" dirty="0" smtClean="0">
                <a:latin typeface="標楷體" pitchFamily="65" charset="-120"/>
                <a:ea typeface="標楷體" pitchFamily="65" charset="-120"/>
              </a:rPr>
              <a:t>他們</a:t>
            </a:r>
            <a:r>
              <a:rPr lang="zh-TW" altLang="zh-TW" sz="3200" dirty="0">
                <a:latin typeface="標楷體" pitchFamily="65" charset="-120"/>
                <a:ea typeface="標楷體" pitchFamily="65" charset="-120"/>
              </a:rPr>
              <a:t>從中學會獨立，克服各種的困難，尤其承受著思鄉想家的孤獨。當他們敢於克服以上</a:t>
            </a:r>
            <a:r>
              <a:rPr lang="zh-TW" altLang="zh-TW" sz="3200" dirty="0" smtClean="0">
                <a:latin typeface="標楷體" pitchFamily="65" charset="-120"/>
                <a:ea typeface="標楷體" pitchFamily="65" charset="-120"/>
              </a:rPr>
              <a:t>問題，</a:t>
            </a:r>
            <a:r>
              <a:rPr lang="zh-TW" altLang="zh-TW" sz="3200" dirty="0">
                <a:latin typeface="標楷體" pitchFamily="65" charset="-120"/>
                <a:ea typeface="標楷體" pitchFamily="65" charset="-120"/>
              </a:rPr>
              <a:t>他們在心靈成長上有莫大的裨益，在將來遇上心靈問題時也能更易處理。換言之，他們因留學的機會，使身心均可有充分的發展。</a:t>
            </a:r>
          </a:p>
          <a:p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220771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63688" y="188640"/>
            <a:ext cx="5616624" cy="1008112"/>
          </a:xfrm>
        </p:spPr>
        <p:txBody>
          <a:bodyPr>
            <a:normAutofit/>
          </a:bodyPr>
          <a:lstStyle/>
          <a:p>
            <a:r>
              <a:rPr lang="zh-TW" altLang="en-US" sz="5400" dirty="0">
                <a:solidFill>
                  <a:schemeClr val="bg1"/>
                </a:solidFill>
                <a:effectLst/>
                <a:latin typeface="標楷體" pitchFamily="65" charset="-120"/>
                <a:ea typeface="標楷體" pitchFamily="65" charset="-120"/>
              </a:rPr>
              <a:t>二、利害關係人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340768"/>
            <a:ext cx="9036496" cy="5400600"/>
          </a:xfrm>
        </p:spPr>
        <p:txBody>
          <a:bodyPr>
            <a:normAutofit fontScale="92500" lnSpcReduction="10000"/>
          </a:bodyPr>
          <a:lstStyle/>
          <a:p>
            <a:pPr marL="137160" indent="0">
              <a:buNone/>
            </a:pPr>
            <a:r>
              <a:rPr lang="en-US" altLang="zh-TW" sz="3000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zh-TW" sz="3000" dirty="0">
                <a:latin typeface="標楷體" pitchFamily="65" charset="-120"/>
                <a:ea typeface="標楷體" pitchFamily="65" charset="-120"/>
              </a:rPr>
              <a:t>二</a:t>
            </a:r>
            <a:r>
              <a:rPr lang="en-US" altLang="zh-TW" sz="3000" dirty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zh-TW" sz="3000" dirty="0">
                <a:latin typeface="標楷體" pitchFamily="65" charset="-120"/>
                <a:ea typeface="標楷體" pitchFamily="65" charset="-120"/>
              </a:rPr>
              <a:t>香港政府：</a:t>
            </a:r>
          </a:p>
          <a:p>
            <a:pPr marL="137160" indent="0">
              <a:buNone/>
            </a:pPr>
            <a:r>
              <a:rPr lang="zh-TW" altLang="zh-TW" sz="3000" dirty="0" smtClean="0">
                <a:latin typeface="標楷體" pitchFamily="65" charset="-120"/>
                <a:ea typeface="標楷體" pitchFamily="65" charset="-120"/>
              </a:rPr>
              <a:t>香港</a:t>
            </a:r>
            <a:r>
              <a:rPr lang="zh-TW" altLang="zh-TW" sz="3000" dirty="0">
                <a:latin typeface="標楷體" pitchFamily="65" charset="-120"/>
                <a:ea typeface="標楷體" pitchFamily="65" charset="-120"/>
              </a:rPr>
              <a:t>僑生來台唸書，使香港人受到高等教會的機會有所提升。當香港整體受高等教育</a:t>
            </a:r>
            <a:r>
              <a:rPr lang="zh-TW" altLang="zh-TW" sz="3000" dirty="0" smtClean="0">
                <a:latin typeface="標楷體" pitchFamily="65" charset="-120"/>
                <a:ea typeface="標楷體" pitchFamily="65" charset="-120"/>
              </a:rPr>
              <a:t>機會</a:t>
            </a:r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的比例</a:t>
            </a:r>
            <a:r>
              <a:rPr lang="zh-TW" altLang="zh-TW" sz="3000" dirty="0" smtClean="0">
                <a:latin typeface="標楷體" pitchFamily="65" charset="-120"/>
                <a:ea typeface="標楷體" pitchFamily="65" charset="-120"/>
              </a:rPr>
              <a:t>上升時</a:t>
            </a:r>
            <a:r>
              <a:rPr lang="zh-TW" altLang="zh-TW" sz="3000" dirty="0">
                <a:latin typeface="標楷體" pitchFamily="65" charset="-120"/>
                <a:ea typeface="標楷體" pitchFamily="65" charset="-120"/>
              </a:rPr>
              <a:t>，香港整體的競爭力同時會上升</a:t>
            </a:r>
            <a:r>
              <a:rPr lang="zh-TW" altLang="zh-TW" sz="3000" dirty="0" smtClean="0">
                <a:latin typeface="標楷體" pitchFamily="65" charset="-120"/>
                <a:ea typeface="標楷體" pitchFamily="65" charset="-120"/>
              </a:rPr>
              <a:t>。在</a:t>
            </a:r>
            <a:r>
              <a:rPr lang="en-US" altLang="zh-TW" sz="3000" dirty="0">
                <a:latin typeface="標楷體" pitchFamily="65" charset="-120"/>
                <a:ea typeface="標楷體" pitchFamily="65" charset="-120"/>
              </a:rPr>
              <a:t>2010</a:t>
            </a:r>
            <a:r>
              <a:rPr lang="zh-TW" altLang="zh-TW" sz="3000" dirty="0">
                <a:latin typeface="標楷體" pitchFamily="65" charset="-120"/>
                <a:ea typeface="標楷體" pitchFamily="65" charset="-120"/>
              </a:rPr>
              <a:t>年香港在教育方面的總公共開支是</a:t>
            </a:r>
            <a:r>
              <a:rPr lang="en-US" altLang="zh-TW" sz="3000" dirty="0">
                <a:latin typeface="標楷體" pitchFamily="65" charset="-120"/>
                <a:ea typeface="標楷體" pitchFamily="65" charset="-120"/>
              </a:rPr>
              <a:t>588</a:t>
            </a:r>
            <a:r>
              <a:rPr lang="zh-TW" altLang="zh-TW" sz="3000" dirty="0">
                <a:latin typeface="標楷體" pitchFamily="65" charset="-120"/>
                <a:ea typeface="標楷體" pitchFamily="65" charset="-120"/>
              </a:rPr>
              <a:t>億元，佔</a:t>
            </a:r>
            <a:r>
              <a:rPr lang="en-US" altLang="zh-TW" sz="3000" dirty="0">
                <a:latin typeface="標楷體" pitchFamily="65" charset="-120"/>
                <a:ea typeface="標楷體" pitchFamily="65" charset="-120"/>
              </a:rPr>
              <a:t>GDP3.6</a:t>
            </a:r>
            <a:r>
              <a:rPr lang="zh-TW" altLang="zh-TW" sz="3000" dirty="0">
                <a:latin typeface="標楷體" pitchFamily="65" charset="-120"/>
                <a:ea typeface="標楷體" pitchFamily="65" charset="-120"/>
              </a:rPr>
              <a:t>％，低於聯合國教科文</a:t>
            </a:r>
            <a:r>
              <a:rPr lang="zh-TW" altLang="zh-TW" sz="3000" dirty="0" smtClean="0">
                <a:latin typeface="標楷體" pitchFamily="65" charset="-120"/>
                <a:ea typeface="標楷體" pitchFamily="65" charset="-120"/>
              </a:rPr>
              <a:t>組織</a:t>
            </a:r>
            <a:r>
              <a:rPr lang="en-US" altLang="zh-TW" sz="3000" dirty="0" smtClean="0">
                <a:latin typeface="標楷體" pitchFamily="65" charset="-120"/>
                <a:ea typeface="標楷體" pitchFamily="65" charset="-120"/>
              </a:rPr>
              <a:t>6</a:t>
            </a:r>
            <a:r>
              <a:rPr lang="zh-TW" altLang="zh-TW" sz="3000" dirty="0">
                <a:latin typeface="標楷體" pitchFamily="65" charset="-120"/>
                <a:ea typeface="標楷體" pitchFamily="65" charset="-120"/>
              </a:rPr>
              <a:t>％的</a:t>
            </a:r>
            <a:r>
              <a:rPr lang="zh-TW" altLang="zh-TW" sz="3000" dirty="0" smtClean="0">
                <a:latin typeface="標楷體" pitchFamily="65" charset="-120"/>
                <a:ea typeface="標楷體" pitchFamily="65" charset="-120"/>
              </a:rPr>
              <a:t>要求。</a:t>
            </a:r>
            <a:r>
              <a:rPr lang="zh-TW" altLang="zh-TW" sz="3000" dirty="0">
                <a:latin typeface="標楷體" pitchFamily="65" charset="-120"/>
                <a:ea typeface="標楷體" pitchFamily="65" charset="-120"/>
              </a:rPr>
              <a:t>香港每年僅有</a:t>
            </a:r>
            <a:r>
              <a:rPr lang="en-US" altLang="zh-TW" sz="3000" dirty="0">
                <a:latin typeface="標楷體" pitchFamily="65" charset="-120"/>
                <a:ea typeface="標楷體" pitchFamily="65" charset="-120"/>
              </a:rPr>
              <a:t>14,500</a:t>
            </a:r>
            <a:r>
              <a:rPr lang="zh-TW" altLang="zh-TW" sz="3000" dirty="0">
                <a:latin typeface="標楷體" pitchFamily="65" charset="-120"/>
                <a:ea typeface="標楷體" pitchFamily="65" charset="-120"/>
              </a:rPr>
              <a:t>個大學資助學</a:t>
            </a:r>
            <a:r>
              <a:rPr lang="zh-TW" altLang="zh-TW" sz="3000" dirty="0" smtClean="0">
                <a:latin typeface="標楷體" pitchFamily="65" charset="-120"/>
                <a:ea typeface="標楷體" pitchFamily="65" charset="-120"/>
              </a:rPr>
              <a:t>額</a:t>
            </a:r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zh-TW" sz="3000" dirty="0" smtClean="0">
                <a:latin typeface="標楷體" pitchFamily="65" charset="-120"/>
                <a:ea typeface="標楷體" pitchFamily="65" charset="-120"/>
              </a:rPr>
              <a:t>已經</a:t>
            </a:r>
            <a:r>
              <a:rPr lang="zh-TW" altLang="zh-TW" sz="3000" dirty="0">
                <a:latin typeface="標楷體" pitchFamily="65" charset="-120"/>
                <a:ea typeface="標楷體" pitchFamily="65" charset="-120"/>
              </a:rPr>
              <a:t>有</a:t>
            </a:r>
            <a:r>
              <a:rPr lang="en-US" altLang="zh-TW" sz="3000" dirty="0">
                <a:latin typeface="標楷體" pitchFamily="65" charset="-120"/>
                <a:ea typeface="標楷體" pitchFamily="65" charset="-120"/>
              </a:rPr>
              <a:t>20</a:t>
            </a:r>
            <a:r>
              <a:rPr lang="zh-TW" altLang="zh-TW" sz="3000" dirty="0">
                <a:latin typeface="標楷體" pitchFamily="65" charset="-120"/>
                <a:ea typeface="標楷體" pitchFamily="65" charset="-120"/>
              </a:rPr>
              <a:t>年不曾增加</a:t>
            </a:r>
            <a:r>
              <a:rPr lang="zh-TW" altLang="zh-TW" sz="3000" dirty="0" smtClean="0">
                <a:latin typeface="標楷體" pitchFamily="65" charset="-120"/>
                <a:ea typeface="標楷體" pitchFamily="65" charset="-120"/>
              </a:rPr>
              <a:t>。</a:t>
            </a:r>
            <a:r>
              <a:rPr lang="zh-TW" altLang="en-US" sz="3000" dirty="0">
                <a:latin typeface="標楷體" pitchFamily="65" charset="-120"/>
                <a:ea typeface="標楷體" pitchFamily="65" charset="-120"/>
              </a:rPr>
              <a:t>香</a:t>
            </a:r>
            <a:r>
              <a:rPr lang="zh-TW" altLang="zh-TW" sz="3000" dirty="0" smtClean="0">
                <a:latin typeface="標楷體" pitchFamily="65" charset="-120"/>
                <a:ea typeface="標楷體" pitchFamily="65" charset="-120"/>
              </a:rPr>
              <a:t>港</a:t>
            </a:r>
            <a:r>
              <a:rPr lang="zh-TW" altLang="zh-TW" sz="3000" dirty="0">
                <a:latin typeface="標楷體" pitchFamily="65" charset="-120"/>
                <a:ea typeface="標楷體" pitchFamily="65" charset="-120"/>
              </a:rPr>
              <a:t>適齡學生入讀學士學位課程的</a:t>
            </a:r>
            <a:r>
              <a:rPr lang="zh-TW" altLang="zh-TW" sz="3000" dirty="0" smtClean="0">
                <a:latin typeface="標楷體" pitchFamily="65" charset="-120"/>
                <a:ea typeface="標楷體" pitchFamily="65" charset="-120"/>
              </a:rPr>
              <a:t>比率只有</a:t>
            </a:r>
            <a:r>
              <a:rPr lang="en-US" altLang="zh-TW" sz="3000" dirty="0">
                <a:latin typeface="標楷體" pitchFamily="65" charset="-120"/>
                <a:ea typeface="標楷體" pitchFamily="65" charset="-120"/>
              </a:rPr>
              <a:t>18</a:t>
            </a:r>
            <a:r>
              <a:rPr lang="zh-TW" altLang="zh-TW" sz="3000" dirty="0">
                <a:latin typeface="標楷體" pitchFamily="65" charset="-120"/>
                <a:ea typeface="標楷體" pitchFamily="65" charset="-120"/>
              </a:rPr>
              <a:t>％，與全球平均大學入學率的</a:t>
            </a:r>
            <a:r>
              <a:rPr lang="en-US" altLang="zh-TW" sz="3000" dirty="0">
                <a:latin typeface="標楷體" pitchFamily="65" charset="-120"/>
                <a:ea typeface="標楷體" pitchFamily="65" charset="-120"/>
              </a:rPr>
              <a:t>26%</a:t>
            </a:r>
            <a:r>
              <a:rPr lang="zh-TW" altLang="zh-TW" sz="3000" dirty="0">
                <a:latin typeface="標楷體" pitchFamily="65" charset="-120"/>
                <a:ea typeface="標楷體" pitchFamily="65" charset="-120"/>
              </a:rPr>
              <a:t>，顯然落後</a:t>
            </a:r>
            <a:r>
              <a:rPr lang="zh-TW" altLang="zh-TW" sz="30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3000" dirty="0">
              <a:latin typeface="標楷體" pitchFamily="65" charset="-120"/>
              <a:ea typeface="標楷體" pitchFamily="65" charset="-120"/>
            </a:endParaRPr>
          </a:p>
          <a:p>
            <a:pPr marL="137160" indent="0">
              <a:buNone/>
            </a:pPr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    </a:t>
            </a:r>
            <a:r>
              <a:rPr lang="zh-TW" altLang="zh-TW" sz="3000" dirty="0" smtClean="0">
                <a:latin typeface="標楷體" pitchFamily="65" charset="-120"/>
                <a:ea typeface="標楷體" pitchFamily="65" charset="-120"/>
              </a:rPr>
              <a:t>香港</a:t>
            </a:r>
            <a:r>
              <a:rPr lang="zh-TW" altLang="zh-TW" sz="3000" dirty="0">
                <a:latin typeface="標楷體" pitchFamily="65" charset="-120"/>
                <a:ea typeface="標楷體" pitchFamily="65" charset="-120"/>
              </a:rPr>
              <a:t>僑生來台讀書的機會和</a:t>
            </a:r>
            <a:r>
              <a:rPr lang="zh-TW" altLang="zh-TW" sz="3000" dirty="0" smtClean="0">
                <a:latin typeface="標楷體" pitchFamily="65" charset="-120"/>
                <a:ea typeface="標楷體" pitchFamily="65" charset="-120"/>
              </a:rPr>
              <a:t>人數增加</a:t>
            </a:r>
            <a:r>
              <a:rPr lang="zh-TW" altLang="zh-TW" sz="3000" dirty="0">
                <a:latin typeface="標楷體" pitchFamily="65" charset="-120"/>
                <a:ea typeface="標楷體" pitchFamily="65" charset="-120"/>
              </a:rPr>
              <a:t>，均有利改善香港人獲得高等教育的比例，從而提升香港整體的競爭力</a:t>
            </a:r>
            <a:r>
              <a:rPr lang="zh-TW" altLang="zh-TW" sz="30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3000" dirty="0" smtClean="0">
              <a:latin typeface="標楷體" pitchFamily="65" charset="-120"/>
              <a:ea typeface="標楷體" pitchFamily="65" charset="-120"/>
            </a:endParaRPr>
          </a:p>
          <a:p>
            <a:pPr marL="137160" indent="0">
              <a:buNone/>
            </a:pPr>
            <a:r>
              <a:rPr lang="en-US" altLang="zh-TW" sz="19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zh-TW" sz="1900" dirty="0">
                <a:latin typeface="標楷體" pitchFamily="65" charset="-120"/>
                <a:ea typeface="標楷體" pitchFamily="65" charset="-120"/>
              </a:rPr>
              <a:t>資料來源：</a:t>
            </a:r>
            <a:r>
              <a:rPr lang="en-US" altLang="zh-TW" sz="1900" dirty="0">
                <a:latin typeface="標楷體" pitchFamily="65" charset="-120"/>
                <a:ea typeface="標楷體" pitchFamily="65" charset="-120"/>
              </a:rPr>
              <a:t>http://www.chaifa.com.hk/20100810GJGGKBRH.htm</a:t>
            </a:r>
            <a:r>
              <a:rPr lang="en-US" altLang="zh-TW" sz="1900" dirty="0"/>
              <a:t>)</a:t>
            </a:r>
            <a:endParaRPr lang="zh-TW" altLang="zh-TW" sz="1900" dirty="0"/>
          </a:p>
          <a:p>
            <a:endParaRPr lang="zh-TW" altLang="en-US" sz="1900" dirty="0"/>
          </a:p>
        </p:txBody>
      </p:sp>
      <p:sp>
        <p:nvSpPr>
          <p:cNvPr id="4" name="向右箭號 3"/>
          <p:cNvSpPr/>
          <p:nvPr/>
        </p:nvSpPr>
        <p:spPr>
          <a:xfrm>
            <a:off x="251520" y="4869160"/>
            <a:ext cx="648072" cy="418306"/>
          </a:xfrm>
          <a:prstGeom prst="rightArrow">
            <a:avLst/>
          </a:prstGeom>
          <a:scene3d>
            <a:camera prst="perspectiveAbove"/>
            <a:lightRig rig="soft" dir="tl">
              <a:rot lat="0" lon="0" rev="20100000"/>
            </a:lightRig>
          </a:scene3d>
          <a:sp3d>
            <a:bevelT w="50800" h="508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8115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35696" y="188640"/>
            <a:ext cx="5472608" cy="1008112"/>
          </a:xfrm>
        </p:spPr>
        <p:txBody>
          <a:bodyPr>
            <a:normAutofit/>
          </a:bodyPr>
          <a:lstStyle/>
          <a:p>
            <a:r>
              <a:rPr lang="zh-TW" altLang="en-US" sz="5400" dirty="0">
                <a:solidFill>
                  <a:schemeClr val="bg1"/>
                </a:solidFill>
                <a:effectLst/>
                <a:latin typeface="標楷體" pitchFamily="65" charset="-120"/>
                <a:ea typeface="標楷體" pitchFamily="65" charset="-120"/>
              </a:rPr>
              <a:t>二、利害關係人</a:t>
            </a:r>
            <a:endParaRPr lang="zh-TW" altLang="en-US" sz="54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7504" y="1484784"/>
            <a:ext cx="8856984" cy="4824576"/>
          </a:xfrm>
        </p:spPr>
        <p:txBody>
          <a:bodyPr/>
          <a:lstStyle/>
          <a:p>
            <a:pPr marL="137160" indent="0">
              <a:buNone/>
            </a:pP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三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台灣大學：</a:t>
            </a:r>
          </a:p>
          <a:p>
            <a:pPr marL="137160" indent="0">
              <a:buNone/>
            </a:pPr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因為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台灣面臨少子化的問題，使台灣許多大學的學生銳減，很多學校都面臨許多困境，但是有了僑生的開放，或許能減緩學生銳減的速度。</a:t>
            </a:r>
          </a:p>
          <a:p>
            <a:pPr marL="137160" indent="0">
              <a:buNone/>
            </a:pP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37160" indent="0">
              <a:buNone/>
            </a:pPr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有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許多文化的注入，使大學更有生命力，讓大學更加多元化，許多文化的融合將呈現不一樣的風采。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26811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91680" y="188640"/>
            <a:ext cx="5760640" cy="1008112"/>
          </a:xfrm>
        </p:spPr>
        <p:txBody>
          <a:bodyPr>
            <a:normAutofit/>
          </a:bodyPr>
          <a:lstStyle/>
          <a:p>
            <a:r>
              <a:rPr lang="zh-TW" altLang="en-US" sz="5400" dirty="0" smtClean="0">
                <a:solidFill>
                  <a:schemeClr val="bg1"/>
                </a:solidFill>
                <a:effectLst/>
                <a:latin typeface="標楷體" pitchFamily="65" charset="-120"/>
                <a:ea typeface="標楷體" pitchFamily="65" charset="-120"/>
              </a:rPr>
              <a:t>二、利害關係人</a:t>
            </a:r>
            <a:endParaRPr lang="zh-TW" altLang="en-US" sz="5400" dirty="0">
              <a:solidFill>
                <a:schemeClr val="bg1"/>
              </a:solidFill>
              <a:effectLst/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四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台灣學生：</a:t>
            </a:r>
          </a:p>
          <a:p>
            <a:pPr marL="137160" indent="0">
              <a:buNone/>
            </a:pPr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當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開放僑生來台，會不會增加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台灣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大學學生的競爭力呢</a:t>
            </a:r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？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37160" indent="0">
              <a:buNone/>
            </a:pPr>
            <a:endParaRPr lang="zh-TW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37160" indent="0">
              <a:buNone/>
            </a:pP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讓台灣學生與國外學生接觸，使台灣學生更有國際觀，也能讓台灣學生和香港僑生互相交流、彼此都能有所成長。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25850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07704" y="188640"/>
            <a:ext cx="5400600" cy="1012974"/>
          </a:xfrm>
        </p:spPr>
        <p:txBody>
          <a:bodyPr>
            <a:normAutofit/>
          </a:bodyPr>
          <a:lstStyle/>
          <a:p>
            <a:r>
              <a:rPr lang="zh-TW" altLang="en-US" sz="5400" dirty="0" smtClean="0">
                <a:solidFill>
                  <a:schemeClr val="bg1"/>
                </a:solidFill>
                <a:effectLst/>
                <a:latin typeface="標楷體" pitchFamily="65" charset="-120"/>
                <a:ea typeface="標楷體" pitchFamily="65" charset="-120"/>
              </a:rPr>
              <a:t>三、香港介紹</a:t>
            </a:r>
            <a:endParaRPr lang="zh-TW" altLang="en-US" sz="5400" dirty="0">
              <a:solidFill>
                <a:schemeClr val="bg1"/>
              </a:solidFill>
              <a:effectLst/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055" y="1556792"/>
            <a:ext cx="8928992" cy="5301208"/>
          </a:xfrm>
        </p:spPr>
        <p:txBody>
          <a:bodyPr>
            <a:normAutofit/>
          </a:bodyPr>
          <a:lstStyle/>
          <a:p>
            <a:r>
              <a:rPr lang="zh-TW" altLang="zh-TW" sz="3200" dirty="0">
                <a:latin typeface="標楷體" pitchFamily="65" charset="-120"/>
                <a:ea typeface="標楷體" pitchFamily="65" charset="-120"/>
              </a:rPr>
              <a:t>在這一個走一步就能遇到僑生的時代，我們更應該深入了解，影響我們與香港僑生不只有競爭力方面，文化和語言也是佔很大的</a:t>
            </a:r>
            <a:r>
              <a:rPr lang="zh-TW" altLang="zh-TW" sz="3200" dirty="0" smtClean="0">
                <a:latin typeface="標楷體" pitchFamily="65" charset="-120"/>
                <a:ea typeface="標楷體" pitchFamily="65" charset="-120"/>
              </a:rPr>
              <a:t>部分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。</a:t>
            </a:r>
            <a:r>
              <a:rPr lang="zh-TW" altLang="zh-TW" sz="3200" dirty="0" smtClean="0">
                <a:latin typeface="標楷體" pitchFamily="65" charset="-120"/>
                <a:ea typeface="標楷體" pitchFamily="65" charset="-120"/>
              </a:rPr>
              <a:t>雖然</a:t>
            </a:r>
            <a:r>
              <a:rPr lang="zh-TW" altLang="zh-TW" sz="3200" dirty="0">
                <a:latin typeface="標楷體" pitchFamily="65" charset="-120"/>
                <a:ea typeface="標楷體" pitchFamily="65" charset="-120"/>
              </a:rPr>
              <a:t>我們都是漢民族但是差異還是很大</a:t>
            </a:r>
            <a:r>
              <a:rPr lang="zh-TW" altLang="zh-TW" sz="3200" dirty="0" smtClean="0">
                <a:latin typeface="標楷體" pitchFamily="65" charset="-120"/>
                <a:ea typeface="標楷體" pitchFamily="65" charset="-120"/>
              </a:rPr>
              <a:t>的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22803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21005204">
            <a:off x="457200" y="476672"/>
            <a:ext cx="5266928" cy="940966"/>
          </a:xfrm>
        </p:spPr>
        <p:txBody>
          <a:bodyPr>
            <a:normAutofit/>
          </a:bodyPr>
          <a:lstStyle/>
          <a:p>
            <a:r>
              <a:rPr lang="zh-TW" altLang="en-US" sz="3200" dirty="0" smtClean="0">
                <a:solidFill>
                  <a:schemeClr val="bg1"/>
                </a:solidFill>
                <a:effectLst/>
                <a:latin typeface="標楷體" pitchFamily="65" charset="-120"/>
                <a:ea typeface="標楷體" pitchFamily="65" charset="-120"/>
              </a:rPr>
              <a:t>公行系一年級的香港僑生</a:t>
            </a:r>
            <a:r>
              <a:rPr lang="en-US" altLang="zh-TW" sz="3200" dirty="0" smtClean="0">
                <a:solidFill>
                  <a:schemeClr val="bg1"/>
                </a:solidFill>
                <a:effectLst/>
                <a:latin typeface="標楷體" pitchFamily="65" charset="-120"/>
                <a:ea typeface="標楷體" pitchFamily="65" charset="-120"/>
              </a:rPr>
              <a:t>~~</a:t>
            </a:r>
            <a:endParaRPr lang="zh-TW" altLang="en-US" sz="3200" dirty="0">
              <a:solidFill>
                <a:schemeClr val="bg1"/>
              </a:solidFill>
              <a:effectLst/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80501">
            <a:off x="695353" y="2248847"/>
            <a:ext cx="2796571" cy="2796571"/>
          </a:xfr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84255">
            <a:off x="4501977" y="1166201"/>
            <a:ext cx="4083918" cy="5445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932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195736" y="188640"/>
            <a:ext cx="4824536" cy="1008112"/>
          </a:xfrm>
        </p:spPr>
        <p:txBody>
          <a:bodyPr>
            <a:normAutofit/>
          </a:bodyPr>
          <a:lstStyle/>
          <a:p>
            <a:r>
              <a:rPr lang="zh-TW" altLang="en-US" sz="5400" dirty="0">
                <a:solidFill>
                  <a:schemeClr val="bg1"/>
                </a:solidFill>
                <a:effectLst/>
                <a:latin typeface="標楷體" pitchFamily="65" charset="-120"/>
                <a:ea typeface="標楷體" pitchFamily="65" charset="-120"/>
              </a:rPr>
              <a:t>三、香港介紹</a:t>
            </a:r>
            <a:endParaRPr lang="zh-TW" altLang="en-US" sz="54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484784"/>
            <a:ext cx="8964488" cy="4824576"/>
          </a:xfrm>
        </p:spPr>
        <p:txBody>
          <a:bodyPr/>
          <a:lstStyle/>
          <a:p>
            <a:endParaRPr lang="zh-TW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sz="3200" dirty="0">
                <a:latin typeface="標楷體" pitchFamily="65" charset="-120"/>
                <a:ea typeface="標楷體" pitchFamily="65" charset="-120"/>
              </a:rPr>
              <a:t>香港僑生來台就讀大學雖然是被香港政府所承認的，但是和在本地念大學還是有很大的</a:t>
            </a:r>
            <a:r>
              <a:rPr lang="zh-TW" altLang="zh-TW" sz="3200" dirty="0" smtClean="0">
                <a:latin typeface="標楷體" pitchFamily="65" charset="-120"/>
                <a:ea typeface="標楷體" pitchFamily="65" charset="-120"/>
              </a:rPr>
              <a:t>差異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pPr marL="137160" indent="0">
              <a:buNone/>
            </a:pP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zh-TW" sz="3200" dirty="0" smtClean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zh-TW" sz="3200" dirty="0">
                <a:latin typeface="標楷體" pitchFamily="65" charset="-120"/>
                <a:ea typeface="標楷體" pitchFamily="65" charset="-120"/>
              </a:rPr>
              <a:t>所以香港僑生在台灣修完大學之後勢必要</a:t>
            </a:r>
            <a:r>
              <a:rPr lang="zh-TW" altLang="zh-TW" sz="3200" dirty="0" smtClean="0">
                <a:latin typeface="標楷體" pitchFamily="65" charset="-120"/>
                <a:ea typeface="標楷體" pitchFamily="65" charset="-120"/>
              </a:rPr>
              <a:t>繼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  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pPr marL="137160" indent="0">
              <a:buNone/>
            </a:pP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zh-TW" sz="3200" dirty="0" smtClean="0">
                <a:latin typeface="標楷體" pitchFamily="65" charset="-120"/>
                <a:ea typeface="標楷體" pitchFamily="65" charset="-120"/>
              </a:rPr>
              <a:t>續出國</a:t>
            </a:r>
            <a:r>
              <a:rPr lang="zh-TW" altLang="zh-TW" sz="3200" dirty="0">
                <a:latin typeface="標楷體" pitchFamily="65" charset="-120"/>
                <a:ea typeface="標楷體" pitchFamily="65" charset="-120"/>
              </a:rPr>
              <a:t>進修，這樣子才能有一個比較平等的</a:t>
            </a:r>
            <a:r>
              <a:rPr lang="zh-TW" altLang="zh-TW" sz="3200" dirty="0" smtClean="0">
                <a:latin typeface="標楷體" pitchFamily="65" charset="-120"/>
                <a:ea typeface="標楷體" pitchFamily="65" charset="-120"/>
              </a:rPr>
              <a:t>待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pPr marL="137160" indent="0">
              <a:buNone/>
            </a:pP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zh-TW" sz="3200" dirty="0" smtClean="0">
                <a:latin typeface="標楷體" pitchFamily="65" charset="-120"/>
                <a:ea typeface="標楷體" pitchFamily="65" charset="-120"/>
              </a:rPr>
              <a:t>遇</a:t>
            </a:r>
            <a:r>
              <a:rPr lang="zh-TW" altLang="zh-TW" sz="3200" dirty="0">
                <a:latin typeface="標楷體" pitchFamily="65" charset="-120"/>
                <a:ea typeface="標楷體" pitchFamily="65" charset="-120"/>
              </a:rPr>
              <a:t>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61926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35696" y="188640"/>
            <a:ext cx="5464052" cy="956692"/>
          </a:xfrm>
        </p:spPr>
        <p:txBody>
          <a:bodyPr>
            <a:noAutofit/>
          </a:bodyPr>
          <a:lstStyle/>
          <a:p>
            <a:r>
              <a:rPr lang="zh-TW" altLang="en-US" sz="5400" dirty="0">
                <a:solidFill>
                  <a:schemeClr val="bg1"/>
                </a:solidFill>
                <a:effectLst/>
                <a:latin typeface="標楷體" pitchFamily="65" charset="-120"/>
                <a:ea typeface="標楷體" pitchFamily="65" charset="-120"/>
              </a:rPr>
              <a:t>三、香港介紹</a:t>
            </a:r>
            <a:endParaRPr lang="zh-TW" altLang="en-US" sz="54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</p:spPr>
        <p:txBody>
          <a:bodyPr>
            <a:normAutofit fontScale="92500" lnSpcReduction="20000"/>
          </a:bodyPr>
          <a:lstStyle/>
          <a:p>
            <a:pPr marL="137160" indent="0">
              <a:buNone/>
            </a:pP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37160" indent="0">
              <a:buNone/>
            </a:pP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2013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年香港政府對新高中和文憑試後的出路介紹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表一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marL="137160" indent="0">
              <a:buNone/>
            </a:pP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37160" indent="0">
              <a:buNone/>
            </a:pP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37160" indent="0">
              <a:buNone/>
            </a:pP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37160" indent="0">
              <a:buNone/>
            </a:pP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37160" indent="0">
              <a:buNone/>
            </a:pP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37160" indent="0">
              <a:buNone/>
            </a:pP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37160" indent="0">
              <a:buNone/>
            </a:pP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37160" indent="0">
              <a:buNone/>
            </a:pP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37160" indent="0">
              <a:buNone/>
            </a:pP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37160" indent="0">
              <a:buNone/>
            </a:pP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37160" indent="0">
              <a:buNone/>
            </a:pPr>
            <a:endParaRPr lang="en-US" altLang="zh-TW" sz="2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37160" indent="0">
              <a:buNone/>
            </a:pPr>
            <a:endParaRPr lang="en-US" altLang="zh-TW" sz="2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37160" indent="0">
              <a:buNone/>
            </a:pPr>
            <a:r>
              <a:rPr lang="en-US" altLang="zh-TW" sz="19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1900" dirty="0">
                <a:latin typeface="標楷體" panose="03000509000000000000" pitchFamily="65" charset="-120"/>
                <a:ea typeface="標楷體" panose="03000509000000000000" pitchFamily="65" charset="-120"/>
              </a:rPr>
              <a:t>資料</a:t>
            </a:r>
            <a:r>
              <a:rPr lang="zh-TW" altLang="zh-TW" sz="19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來源</a:t>
            </a:r>
            <a:r>
              <a:rPr lang="zh-TW" altLang="en-US" sz="1900" dirty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1900" u="sng" dirty="0" smtClean="0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http</a:t>
            </a:r>
            <a:r>
              <a:rPr lang="en-US" altLang="zh-TW" sz="1900" u="sng" dirty="0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://334.edb.hkedcity.net/multiplepathway.php?code=0</a:t>
            </a:r>
            <a:r>
              <a:rPr lang="zh-TW" altLang="zh-TW" sz="1900" dirty="0">
                <a:latin typeface="標楷體" panose="03000509000000000000" pitchFamily="65" charset="-120"/>
                <a:ea typeface="標楷體" panose="03000509000000000000" pitchFamily="65" charset="-120"/>
              </a:rPr>
              <a:t>，香港教育局</a:t>
            </a:r>
            <a:r>
              <a:rPr lang="en-US" altLang="zh-TW" sz="19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sz="19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4" name="圖片 3" descr="hongkong-edb-p1.gif"/>
          <p:cNvPicPr/>
          <p:nvPr/>
        </p:nvPicPr>
        <p:blipFill>
          <a:blip r:embed="rId3"/>
          <a:stretch>
            <a:fillRect/>
          </a:stretch>
        </p:blipFill>
        <p:spPr>
          <a:xfrm>
            <a:off x="1691680" y="1988840"/>
            <a:ext cx="4896543" cy="4382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5518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67744" y="116632"/>
            <a:ext cx="4824536" cy="1080120"/>
          </a:xfrm>
        </p:spPr>
        <p:txBody>
          <a:bodyPr>
            <a:normAutofit/>
          </a:bodyPr>
          <a:lstStyle/>
          <a:p>
            <a:r>
              <a:rPr lang="zh-TW" altLang="en-US" sz="5400" dirty="0">
                <a:solidFill>
                  <a:schemeClr val="bg1"/>
                </a:solidFill>
                <a:effectLst/>
                <a:latin typeface="標楷體" pitchFamily="65" charset="-120"/>
                <a:ea typeface="標楷體" pitchFamily="65" charset="-120"/>
              </a:rPr>
              <a:t>三、香港介紹</a:t>
            </a:r>
            <a:endParaRPr lang="zh-TW" altLang="en-US" sz="54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517232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以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第一屆文憑考試為例：七萬多考生中有二萬六千多人考獲入大學的最低標準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即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37.6%)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。可是以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表二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的資料可見，香港政府資肋的學士學位課程只有約萬五</a:t>
            </a:r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個，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即是約一萬三千個學位</a:t>
            </a:r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另外</a:t>
            </a:r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一萬三千人便到大學望門與嘆，改到報選自資課程或副學士或選擇出國升學</a:t>
            </a:r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37160" indent="0">
              <a:buNone/>
            </a:pPr>
            <a:endParaRPr lang="en-US" altLang="zh-TW" sz="3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37160" indent="0">
              <a:buNone/>
            </a:pPr>
            <a:endParaRPr lang="en-US" altLang="zh-TW" sz="3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37160" indent="0">
              <a:buNone/>
            </a:pPr>
            <a:r>
              <a:rPr lang="zh-TW" altLang="en-US" sz="22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zh-TW" sz="2200" dirty="0" smtClean="0">
                <a:latin typeface="標楷體" pitchFamily="65" charset="-120"/>
                <a:ea typeface="標楷體" pitchFamily="65" charset="-120"/>
              </a:rPr>
              <a:t>香港</a:t>
            </a:r>
            <a:r>
              <a:rPr lang="en-US" altLang="zh-TW" sz="2200" dirty="0">
                <a:latin typeface="標楷體" pitchFamily="65" charset="-120"/>
                <a:ea typeface="標楷體" pitchFamily="65" charset="-120"/>
              </a:rPr>
              <a:t>2013</a:t>
            </a:r>
            <a:r>
              <a:rPr lang="zh-TW" altLang="zh-TW" sz="2200" dirty="0">
                <a:latin typeface="標楷體" pitchFamily="65" charset="-120"/>
                <a:ea typeface="標楷體" pitchFamily="65" charset="-120"/>
              </a:rPr>
              <a:t>年中學文憑考試升學出路</a:t>
            </a:r>
            <a:r>
              <a:rPr lang="en-US" altLang="zh-TW" sz="2200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zh-TW" sz="2200" dirty="0">
                <a:latin typeface="標楷體" pitchFamily="65" charset="-120"/>
                <a:ea typeface="標楷體" pitchFamily="65" charset="-120"/>
              </a:rPr>
              <a:t>學士及副學士課程</a:t>
            </a:r>
            <a:r>
              <a:rPr lang="en-US" altLang="zh-TW" sz="2200" dirty="0">
                <a:latin typeface="標楷體" pitchFamily="65" charset="-120"/>
                <a:ea typeface="標楷體" pitchFamily="65" charset="-120"/>
              </a:rPr>
              <a:t>)(</a:t>
            </a:r>
            <a:r>
              <a:rPr lang="zh-TW" altLang="zh-TW" sz="2200" dirty="0">
                <a:latin typeface="標楷體" pitchFamily="65" charset="-120"/>
                <a:ea typeface="標楷體" pitchFamily="65" charset="-120"/>
              </a:rPr>
              <a:t>表二</a:t>
            </a:r>
            <a:r>
              <a:rPr lang="en-US" altLang="zh-TW" sz="2200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en-US" altLang="zh-TW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30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資料來源：</a:t>
            </a:r>
            <a:r>
              <a:rPr lang="en-US" altLang="zh-TW" sz="1600" u="sng" dirty="0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http://www.hkeaa.edu.hk/DocLibrary/HKDSE/Exam_Report/Examination_Statistics/dseexamstat12_3.pdf</a:t>
            </a:r>
            <a:r>
              <a:rPr lang="en-US" altLang="zh-TW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zh-TW" sz="1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37160" indent="0">
              <a:buNone/>
            </a:pP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37160" indent="0">
              <a:buNone/>
            </a:pPr>
            <a:endParaRPr lang="zh-TW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162646"/>
              </p:ext>
            </p:extLst>
          </p:nvPr>
        </p:nvGraphicFramePr>
        <p:xfrm>
          <a:off x="395536" y="2132856"/>
          <a:ext cx="8136903" cy="31726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38011"/>
                <a:gridCol w="2938011"/>
                <a:gridCol w="2260881"/>
              </a:tblGrid>
              <a:tr h="582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 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課程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學額</a:t>
                      </a:r>
                      <a:r>
                        <a:rPr lang="en-US" sz="1800" kern="100" dirty="0">
                          <a:effectLst/>
                        </a:rPr>
                        <a:t>(</a:t>
                      </a:r>
                      <a:r>
                        <a:rPr lang="zh-TW" sz="1800" kern="100" dirty="0">
                          <a:effectLst/>
                        </a:rPr>
                        <a:t>個</a:t>
                      </a:r>
                      <a:r>
                        <a:rPr lang="en-US" sz="1800" kern="100" dirty="0">
                          <a:effectLst/>
                        </a:rPr>
                        <a:t>)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4046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學士學位課程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政府資助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14500-15100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404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自資學位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~7000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4046"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副學士課程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政府資助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</a:rPr>
                        <a:t>約</a:t>
                      </a:r>
                      <a:r>
                        <a:rPr lang="en-US" sz="1800" kern="100">
                          <a:effectLst/>
                        </a:rPr>
                        <a:t>9800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404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自資學位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</a:rPr>
                        <a:t>約</a:t>
                      </a:r>
                      <a:r>
                        <a:rPr lang="en-US" sz="1800" kern="100">
                          <a:effectLst/>
                        </a:rPr>
                        <a:t>29700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404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毅進文憑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超過</a:t>
                      </a:r>
                      <a:r>
                        <a:rPr lang="en-US" sz="1800" kern="100" dirty="0">
                          <a:effectLst/>
                        </a:rPr>
                        <a:t>5000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404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</a:rPr>
                        <a:t>職業訓練局基礎文憑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6300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4046">
                <a:tc gridSpan="3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資料來源：</a:t>
                      </a:r>
                      <a:r>
                        <a:rPr lang="en-US" sz="1400" kern="100" dirty="0">
                          <a:effectLst/>
                        </a:rPr>
                        <a:t>102</a:t>
                      </a:r>
                      <a:r>
                        <a:rPr lang="zh-TW" sz="1400" kern="100" dirty="0">
                          <a:effectLst/>
                        </a:rPr>
                        <a:t>年度香港地區招生報告及香港教育局</a:t>
                      </a:r>
                      <a:endParaRPr lang="zh-TW" sz="14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690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7504" y="1484784"/>
            <a:ext cx="9036496" cy="4536504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選擇出國留學</a:t>
            </a:r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香港</a:t>
            </a:r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學生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，雖以英、美、澳為首</a:t>
            </a:r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選，赴台灣升學的學生也按年增加。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2012</a:t>
            </a:r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年赴台升學總人數達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1595</a:t>
            </a:r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人，較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2011</a:t>
            </a:r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年的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687</a:t>
            </a:r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人增長了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2.32</a:t>
            </a:r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倍。</a:t>
            </a:r>
            <a:r>
              <a:rPr lang="en-US" altLang="zh-TW" sz="19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19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資料來源：</a:t>
            </a:r>
            <a:r>
              <a:rPr lang="en-US" altLang="zh-TW" sz="19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102</a:t>
            </a:r>
            <a:r>
              <a:rPr lang="zh-TW" altLang="zh-TW" sz="19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年度香港地區招生報告</a:t>
            </a:r>
            <a:r>
              <a:rPr lang="en-US" altLang="zh-TW" sz="19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zh-TW" sz="19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37160" indent="0">
              <a:buNone/>
            </a:pPr>
            <a:endParaRPr lang="zh-TW" altLang="en-US" dirty="0"/>
          </a:p>
        </p:txBody>
      </p:sp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2051720" y="116632"/>
            <a:ext cx="5256584" cy="1143000"/>
          </a:xfrm>
        </p:spPr>
        <p:txBody>
          <a:bodyPr>
            <a:normAutofit/>
          </a:bodyPr>
          <a:lstStyle/>
          <a:p>
            <a:r>
              <a:rPr lang="zh-TW" altLang="en-US" sz="5400" dirty="0">
                <a:solidFill>
                  <a:schemeClr val="bg1"/>
                </a:solidFill>
                <a:effectLst/>
                <a:latin typeface="標楷體" pitchFamily="65" charset="-120"/>
                <a:ea typeface="標楷體" pitchFamily="65" charset="-120"/>
              </a:rPr>
              <a:t>三、香港介紹</a:t>
            </a:r>
            <a:endParaRPr lang="zh-TW" altLang="en-US" sz="5400" dirty="0"/>
          </a:p>
        </p:txBody>
      </p:sp>
    </p:spTree>
    <p:extLst>
      <p:ext uri="{BB962C8B-B14F-4D97-AF65-F5344CB8AC3E}">
        <p14:creationId xmlns:p14="http://schemas.microsoft.com/office/powerpoint/2010/main" val="372132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611560" y="1916832"/>
            <a:ext cx="4176464" cy="1143000"/>
          </a:xfrm>
        </p:spPr>
        <p:txBody>
          <a:bodyPr>
            <a:normAutofit/>
          </a:bodyPr>
          <a:lstStyle/>
          <a:p>
            <a:r>
              <a:rPr lang="zh-TW" altLang="en-US" sz="5400" dirty="0">
                <a:solidFill>
                  <a:srgbClr val="FFFF00"/>
                </a:solidFill>
                <a:effectLst/>
                <a:latin typeface="標楷體" pitchFamily="65" charset="-120"/>
                <a:ea typeface="標楷體" pitchFamily="65" charset="-120"/>
              </a:rPr>
              <a:t>壹</a:t>
            </a:r>
            <a:r>
              <a:rPr lang="zh-TW" altLang="en-US" sz="5400" dirty="0" smtClean="0">
                <a:solidFill>
                  <a:srgbClr val="FFFF00"/>
                </a:solidFill>
                <a:effectLst/>
                <a:latin typeface="標楷體" pitchFamily="65" charset="-120"/>
                <a:ea typeface="標楷體" pitchFamily="65" charset="-120"/>
              </a:rPr>
              <a:t>、前言</a:t>
            </a:r>
            <a:endParaRPr lang="zh-TW" altLang="en-US" sz="5400" dirty="0">
              <a:solidFill>
                <a:srgbClr val="FFFF00"/>
              </a:solidFill>
              <a:effectLst/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28937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79712" y="188640"/>
            <a:ext cx="5040560" cy="1080120"/>
          </a:xfrm>
        </p:spPr>
        <p:txBody>
          <a:bodyPr>
            <a:normAutofit/>
          </a:bodyPr>
          <a:lstStyle/>
          <a:p>
            <a:r>
              <a:rPr lang="zh-TW" altLang="en-US" sz="5400" dirty="0">
                <a:solidFill>
                  <a:schemeClr val="bg1"/>
                </a:solidFill>
                <a:effectLst/>
                <a:latin typeface="標楷體" pitchFamily="65" charset="-120"/>
                <a:ea typeface="標楷體" pitchFamily="65" charset="-120"/>
              </a:rPr>
              <a:t>三、香港介紹</a:t>
            </a:r>
            <a:endParaRPr lang="zh-TW" altLang="en-US" sz="54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7504" y="1600200"/>
            <a:ext cx="9036496" cy="4709160"/>
          </a:xfrm>
        </p:spPr>
        <p:txBody>
          <a:bodyPr>
            <a:normAutofit/>
          </a:bodyPr>
          <a:lstStyle/>
          <a:p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縱然出路是多元化，但現實上香港仍然停留在「不唸大學便沒有出路」的思想上。所以，現在不是進不了大學的學生便選擇入讀副學士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(Sub-degree)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。在表二中，我們知道在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2013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年有大約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萬學生選擇讀副學士課程，他們希望在兩年副學士課程後能繼續升大學，但學士的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認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可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性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成疑。</a:t>
            </a:r>
          </a:p>
          <a:p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台灣教育部在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2013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年度，開放大學兩年制的學士班，為在香港取得副學位者繼續升學。這一政策也會使更多的香港學生來台讀書，以完了大學之夢。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37160" indent="0">
              <a:buNone/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資料來源：</a:t>
            </a: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102</a:t>
            </a:r>
            <a:r>
              <a:rPr lang="zh-TW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年度香港地區招生報告</a:t>
            </a: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75206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07704" y="332656"/>
            <a:ext cx="5184576" cy="1008112"/>
          </a:xfrm>
        </p:spPr>
        <p:txBody>
          <a:bodyPr>
            <a:normAutofit fontScale="90000"/>
          </a:bodyPr>
          <a:lstStyle/>
          <a:p>
            <a:r>
              <a:rPr lang="zh-TW" altLang="zh-TW" sz="6000" dirty="0" smtClean="0">
                <a:solidFill>
                  <a:schemeClr val="bg1"/>
                </a:solidFill>
                <a:effectLst/>
                <a:latin typeface="標楷體" pitchFamily="65" charset="-120"/>
                <a:ea typeface="標楷體" pitchFamily="65" charset="-120"/>
              </a:rPr>
              <a:t>四</a:t>
            </a:r>
            <a:r>
              <a:rPr lang="zh-TW" altLang="zh-TW" sz="6000" dirty="0">
                <a:solidFill>
                  <a:schemeClr val="bg1"/>
                </a:solidFill>
                <a:effectLst/>
                <a:latin typeface="標楷體" pitchFamily="65" charset="-120"/>
                <a:ea typeface="標楷體" pitchFamily="65" charset="-120"/>
              </a:rPr>
              <a:t>、物價差異</a:t>
            </a:r>
            <a:r>
              <a:rPr lang="zh-TW" altLang="zh-TW" dirty="0">
                <a:effectLst/>
              </a:rPr>
              <a:t/>
            </a:r>
            <a:br>
              <a:rPr lang="zh-TW" altLang="zh-TW" dirty="0">
                <a:effectLst/>
              </a:rPr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600200"/>
            <a:ext cx="8964488" cy="4709160"/>
          </a:xfrm>
        </p:spPr>
        <p:txBody>
          <a:bodyPr/>
          <a:lstStyle/>
          <a:p>
            <a:pPr marL="137160" indent="0">
              <a:buNone/>
            </a:pPr>
            <a:r>
              <a:rPr lang="zh-TW" altLang="zh-TW" sz="3200" dirty="0" smtClean="0">
                <a:latin typeface="標楷體" pitchFamily="65" charset="-120"/>
                <a:ea typeface="標楷體" pitchFamily="65" charset="-120"/>
              </a:rPr>
              <a:t>香港</a:t>
            </a:r>
            <a:r>
              <a:rPr lang="zh-TW" altLang="zh-TW" sz="3200" dirty="0">
                <a:latin typeface="標楷體" pitchFamily="65" charset="-120"/>
                <a:ea typeface="標楷體" pitchFamily="65" charset="-120"/>
              </a:rPr>
              <a:t>的物價指數大約是台灣的三到四倍，雖然香港富人很多但是因為貧富差距大的關係，所以窮人更是</a:t>
            </a:r>
            <a:r>
              <a:rPr lang="zh-TW" altLang="zh-TW" sz="3200" dirty="0" smtClean="0">
                <a:latin typeface="標楷體" pitchFamily="65" charset="-120"/>
                <a:ea typeface="標楷體" pitchFamily="65" charset="-120"/>
              </a:rPr>
              <a:t>不少，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因此</a:t>
            </a:r>
            <a:r>
              <a:rPr lang="zh-TW" altLang="zh-TW" sz="3200" dirty="0" smtClean="0">
                <a:latin typeface="標楷體" pitchFamily="65" charset="-120"/>
                <a:ea typeface="標楷體" pitchFamily="65" charset="-120"/>
              </a:rPr>
              <a:t>才</a:t>
            </a:r>
            <a:r>
              <a:rPr lang="zh-TW" altLang="zh-TW" sz="3200" dirty="0">
                <a:latin typeface="標楷體" pitchFamily="65" charset="-120"/>
                <a:ea typeface="標楷體" pitchFamily="65" charset="-120"/>
              </a:rPr>
              <a:t>有那麼多香港僑生對於台灣並不感到排斥的</a:t>
            </a:r>
            <a:r>
              <a:rPr lang="zh-TW" altLang="zh-TW" sz="3200" dirty="0" smtClean="0">
                <a:latin typeface="標楷體" pitchFamily="65" charset="-120"/>
                <a:ea typeface="標楷體" pitchFamily="65" charset="-120"/>
              </a:rPr>
              <a:t>原因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。</a:t>
            </a:r>
            <a:r>
              <a:rPr lang="zh-TW" altLang="zh-TW" sz="3200" dirty="0" smtClean="0">
                <a:latin typeface="標楷體" pitchFamily="65" charset="-120"/>
                <a:ea typeface="標楷體" pitchFamily="65" charset="-120"/>
              </a:rPr>
              <a:t>還有香港</a:t>
            </a:r>
            <a:r>
              <a:rPr lang="zh-TW" altLang="zh-TW" sz="3200" dirty="0">
                <a:latin typeface="標楷體" pitchFamily="65" charset="-120"/>
                <a:ea typeface="標楷體" pitchFamily="65" charset="-120"/>
              </a:rPr>
              <a:t>的學費約台灣的</a:t>
            </a:r>
            <a:r>
              <a:rPr lang="en-US" altLang="zh-TW" sz="3200" dirty="0">
                <a:latin typeface="標楷體" pitchFamily="65" charset="-120"/>
                <a:ea typeface="標楷體" pitchFamily="65" charset="-120"/>
              </a:rPr>
              <a:t>4</a:t>
            </a:r>
            <a:r>
              <a:rPr lang="zh-TW" altLang="zh-TW" sz="3200" dirty="0">
                <a:latin typeface="標楷體" pitchFamily="65" charset="-120"/>
                <a:ea typeface="標楷體" pitchFamily="65" charset="-120"/>
              </a:rPr>
              <a:t>到</a:t>
            </a:r>
            <a:r>
              <a:rPr lang="en-US" altLang="zh-TW" sz="3200" dirty="0">
                <a:latin typeface="標楷體" pitchFamily="65" charset="-120"/>
                <a:ea typeface="標楷體" pitchFamily="65" charset="-120"/>
              </a:rPr>
              <a:t>5</a:t>
            </a:r>
            <a:r>
              <a:rPr lang="zh-TW" altLang="zh-TW" sz="3200" dirty="0">
                <a:latin typeface="標楷體" pitchFamily="65" charset="-120"/>
                <a:ea typeface="標楷體" pitchFamily="65" charset="-120"/>
              </a:rPr>
              <a:t>倍之多，一年就要</a:t>
            </a:r>
            <a:r>
              <a:rPr lang="en-US" altLang="zh-TW" sz="3200" dirty="0">
                <a:latin typeface="標楷體" pitchFamily="65" charset="-120"/>
                <a:ea typeface="標楷體" pitchFamily="65" charset="-120"/>
              </a:rPr>
              <a:t>4</a:t>
            </a:r>
            <a:r>
              <a:rPr lang="zh-TW" altLang="zh-TW" sz="3200" dirty="0">
                <a:latin typeface="標楷體" pitchFamily="65" charset="-120"/>
                <a:ea typeface="標楷體" pitchFamily="65" charset="-120"/>
              </a:rPr>
              <a:t>萬多港幣了，而在我們台灣公立學校學費一年也只要</a:t>
            </a:r>
            <a:r>
              <a:rPr lang="en-US" altLang="zh-TW" sz="3200" dirty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zh-TW" sz="3200" dirty="0">
                <a:latin typeface="標楷體" pitchFamily="65" charset="-120"/>
                <a:ea typeface="標楷體" pitchFamily="65" charset="-120"/>
              </a:rPr>
              <a:t>到</a:t>
            </a:r>
            <a:r>
              <a:rPr lang="en-US" altLang="zh-TW" sz="3200" dirty="0">
                <a:latin typeface="標楷體" pitchFamily="65" charset="-120"/>
                <a:ea typeface="標楷體" pitchFamily="65" charset="-120"/>
              </a:rPr>
              <a:t>4</a:t>
            </a:r>
            <a:r>
              <a:rPr lang="zh-TW" altLang="zh-TW" sz="3200" dirty="0">
                <a:latin typeface="標楷體" pitchFamily="65" charset="-120"/>
                <a:ea typeface="標楷體" pitchFamily="65" charset="-120"/>
              </a:rPr>
              <a:t>萬，由此可見物價指數相差甚高。</a:t>
            </a:r>
          </a:p>
          <a:p>
            <a:endParaRPr lang="zh-TW" altLang="en-US" sz="32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28487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91680" y="116632"/>
            <a:ext cx="5904656" cy="936104"/>
          </a:xfrm>
        </p:spPr>
        <p:txBody>
          <a:bodyPr>
            <a:normAutofit fontScale="90000"/>
          </a:bodyPr>
          <a:lstStyle/>
          <a:p>
            <a:r>
              <a:rPr lang="en-US" altLang="zh-TW" dirty="0">
                <a:effectLst/>
              </a:rPr>
              <a:t/>
            </a:r>
            <a:br>
              <a:rPr lang="en-US" altLang="zh-TW" dirty="0">
                <a:effectLst/>
              </a:rPr>
            </a:br>
            <a:r>
              <a:rPr lang="en-US" altLang="zh-TW" dirty="0" smtClean="0">
                <a:effectLst/>
              </a:rPr>
              <a:t/>
            </a:r>
            <a:br>
              <a:rPr lang="en-US" altLang="zh-TW" dirty="0" smtClean="0">
                <a:effectLst/>
              </a:rPr>
            </a:br>
            <a:r>
              <a:rPr lang="zh-TW" altLang="zh-TW" sz="6000" dirty="0" smtClean="0">
                <a:solidFill>
                  <a:schemeClr val="bg1"/>
                </a:solidFill>
                <a:effectLst/>
                <a:latin typeface="標楷體" pitchFamily="65" charset="-120"/>
                <a:ea typeface="標楷體" pitchFamily="65" charset="-120"/>
              </a:rPr>
              <a:t>五</a:t>
            </a:r>
            <a:r>
              <a:rPr lang="zh-TW" altLang="zh-TW" sz="6000" dirty="0">
                <a:solidFill>
                  <a:schemeClr val="bg1"/>
                </a:solidFill>
                <a:effectLst/>
                <a:latin typeface="標楷體" pitchFamily="65" charset="-120"/>
                <a:ea typeface="標楷體" pitchFamily="65" charset="-120"/>
              </a:rPr>
              <a:t>、香港大學不足</a:t>
            </a:r>
            <a:r>
              <a:rPr lang="zh-TW" altLang="zh-TW" dirty="0">
                <a:solidFill>
                  <a:schemeClr val="bg1"/>
                </a:solidFill>
                <a:effectLst/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zh-TW" dirty="0">
                <a:solidFill>
                  <a:schemeClr val="bg1"/>
                </a:solidFill>
                <a:effectLst/>
                <a:latin typeface="標楷體" pitchFamily="65" charset="-120"/>
                <a:ea typeface="標楷體" pitchFamily="65" charset="-120"/>
              </a:rPr>
            </a:br>
            <a:r>
              <a:rPr lang="zh-TW" altLang="zh-TW" dirty="0">
                <a:effectLst/>
              </a:rPr>
              <a:t/>
            </a:r>
            <a:br>
              <a:rPr lang="zh-TW" altLang="zh-TW" dirty="0">
                <a:effectLst/>
              </a:rPr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7504" y="1600200"/>
            <a:ext cx="8928992" cy="4709160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zh-TW" altLang="zh-TW" sz="3200" dirty="0" smtClean="0">
                <a:latin typeface="標楷體" pitchFamily="65" charset="-120"/>
                <a:ea typeface="標楷體" pitchFamily="65" charset="-120"/>
              </a:rPr>
              <a:t>香港</a:t>
            </a:r>
            <a:r>
              <a:rPr lang="zh-TW" altLang="zh-TW" sz="3200" dirty="0">
                <a:latin typeface="標楷體" pitchFamily="65" charset="-120"/>
                <a:ea typeface="標楷體" pitchFamily="65" charset="-120"/>
              </a:rPr>
              <a:t>大學數量之少是有名的，他們只有</a:t>
            </a:r>
            <a:r>
              <a:rPr lang="en-US" altLang="zh-TW" sz="3200" dirty="0">
                <a:latin typeface="標楷體" pitchFamily="65" charset="-120"/>
                <a:ea typeface="標楷體" pitchFamily="65" charset="-120"/>
              </a:rPr>
              <a:t>9</a:t>
            </a:r>
            <a:r>
              <a:rPr lang="zh-TW" altLang="zh-TW" sz="3200" dirty="0">
                <a:latin typeface="標楷體" pitchFamily="65" charset="-120"/>
                <a:ea typeface="標楷體" pitchFamily="65" charset="-120"/>
              </a:rPr>
              <a:t>所</a:t>
            </a:r>
            <a:r>
              <a:rPr lang="zh-TW" altLang="zh-TW" sz="3200" dirty="0" smtClean="0">
                <a:latin typeface="標楷體" pitchFamily="65" charset="-120"/>
                <a:ea typeface="標楷體" pitchFamily="65" charset="-120"/>
              </a:rPr>
              <a:t>公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立</a:t>
            </a:r>
            <a:r>
              <a:rPr lang="zh-TW" altLang="zh-TW" sz="3200" dirty="0" smtClean="0">
                <a:latin typeface="標楷體" pitchFamily="65" charset="-120"/>
                <a:ea typeface="標楷體" pitchFamily="65" charset="-120"/>
              </a:rPr>
              <a:t>和</a:t>
            </a:r>
            <a:r>
              <a:rPr lang="en-US" altLang="zh-TW" sz="3200" dirty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zh-TW" sz="3200" dirty="0">
                <a:latin typeface="標楷體" pitchFamily="65" charset="-120"/>
                <a:ea typeface="標楷體" pitchFamily="65" charset="-120"/>
              </a:rPr>
              <a:t>所公立，反觀我們台灣是他們的十幾倍，香港政府資肋的學士學位課程只有約萬五</a:t>
            </a:r>
            <a:r>
              <a:rPr lang="zh-TW" altLang="zh-TW" sz="3200" dirty="0" smtClean="0">
                <a:latin typeface="標楷體" pitchFamily="65" charset="-120"/>
                <a:ea typeface="標楷體" pitchFamily="65" charset="-120"/>
              </a:rPr>
              <a:t>個，</a:t>
            </a:r>
            <a:r>
              <a:rPr lang="zh-TW" altLang="zh-TW" sz="3200" dirty="0">
                <a:latin typeface="標楷體" pitchFamily="65" charset="-120"/>
                <a:ea typeface="標楷體" pitchFamily="65" charset="-120"/>
              </a:rPr>
              <a:t>即是約一萬三千個學位，但是他們考生卻有</a:t>
            </a:r>
            <a:r>
              <a:rPr lang="en-US" altLang="zh-TW" sz="3200" dirty="0">
                <a:latin typeface="標楷體" pitchFamily="65" charset="-120"/>
                <a:ea typeface="標楷體" pitchFamily="65" charset="-120"/>
              </a:rPr>
              <a:t>7</a:t>
            </a:r>
            <a:r>
              <a:rPr lang="zh-TW" altLang="zh-TW" sz="3200" dirty="0">
                <a:latin typeface="標楷體" pitchFamily="65" charset="-120"/>
                <a:ea typeface="標楷體" pitchFamily="65" charset="-120"/>
              </a:rPr>
              <a:t>到</a:t>
            </a:r>
            <a:r>
              <a:rPr lang="en-US" altLang="zh-TW" sz="3200" dirty="0">
                <a:latin typeface="標楷體" pitchFamily="65" charset="-120"/>
                <a:ea typeface="標楷體" pitchFamily="65" charset="-120"/>
              </a:rPr>
              <a:t>8</a:t>
            </a:r>
            <a:r>
              <a:rPr lang="zh-TW" altLang="zh-TW" sz="3200" dirty="0">
                <a:latin typeface="標楷體" pitchFamily="65" charset="-120"/>
                <a:ea typeface="標楷體" pitchFamily="65" charset="-120"/>
              </a:rPr>
              <a:t>萬多人，由此可以了解到大學不足在香港是一件多麼嚴重的事情，那剩下的學生應該怎麼辦呢？所以就香港學生只好出國留學了，而台灣在眾多國家之中又是一個比較適合的地方。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93786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51720" y="188640"/>
            <a:ext cx="4896544" cy="940966"/>
          </a:xfrm>
        </p:spPr>
        <p:txBody>
          <a:bodyPr>
            <a:normAutofit/>
          </a:bodyPr>
          <a:lstStyle/>
          <a:p>
            <a:r>
              <a:rPr lang="zh-TW" altLang="en-US" sz="5400" dirty="0" smtClean="0">
                <a:solidFill>
                  <a:schemeClr val="bg1"/>
                </a:solidFill>
                <a:effectLst/>
                <a:latin typeface="標楷體" pitchFamily="65" charset="-120"/>
                <a:ea typeface="標楷體" pitchFamily="65" charset="-120"/>
              </a:rPr>
              <a:t>六、實地訪問</a:t>
            </a:r>
            <a:endParaRPr lang="zh-TW" altLang="en-US" sz="5400" dirty="0">
              <a:solidFill>
                <a:schemeClr val="bg1"/>
              </a:solidFill>
              <a:effectLst/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556792"/>
            <a:ext cx="9036496" cy="5112568"/>
          </a:xfrm>
        </p:spPr>
        <p:txBody>
          <a:bodyPr>
            <a:normAutofit lnSpcReduction="10000"/>
          </a:bodyPr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香港僑生訪問</a:t>
            </a:r>
          </a:p>
          <a:p>
            <a:pPr marL="137160" indent="0">
              <a:buNone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訪問者：徐俊明 公行一</a:t>
            </a:r>
          </a:p>
          <a:p>
            <a:pPr marL="137160" indent="0">
              <a:buNone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受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訪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者：林偉森 資管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一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137160" indent="0">
              <a:buNone/>
            </a:pPr>
            <a:r>
              <a:rPr lang="en-US" altLang="zh-TW" dirty="0" smtClean="0">
                <a:solidFill>
                  <a:srgbClr val="FFFF00"/>
                </a:solidFill>
              </a:rPr>
              <a:t>Q1</a:t>
            </a:r>
            <a:r>
              <a:rPr lang="zh-TW" altLang="en-US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徐</a:t>
            </a:r>
            <a:r>
              <a:rPr lang="zh-TW" altLang="en-US" dirty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：有什麼因素要來台灣讀書呢</a:t>
            </a:r>
            <a:r>
              <a:rPr lang="en-US" altLang="zh-TW" dirty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﹖</a:t>
            </a:r>
          </a:p>
          <a:p>
            <a:pPr marL="137160" indent="0">
              <a:buNone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林：因為香港的大學學位少、競爭力大和大學入學要求較高。香港的大學學位不足以給付合資格入大學的學生</a:t>
            </a:r>
            <a:r>
              <a:rPr lang="en-US" altLang="zh-TW" i="1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i="1" dirty="0">
                <a:latin typeface="標楷體" pitchFamily="65" charset="-120"/>
                <a:ea typeface="標楷體" pitchFamily="65" charset="-120"/>
              </a:rPr>
              <a:t>合資格入大學私學生有</a:t>
            </a:r>
            <a:r>
              <a:rPr lang="en-US" altLang="zh-TW" i="1" dirty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i="1" dirty="0">
                <a:latin typeface="標楷體" pitchFamily="65" charset="-120"/>
                <a:ea typeface="標楷體" pitchFamily="65" charset="-120"/>
              </a:rPr>
              <a:t>萬人，而大學學位只有</a:t>
            </a:r>
            <a:r>
              <a:rPr lang="en-US" altLang="zh-TW" i="1" dirty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i="1" dirty="0">
                <a:latin typeface="標楷體" pitchFamily="65" charset="-120"/>
                <a:ea typeface="標楷體" pitchFamily="65" charset="-120"/>
              </a:rPr>
              <a:t>期</a:t>
            </a:r>
            <a:r>
              <a:rPr lang="en-US" altLang="zh-TW" i="1" dirty="0">
                <a:latin typeface="標楷體" pitchFamily="65" charset="-120"/>
                <a:ea typeface="標楷體" pitchFamily="65" charset="-120"/>
              </a:rPr>
              <a:t>5</a:t>
            </a:r>
            <a:r>
              <a:rPr lang="zh-TW" altLang="en-US" i="1" dirty="0">
                <a:latin typeface="標楷體" pitchFamily="65" charset="-120"/>
                <a:ea typeface="標楷體" pitchFamily="65" charset="-120"/>
              </a:rPr>
              <a:t>千個</a:t>
            </a:r>
            <a:r>
              <a:rPr lang="zh-TW" altLang="en-US" i="1" dirty="0" smtClean="0">
                <a:latin typeface="標楷體" pitchFamily="65" charset="-120"/>
                <a:ea typeface="標楷體" pitchFamily="65" charset="-120"/>
              </a:rPr>
              <a:t>。</a:t>
            </a:r>
            <a:r>
              <a:rPr lang="en-US" altLang="zh-TW" i="1" dirty="0" smtClean="0">
                <a:latin typeface="標楷體" pitchFamily="65" charset="-120"/>
                <a:ea typeface="標楷體" pitchFamily="65" charset="-120"/>
              </a:rPr>
              <a:t>)</a:t>
            </a:r>
            <a:endParaRPr lang="zh-TW" altLang="en-US" i="1" dirty="0">
              <a:latin typeface="標楷體" pitchFamily="65" charset="-120"/>
              <a:ea typeface="標楷體" pitchFamily="65" charset="-120"/>
            </a:endParaRPr>
          </a:p>
          <a:p>
            <a:pPr marL="137160" indent="0"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其次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是金錢的問題，因為在香港有錢的人會選擇到英、美、澳等地讀書；而普通人則可能到中國大陸或台灣。</a:t>
            </a:r>
            <a:r>
              <a:rPr lang="en-US" altLang="zh-TW" i="1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i="1" dirty="0">
                <a:latin typeface="標楷體" pitchFamily="65" charset="-120"/>
                <a:ea typeface="標楷體" pitchFamily="65" charset="-120"/>
              </a:rPr>
              <a:t>到英美等地每年開支約</a:t>
            </a:r>
            <a:r>
              <a:rPr lang="en-US" altLang="zh-TW" i="1" dirty="0">
                <a:latin typeface="標楷體" pitchFamily="65" charset="-120"/>
                <a:ea typeface="標楷體" pitchFamily="65" charset="-120"/>
              </a:rPr>
              <a:t>30-50</a:t>
            </a:r>
            <a:r>
              <a:rPr lang="zh-TW" altLang="en-US" i="1" dirty="0">
                <a:latin typeface="標楷體" pitchFamily="65" charset="-120"/>
                <a:ea typeface="標楷體" pitchFamily="65" charset="-120"/>
              </a:rPr>
              <a:t>萬</a:t>
            </a:r>
            <a:r>
              <a:rPr lang="en-US" altLang="zh-TW" i="1" dirty="0">
                <a:latin typeface="標楷體" pitchFamily="65" charset="-120"/>
                <a:ea typeface="標楷體" pitchFamily="65" charset="-120"/>
              </a:rPr>
              <a:t>HKD)</a:t>
            </a:r>
          </a:p>
          <a:p>
            <a:pPr marL="137160" indent="0">
              <a:buNone/>
            </a:pPr>
            <a:endParaRPr lang="zh-TW" altLang="en-US" dirty="0"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89297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39752" y="116632"/>
            <a:ext cx="4320480" cy="1084982"/>
          </a:xfrm>
        </p:spPr>
        <p:txBody>
          <a:bodyPr>
            <a:normAutofit/>
          </a:bodyPr>
          <a:lstStyle/>
          <a:p>
            <a:r>
              <a:rPr lang="zh-TW" altLang="en-US" sz="5400" dirty="0">
                <a:solidFill>
                  <a:schemeClr val="bg1"/>
                </a:solidFill>
                <a:effectLst/>
                <a:latin typeface="標楷體" pitchFamily="65" charset="-120"/>
                <a:ea typeface="標楷體" pitchFamily="65" charset="-120"/>
              </a:rPr>
              <a:t>六、實地訪問</a:t>
            </a:r>
            <a:endParaRPr lang="zh-TW" altLang="en-US" sz="54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709160"/>
          </a:xfrm>
        </p:spPr>
        <p:txBody>
          <a:bodyPr/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香港僑生訪問</a:t>
            </a:r>
          </a:p>
          <a:p>
            <a:pPr marL="137160" indent="0">
              <a:buNone/>
            </a:pPr>
            <a:r>
              <a:rPr lang="en-US" altLang="zh-TW" dirty="0" smtClean="0">
                <a:solidFill>
                  <a:srgbClr val="FFFF00"/>
                </a:solidFill>
              </a:rPr>
              <a:t>Q2</a:t>
            </a:r>
            <a:r>
              <a:rPr lang="zh-TW" altLang="en-US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徐</a:t>
            </a:r>
            <a:r>
              <a:rPr lang="zh-TW" altLang="en-US" dirty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：在台灣讀書充滿不同挑戰和阻力</a:t>
            </a:r>
            <a:r>
              <a:rPr lang="en-US" altLang="zh-TW" dirty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如文化、教學制度等</a:t>
            </a:r>
            <a:r>
              <a:rPr lang="en-US" altLang="zh-TW" dirty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dirty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，你為何還來台灣讀書呢</a:t>
            </a:r>
            <a:r>
              <a:rPr lang="en-US" altLang="zh-TW" dirty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﹖</a:t>
            </a:r>
          </a:p>
          <a:p>
            <a:pPr marL="137160" indent="0">
              <a:buNone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林：台灣的自由風氣與香港相近，兩地都是法治之都，讓人感自由，也想來感受這風氣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137160" indent="0">
              <a:buNone/>
            </a:pPr>
            <a:r>
              <a:rPr lang="en-US" altLang="zh-TW" dirty="0" smtClean="0">
                <a:solidFill>
                  <a:srgbClr val="FFFF00"/>
                </a:solidFill>
              </a:rPr>
              <a:t>Q3</a:t>
            </a:r>
            <a:r>
              <a:rPr lang="zh-TW" altLang="en-US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徐</a:t>
            </a:r>
            <a:r>
              <a:rPr lang="zh-TW" altLang="en-US" dirty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：在台灣兩個半月，你感到有何困難</a:t>
            </a:r>
            <a:r>
              <a:rPr lang="en-US" altLang="zh-TW" dirty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﹖</a:t>
            </a:r>
          </a:p>
          <a:p>
            <a:pPr marL="137160" indent="0">
              <a:buNone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林：學業上，台灣所學的與香港有別，所以難以適應。其次，在生活上，離鄉背井也是一種挑戰，因為所有起居飲食也要靠自己。</a:t>
            </a:r>
          </a:p>
          <a:p>
            <a:pPr marL="137160" indent="0">
              <a:buNone/>
            </a:pPr>
            <a:endParaRPr lang="zh-TW" altLang="en-US" dirty="0"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18315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123728" y="188640"/>
            <a:ext cx="4752528" cy="940966"/>
          </a:xfrm>
        </p:spPr>
        <p:txBody>
          <a:bodyPr>
            <a:normAutofit/>
          </a:bodyPr>
          <a:lstStyle/>
          <a:p>
            <a:r>
              <a:rPr lang="zh-TW" altLang="en-US" sz="5400" dirty="0">
                <a:solidFill>
                  <a:schemeClr val="bg1"/>
                </a:solidFill>
                <a:effectLst/>
                <a:latin typeface="標楷體" pitchFamily="65" charset="-120"/>
                <a:ea typeface="標楷體" pitchFamily="65" charset="-120"/>
              </a:rPr>
              <a:t>六、實地訪問</a:t>
            </a:r>
            <a:endParaRPr lang="zh-TW" altLang="en-US" sz="54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141168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sz="3000" dirty="0">
                <a:latin typeface="標楷體" pitchFamily="65" charset="-120"/>
                <a:ea typeface="標楷體" pitchFamily="65" charset="-120"/>
              </a:rPr>
              <a:t>香港僑生訪問</a:t>
            </a:r>
          </a:p>
          <a:p>
            <a:pPr marL="137160" indent="0">
              <a:buNone/>
            </a:pPr>
            <a:r>
              <a:rPr lang="en-US" altLang="zh-TW" sz="3000" dirty="0" smtClean="0">
                <a:solidFill>
                  <a:srgbClr val="FFFF00"/>
                </a:solidFill>
              </a:rPr>
              <a:t>Q4</a:t>
            </a:r>
            <a:r>
              <a:rPr lang="zh-TW" altLang="en-US" sz="30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徐</a:t>
            </a:r>
            <a:r>
              <a:rPr lang="zh-TW" altLang="en-US" sz="3000" dirty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：你覺得香港僑生有何種優勢</a:t>
            </a:r>
            <a:r>
              <a:rPr lang="en-US" altLang="zh-TW" sz="3000" dirty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﹖</a:t>
            </a:r>
          </a:p>
          <a:p>
            <a:pPr marL="137160" indent="0">
              <a:buNone/>
            </a:pPr>
            <a:r>
              <a:rPr lang="zh-TW" altLang="en-US" sz="3000" dirty="0">
                <a:latin typeface="標楷體" pitchFamily="65" charset="-120"/>
                <a:ea typeface="標楷體" pitchFamily="65" charset="-120"/>
              </a:rPr>
              <a:t>林：香港曾屬英國殖民地，受英式的教育，所以英文能力會較強。其次，我們的語言能力也是一種優勢，我們不但懂廣東話還學會英文和普通話</a:t>
            </a:r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3000" dirty="0" smtClean="0">
              <a:latin typeface="標楷體" pitchFamily="65" charset="-120"/>
              <a:ea typeface="標楷體" pitchFamily="65" charset="-120"/>
            </a:endParaRPr>
          </a:p>
          <a:p>
            <a:pPr marL="137160" indent="0">
              <a:buNone/>
            </a:pPr>
            <a:r>
              <a:rPr lang="en-US" altLang="zh-TW" sz="3000" dirty="0" smtClean="0">
                <a:solidFill>
                  <a:srgbClr val="FFFF00"/>
                </a:solidFill>
              </a:rPr>
              <a:t>Q5</a:t>
            </a:r>
            <a:r>
              <a:rPr lang="zh-TW" altLang="en-US" sz="30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徐</a:t>
            </a:r>
            <a:r>
              <a:rPr lang="zh-TW" altLang="en-US" sz="3000" dirty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：由於在台灣所得的學歷在港可能不被承認，那你在學士畢業後有何打算</a:t>
            </a:r>
            <a:r>
              <a:rPr lang="en-US" altLang="zh-TW" sz="3000" dirty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﹖</a:t>
            </a:r>
          </a:p>
          <a:p>
            <a:pPr marL="137160" indent="0">
              <a:buNone/>
            </a:pPr>
            <a:r>
              <a:rPr lang="zh-TW" altLang="en-US" sz="3000" dirty="0">
                <a:latin typeface="標楷體" pitchFamily="65" charset="-120"/>
                <a:ea typeface="標楷體" pitchFamily="65" charset="-120"/>
              </a:rPr>
              <a:t>林：這是我所關心的問題，同時也感憂慮。首先，政府可能不承認學位；其次，在大型機構或公司在聘用時會出現疑慮。所以，畢業回港後便要進行學術評審，以增加其認可性。但為了增加學術的認可，我不排除</a:t>
            </a:r>
            <a:r>
              <a:rPr lang="zh-TW" altLang="en-US" sz="3000">
                <a:latin typeface="標楷體" pitchFamily="65" charset="-120"/>
                <a:ea typeface="標楷體" pitchFamily="65" charset="-120"/>
              </a:rPr>
              <a:t>回</a:t>
            </a:r>
            <a:r>
              <a:rPr lang="zh-TW" altLang="en-US" sz="3000" smtClean="0">
                <a:latin typeface="標楷體" pitchFamily="65" charset="-120"/>
                <a:ea typeface="標楷體" pitchFamily="65" charset="-120"/>
              </a:rPr>
              <a:t>香港攻讀</a:t>
            </a:r>
            <a:r>
              <a:rPr lang="zh-TW" altLang="en-US" sz="3000" dirty="0">
                <a:latin typeface="標楷體" pitchFamily="65" charset="-120"/>
                <a:ea typeface="標楷體" pitchFamily="65" charset="-120"/>
              </a:rPr>
              <a:t>碩士。</a:t>
            </a:r>
          </a:p>
          <a:p>
            <a:pPr marL="137160" indent="0">
              <a:buNone/>
            </a:pPr>
            <a:endParaRPr lang="zh-TW" altLang="en-US" sz="3000" dirty="0"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04575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dirty="0">
                <a:solidFill>
                  <a:schemeClr val="bg1"/>
                </a:solidFill>
                <a:effectLst/>
                <a:latin typeface="標楷體" pitchFamily="65" charset="-120"/>
                <a:ea typeface="標楷體" pitchFamily="65" charset="-120"/>
              </a:rPr>
              <a:t>六、實地訪問</a:t>
            </a:r>
            <a:endParaRPr lang="zh-TW" altLang="en-US" sz="54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20814780">
            <a:off x="567164" y="2153147"/>
            <a:ext cx="4372724" cy="32895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 rot="21231498">
            <a:off x="2677883" y="4500421"/>
            <a:ext cx="6369447" cy="2148801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zh-TW" altLang="en-US" sz="36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謝謝</a:t>
            </a:r>
            <a:r>
              <a:rPr lang="zh-TW" altLang="en-US" sz="3600" dirty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資管</a:t>
            </a:r>
            <a:r>
              <a:rPr lang="zh-TW" altLang="en-US" sz="36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一的林偉森同學</a:t>
            </a:r>
            <a:r>
              <a:rPr lang="en-US" altLang="zh-TW" sz="36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~~~</a:t>
            </a:r>
          </a:p>
          <a:p>
            <a:pPr marL="137160" indent="0">
              <a:buNone/>
            </a:pPr>
            <a:r>
              <a:rPr lang="zh-TW" altLang="en-US" sz="36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還有</a:t>
            </a:r>
            <a:r>
              <a:rPr lang="en-US" altLang="zh-TW" sz="36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SAMMY</a:t>
            </a:r>
            <a:r>
              <a:rPr lang="zh-TW" altLang="en-US" sz="36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同學</a:t>
            </a:r>
            <a:r>
              <a:rPr lang="en-US" altLang="zh-TW" sz="36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^</a:t>
            </a:r>
            <a:r>
              <a:rPr lang="zh-TW" altLang="en-US" sz="36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口</a:t>
            </a:r>
            <a:r>
              <a:rPr lang="en-US" altLang="zh-TW" sz="36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^</a:t>
            </a:r>
            <a:endParaRPr lang="zh-TW" altLang="en-US" sz="3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1841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102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0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107504" y="1412776"/>
            <a:ext cx="5688632" cy="1143000"/>
          </a:xfrm>
        </p:spPr>
        <p:txBody>
          <a:bodyPr>
            <a:normAutofit/>
          </a:bodyPr>
          <a:lstStyle/>
          <a:p>
            <a:r>
              <a:rPr lang="zh-TW" altLang="en-US" sz="5400" dirty="0" smtClean="0">
                <a:solidFill>
                  <a:srgbClr val="FFFF00"/>
                </a:solidFill>
                <a:effectLst/>
                <a:latin typeface="標楷體" pitchFamily="65" charset="-120"/>
                <a:ea typeface="標楷體" pitchFamily="65" charset="-120"/>
              </a:rPr>
              <a:t>參、本組觀點</a:t>
            </a:r>
            <a:endParaRPr lang="zh-TW" altLang="en-US" sz="5400" dirty="0">
              <a:solidFill>
                <a:srgbClr val="FFFF00"/>
              </a:solidFill>
              <a:effectLst/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71166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75656" y="332656"/>
            <a:ext cx="6336704" cy="936104"/>
          </a:xfrm>
        </p:spPr>
        <p:txBody>
          <a:bodyPr>
            <a:normAutofit fontScale="90000"/>
          </a:bodyPr>
          <a:lstStyle/>
          <a:p>
            <a:r>
              <a:rPr lang="zh-TW" altLang="en-US" sz="6000" dirty="0">
                <a:solidFill>
                  <a:schemeClr val="bg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參</a:t>
            </a:r>
            <a:r>
              <a:rPr lang="zh-TW" altLang="zh-TW" sz="6000" dirty="0" smtClean="0">
                <a:solidFill>
                  <a:schemeClr val="bg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zh-TW" sz="6000" dirty="0">
                <a:solidFill>
                  <a:schemeClr val="bg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本組觀點</a:t>
            </a:r>
            <a:r>
              <a:rPr lang="zh-TW" altLang="zh-TW" dirty="0"/>
              <a:t/>
            </a:r>
            <a:br>
              <a:rPr lang="zh-TW" altLang="zh-TW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fontScale="92500" lnSpcReduction="10000"/>
          </a:bodyPr>
          <a:lstStyle/>
          <a:p>
            <a:pPr marL="137160" indent="0">
              <a:buNone/>
            </a:pP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我們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這一組觀點將從多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個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面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向來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探討當香港僑生來台就學時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37160" indent="0">
              <a:buNone/>
            </a:pP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對於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台灣學生和香港僑生的影響。</a:t>
            </a:r>
          </a:p>
          <a:p>
            <a:pPr marL="137160" indent="0">
              <a:buNone/>
            </a:pP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 </a:t>
            </a:r>
            <a:endParaRPr lang="zh-TW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37160" indent="0">
              <a:buNone/>
            </a:pP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對於台生的影響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37160" indent="0">
              <a:buNone/>
            </a:pPr>
            <a:endParaRPr lang="zh-TW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37160" indent="0">
              <a:buNone/>
            </a:pP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 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語言</a:t>
            </a:r>
            <a:endParaRPr lang="zh-TW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37160" indent="0">
              <a:buNone/>
            </a:pP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在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宿舍中都能看到許多僑生的影子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台生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與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僑生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交流日趨頻繁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僑生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大部分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是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來自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馬來西亞、澳門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還有香港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，舉例來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說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班上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有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兩個香港僑生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僑生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大部分都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是說英文或者是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廣東話，有時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我們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也會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用英文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慢慢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跟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他們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溝通，這一種方式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讓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台灣學生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有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機會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訓練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自己的英文口說，因為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從小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生活在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台灣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所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用到的語言就是中文，有了香港僑生的加入，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使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台灣學生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有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更多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使用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英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文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的機會，也使我們有所增長。</a:t>
            </a:r>
          </a:p>
          <a:p>
            <a:pPr marL="13716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02200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</p:spPr>
        <p:txBody>
          <a:bodyPr>
            <a:normAutofit fontScale="92500" lnSpcReduction="20000"/>
          </a:bodyPr>
          <a:lstStyle/>
          <a:p>
            <a:pPr marL="137160" indent="0">
              <a:buNone/>
            </a:pPr>
            <a:r>
              <a:rPr lang="en-US" altLang="zh-TW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en-US" altLang="zh-TW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en-US" altLang="zh-TW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r>
              <a:rPr lang="zh-TW" altLang="zh-TW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對於台生的影響</a:t>
            </a:r>
            <a:r>
              <a:rPr lang="zh-TW" altLang="zh-TW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sz="3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37160" indent="0">
              <a:buNone/>
            </a:pPr>
            <a:endParaRPr lang="zh-TW" altLang="zh-TW" sz="3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37160" indent="0">
              <a:buNone/>
            </a:pPr>
            <a:r>
              <a:rPr lang="en-US" altLang="zh-TW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zh-TW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文化</a:t>
            </a:r>
            <a:endParaRPr lang="zh-TW" altLang="zh-TW" sz="3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37160" indent="0">
              <a:buNone/>
            </a:pPr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當</a:t>
            </a:r>
            <a:r>
              <a:rPr lang="zh-TW" altLang="zh-TW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有</a:t>
            </a:r>
            <a:r>
              <a:rPr lang="zh-TW" altLang="zh-TW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更</a:t>
            </a:r>
            <a:r>
              <a:rPr lang="zh-TW" altLang="zh-TW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多</a:t>
            </a:r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zh-TW" altLang="zh-TW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僑</a:t>
            </a:r>
            <a:r>
              <a:rPr lang="zh-TW" altLang="zh-TW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生</a:t>
            </a:r>
            <a:r>
              <a:rPr lang="zh-TW" altLang="zh-TW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融入</a:t>
            </a:r>
            <a:r>
              <a:rPr lang="zh-TW" altLang="en-US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台灣學生</a:t>
            </a:r>
            <a:r>
              <a:rPr lang="zh-TW" altLang="zh-TW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zh-TW" altLang="zh-TW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生活圈中</a:t>
            </a:r>
            <a:r>
              <a:rPr lang="zh-TW" altLang="zh-TW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台灣學生</a:t>
            </a:r>
            <a:r>
              <a:rPr lang="zh-TW" altLang="zh-TW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可以</a:t>
            </a:r>
            <a:r>
              <a:rPr lang="zh-TW" altLang="zh-TW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了解</a:t>
            </a:r>
            <a:r>
              <a:rPr lang="zh-TW" altLang="zh-TW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各國</a:t>
            </a:r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不同</a:t>
            </a:r>
            <a:r>
              <a:rPr lang="zh-TW" altLang="zh-TW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zh-TW" altLang="zh-TW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風俗文化</a:t>
            </a:r>
            <a:r>
              <a:rPr lang="zh-TW" altLang="zh-TW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大家</a:t>
            </a:r>
            <a:r>
              <a:rPr lang="zh-TW" altLang="zh-TW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常常</a:t>
            </a:r>
            <a:r>
              <a:rPr lang="zh-TW" altLang="zh-TW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聚在一起討論自己國家的事物，雖然沒有實際去過，</a:t>
            </a:r>
            <a:r>
              <a:rPr lang="zh-TW" altLang="zh-TW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但是</a:t>
            </a:r>
            <a:r>
              <a:rPr lang="zh-TW" altLang="en-US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聽彼此</a:t>
            </a:r>
            <a:r>
              <a:rPr lang="zh-TW" altLang="zh-TW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的描述</a:t>
            </a:r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可以</a:t>
            </a:r>
            <a:r>
              <a:rPr lang="zh-TW" altLang="zh-TW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讓</a:t>
            </a:r>
            <a:r>
              <a:rPr lang="zh-TW" altLang="zh-TW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我們更加了解當地的情形。</a:t>
            </a:r>
          </a:p>
          <a:p>
            <a:pPr marL="137160" indent="0">
              <a:buNone/>
            </a:pPr>
            <a:r>
              <a:rPr lang="zh-TW" altLang="zh-TW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例如</a:t>
            </a:r>
            <a:r>
              <a:rPr lang="zh-TW" altLang="en-US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說</a:t>
            </a:r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zh-TW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</a:t>
            </a:r>
            <a:r>
              <a:rPr lang="zh-TW" altLang="zh-TW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以前都認為香港是一個繁榮的地區，到處都充滿有錢人，但是聽他們在談話中，我知道香港其實貧富差距是非常嚴重的，其實財富都是掌握在少數人當中的，有一些人還要天天為了房貸而擔憂。</a:t>
            </a:r>
          </a:p>
          <a:p>
            <a:pPr marL="137160" indent="0">
              <a:buNone/>
            </a:pPr>
            <a:r>
              <a:rPr lang="en-US" altLang="zh-TW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 </a:t>
            </a:r>
            <a:endParaRPr lang="zh-TW" altLang="zh-TW" sz="3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37160" indent="0">
              <a:buNone/>
            </a:pP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 </a:t>
            </a:r>
            <a:endParaRPr lang="zh-TW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1259632" y="274638"/>
            <a:ext cx="6120680" cy="1143000"/>
          </a:xfrm>
        </p:spPr>
        <p:txBody>
          <a:bodyPr>
            <a:normAutofit fontScale="90000"/>
          </a:bodyPr>
          <a:lstStyle/>
          <a:p>
            <a:r>
              <a:rPr lang="zh-TW" altLang="en-US" sz="6000" dirty="0">
                <a:solidFill>
                  <a:schemeClr val="bg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參</a:t>
            </a:r>
            <a:r>
              <a:rPr lang="zh-TW" altLang="zh-TW" sz="6000" dirty="0" smtClean="0">
                <a:solidFill>
                  <a:schemeClr val="bg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zh-TW" sz="6000" dirty="0">
                <a:solidFill>
                  <a:schemeClr val="bg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本組觀點</a:t>
            </a:r>
            <a:r>
              <a:rPr lang="zh-TW" altLang="zh-TW" dirty="0"/>
              <a:t/>
            </a:r>
            <a:br>
              <a:rPr lang="zh-TW" altLang="zh-TW" dirty="0"/>
            </a:b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47387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39752" y="188640"/>
            <a:ext cx="4536504" cy="1008112"/>
          </a:xfrm>
        </p:spPr>
        <p:txBody>
          <a:bodyPr>
            <a:noAutofit/>
          </a:bodyPr>
          <a:lstStyle/>
          <a:p>
            <a:r>
              <a:rPr lang="en-US" altLang="zh-TW" sz="5400" dirty="0" smtClean="0">
                <a:solidFill>
                  <a:schemeClr val="bg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5400" dirty="0" smtClean="0">
                <a:solidFill>
                  <a:schemeClr val="bg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zh-TW" sz="5400" dirty="0" smtClean="0">
                <a:solidFill>
                  <a:schemeClr val="bg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壹</a:t>
            </a:r>
            <a:r>
              <a:rPr lang="zh-TW" altLang="zh-TW" sz="5400" dirty="0">
                <a:solidFill>
                  <a:schemeClr val="bg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zh-TW" sz="5400" dirty="0" smtClean="0">
                <a:solidFill>
                  <a:schemeClr val="bg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前言</a:t>
            </a:r>
            <a:r>
              <a:rPr lang="zh-TW" altLang="zh-TW" sz="5400" dirty="0">
                <a:solidFill>
                  <a:schemeClr val="bg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zh-TW" altLang="zh-TW" sz="5400" dirty="0">
                <a:solidFill>
                  <a:schemeClr val="bg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sz="54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7504" y="1628800"/>
            <a:ext cx="9036496" cy="5040560"/>
          </a:xfrm>
        </p:spPr>
        <p:txBody>
          <a:bodyPr>
            <a:normAutofit/>
          </a:bodyPr>
          <a:lstStyle/>
          <a:p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我們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選這一個題目的原因是因為我們就讀的是國立暨南國際大學，學校鼓勵我們應該具備國際觀，所以我們把題目的眼光放到國外去</a:t>
            </a:r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藉由這次報告，</a:t>
            </a:r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反思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香港人瘋台</a:t>
            </a:r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會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對</a:t>
            </a:r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台灣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學生</a:t>
            </a:r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和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香港</a:t>
            </a:r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僑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生帶來哪一些重大的影響和</a:t>
            </a:r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機遇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37160" indent="0">
              <a:buNone/>
            </a:pPr>
            <a:endParaRPr lang="zh-TW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51722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對於台生的影響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37160" indent="0">
              <a:buNone/>
            </a:pPr>
            <a:endParaRPr lang="zh-TW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37160" indent="0">
              <a:buNone/>
            </a:pP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競爭力</a:t>
            </a:r>
            <a:endParaRPr lang="zh-TW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37160" indent="0">
              <a:buNone/>
            </a:pP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在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競爭力方面影響也是非常明顯的，許多香港僑生從高中開始就培養出從早上八點讀到晚上十點的習慣，當他們來台灣時依然如此，這時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台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灣學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生會因為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看見香港學生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認真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而受到感染，同儕的力量是非常大的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台灣學生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或許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不能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像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香港僑生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一樣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一次就達到十四小時，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但是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台灣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學生在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受到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香港僑生的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影響下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，也會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慢慢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地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調整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自己的讀書習慣。</a:t>
            </a:r>
          </a:p>
          <a:p>
            <a:pPr marL="137160" indent="0">
              <a:buNone/>
            </a:pP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37160" indent="0">
              <a:buNone/>
            </a:pP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/>
          </a:p>
        </p:txBody>
      </p:sp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2195736" y="274638"/>
            <a:ext cx="4752528" cy="1143000"/>
          </a:xfrm>
        </p:spPr>
        <p:txBody>
          <a:bodyPr>
            <a:normAutofit fontScale="90000"/>
          </a:bodyPr>
          <a:lstStyle/>
          <a:p>
            <a:r>
              <a:rPr lang="zh-TW" altLang="en-US" sz="6000" dirty="0" smtClean="0">
                <a:solidFill>
                  <a:schemeClr val="bg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參</a:t>
            </a:r>
            <a:r>
              <a:rPr lang="zh-TW" altLang="zh-TW" sz="6000" dirty="0" smtClean="0">
                <a:solidFill>
                  <a:schemeClr val="bg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zh-TW" sz="6000" dirty="0">
                <a:solidFill>
                  <a:schemeClr val="bg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本組觀點</a:t>
            </a:r>
            <a:r>
              <a:rPr lang="zh-TW" altLang="zh-TW" dirty="0"/>
              <a:t/>
            </a:r>
            <a:br>
              <a:rPr lang="zh-TW" altLang="zh-TW" dirty="0"/>
            </a:b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89519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328592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對於台生的影響：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37160" indent="0">
              <a:buNone/>
            </a:pP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37160" indent="0">
              <a:buNone/>
            </a:pP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讀書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方式</a:t>
            </a:r>
          </a:p>
          <a:p>
            <a:pPr marL="137160" indent="0">
              <a:buNone/>
            </a:pP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台灣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很多讀書方式都是錯誤的，就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像是英文，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台灣學生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通常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是從單字方面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下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手，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先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會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認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會寫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才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會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聽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會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說，但是語言真的是這樣學的嗎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我們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是先從會「聽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」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會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「說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」開始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學習中文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，語言本來就是這樣的，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但是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台灣學生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卻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本末倒置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了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香港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僑生的單字能力雖然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不一定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比台灣學生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強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但是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香港僑生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會說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會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聽，這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是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台灣學生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應該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學習的地方。</a:t>
            </a:r>
          </a:p>
          <a:p>
            <a:pPr marL="137160" indent="0">
              <a:buNone/>
            </a:pP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/>
          </a:p>
        </p:txBody>
      </p:sp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1475656" y="274638"/>
            <a:ext cx="5760640" cy="1143000"/>
          </a:xfrm>
        </p:spPr>
        <p:txBody>
          <a:bodyPr>
            <a:normAutofit fontScale="90000"/>
          </a:bodyPr>
          <a:lstStyle/>
          <a:p>
            <a:r>
              <a:rPr lang="zh-TW" altLang="en-US" sz="6000" dirty="0">
                <a:solidFill>
                  <a:schemeClr val="bg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參</a:t>
            </a:r>
            <a:r>
              <a:rPr lang="zh-TW" altLang="zh-TW" sz="6000" dirty="0" smtClean="0">
                <a:solidFill>
                  <a:schemeClr val="bg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zh-TW" sz="6000" dirty="0">
                <a:solidFill>
                  <a:schemeClr val="bg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本組觀點</a:t>
            </a:r>
            <a:r>
              <a:rPr lang="zh-TW" altLang="zh-TW" dirty="0">
                <a:effectLst/>
              </a:rPr>
              <a:t/>
            </a:r>
            <a:br>
              <a:rPr lang="zh-TW" altLang="zh-TW" dirty="0">
                <a:effectLst/>
              </a:rPr>
            </a:br>
            <a:endParaRPr lang="zh-TW" alt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07439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</p:spPr>
        <p:txBody>
          <a:bodyPr/>
          <a:lstStyle/>
          <a:p>
            <a:pPr marL="137160" indent="0">
              <a:buNone/>
            </a:pP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對於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僑生的影響：</a:t>
            </a:r>
          </a:p>
          <a:p>
            <a:pPr marL="137160" indent="0">
              <a:buNone/>
            </a:pP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 </a:t>
            </a:r>
            <a:endParaRPr lang="zh-TW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37160" indent="0">
              <a:buNone/>
            </a:pP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語言</a:t>
            </a:r>
            <a:endParaRPr lang="zh-TW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37160" indent="0">
              <a:buNone/>
            </a:pP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因為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香港僑生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母語大部分是本國語和英文，雖然中文聽得懂但還是有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一些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瓶頸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有時在上課這一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方面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對他們來說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或許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會有一些難度，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因為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在台灣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大部分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授課老師講課時都是說中文的，所以在這一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方面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香港僑生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要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多加努力去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適應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台灣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老師的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上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課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方式。</a:t>
            </a:r>
          </a:p>
          <a:p>
            <a:endParaRPr lang="zh-TW" altLang="en-US" dirty="0"/>
          </a:p>
        </p:txBody>
      </p:sp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1403648" y="274638"/>
            <a:ext cx="5832648" cy="1143000"/>
          </a:xfrm>
        </p:spPr>
        <p:txBody>
          <a:bodyPr>
            <a:normAutofit fontScale="90000"/>
          </a:bodyPr>
          <a:lstStyle/>
          <a:p>
            <a:r>
              <a:rPr lang="zh-TW" altLang="en-US" sz="6000" dirty="0">
                <a:solidFill>
                  <a:schemeClr val="bg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參</a:t>
            </a:r>
            <a:r>
              <a:rPr lang="zh-TW" altLang="zh-TW" sz="6000" dirty="0" smtClean="0">
                <a:solidFill>
                  <a:schemeClr val="bg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zh-TW" sz="6000" dirty="0">
                <a:solidFill>
                  <a:schemeClr val="bg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本組觀點</a:t>
            </a:r>
            <a:r>
              <a:rPr lang="zh-TW" altLang="zh-TW" dirty="0"/>
              <a:t/>
            </a:r>
            <a:br>
              <a:rPr lang="zh-TW" altLang="zh-TW" dirty="0"/>
            </a:b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40035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805264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對於僑生的影響：</a:t>
            </a:r>
          </a:p>
          <a:p>
            <a:pPr marL="137160" indent="0">
              <a:buNone/>
            </a:pP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37160" indent="0">
              <a:buNone/>
            </a:pP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課業</a:t>
            </a:r>
            <a:endParaRPr lang="zh-TW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37160" indent="0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香港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僑生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從小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所學的課程就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跟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台灣學生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有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所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差異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，所以當僑生來台念書時，他們有時需要花更多時間來認識這一個課程，例如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香港僑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生有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許多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人在高中時沒有上過經濟學，所以下課時後還要空出許多時間找助教來學習這一類的課程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香港僑生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常常需要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利用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比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台灣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學生更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多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的時間來適應這一些東西。</a:t>
            </a:r>
          </a:p>
          <a:p>
            <a:pPr marL="137160" indent="0">
              <a:buNone/>
            </a:pP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 </a:t>
            </a:r>
          </a:p>
          <a:p>
            <a:endParaRPr lang="zh-TW" altLang="en-US" dirty="0"/>
          </a:p>
        </p:txBody>
      </p:sp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5472608" cy="1152128"/>
          </a:xfrm>
        </p:spPr>
        <p:txBody>
          <a:bodyPr>
            <a:normAutofit fontScale="90000"/>
          </a:bodyPr>
          <a:lstStyle/>
          <a:p>
            <a:r>
              <a:rPr lang="zh-TW" altLang="en-US" sz="6000" dirty="0" smtClean="0">
                <a:solidFill>
                  <a:schemeClr val="bg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參</a:t>
            </a:r>
            <a:r>
              <a:rPr lang="zh-TW" altLang="zh-TW" sz="6000" dirty="0" smtClean="0">
                <a:solidFill>
                  <a:schemeClr val="bg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zh-TW" sz="6000" dirty="0">
                <a:solidFill>
                  <a:schemeClr val="bg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本組觀點</a:t>
            </a:r>
            <a:r>
              <a:rPr lang="zh-TW" altLang="zh-TW" dirty="0"/>
              <a:t/>
            </a:r>
            <a:br>
              <a:rPr lang="zh-TW" altLang="zh-TW" dirty="0"/>
            </a:b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68405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63688" y="31477"/>
            <a:ext cx="5112568" cy="1021259"/>
          </a:xfrm>
        </p:spPr>
        <p:txBody>
          <a:bodyPr>
            <a:normAutofit/>
          </a:bodyPr>
          <a:lstStyle/>
          <a:p>
            <a:r>
              <a:rPr lang="zh-TW" altLang="en-US" sz="5400" dirty="0" smtClean="0">
                <a:solidFill>
                  <a:schemeClr val="bg1"/>
                </a:solidFill>
                <a:effectLst/>
                <a:latin typeface="標楷體" pitchFamily="65" charset="-120"/>
                <a:ea typeface="標楷體" pitchFamily="65" charset="-120"/>
              </a:rPr>
              <a:t>參、</a:t>
            </a:r>
            <a:r>
              <a:rPr lang="zh-TW" altLang="en-US" sz="5400" dirty="0">
                <a:solidFill>
                  <a:schemeClr val="bg1"/>
                </a:solidFill>
                <a:effectLst/>
                <a:latin typeface="標楷體" pitchFamily="65" charset="-120"/>
                <a:ea typeface="標楷體" pitchFamily="65" charset="-120"/>
              </a:rPr>
              <a:t>本</a:t>
            </a:r>
            <a:r>
              <a:rPr lang="zh-TW" altLang="en-US" sz="5400" dirty="0" smtClean="0">
                <a:solidFill>
                  <a:schemeClr val="bg1"/>
                </a:solidFill>
                <a:effectLst/>
                <a:latin typeface="標楷體" pitchFamily="65" charset="-120"/>
                <a:ea typeface="標楷體" pitchFamily="65" charset="-120"/>
              </a:rPr>
              <a:t>組</a:t>
            </a:r>
            <a:r>
              <a:rPr lang="zh-TW" altLang="en-US" sz="5400" dirty="0">
                <a:solidFill>
                  <a:schemeClr val="bg1"/>
                </a:solidFill>
                <a:effectLst/>
                <a:latin typeface="標楷體" pitchFamily="65" charset="-120"/>
                <a:ea typeface="標楷體" pitchFamily="65" charset="-120"/>
              </a:rPr>
              <a:t>觀點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340768"/>
            <a:ext cx="9036496" cy="5040560"/>
          </a:xfrm>
        </p:spPr>
        <p:txBody>
          <a:bodyPr/>
          <a:lstStyle/>
          <a:p>
            <a:pPr marL="137160" indent="0">
              <a:buNone/>
            </a:pP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)	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對於僑生的影響：</a:t>
            </a:r>
          </a:p>
          <a:p>
            <a:pPr marL="137160" indent="0">
              <a:buNone/>
            </a:pP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37160" indent="0">
              <a:buNone/>
            </a:pP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文化</a:t>
            </a:r>
            <a:endParaRPr lang="zh-TW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37160" indent="0">
              <a:buNone/>
            </a:pP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在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禮貌這一方面有很大的差異，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香港僑生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在和熟人或者是朋友互動時並不會在意這一部分，但是台灣人卻很在意禮貌這一方面的問題，所以有時互動會有一些小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摩擦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37160" indent="0">
              <a:buNone/>
            </a:pP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94927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5877272"/>
          </a:xfrm>
        </p:spPr>
        <p:txBody>
          <a:bodyPr>
            <a:normAutofit lnSpcReduction="10000"/>
          </a:bodyPr>
          <a:lstStyle/>
          <a:p>
            <a:pPr marL="137160" lvl="0" indent="0">
              <a:buNone/>
            </a:pP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三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為何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有那麼多差異香港學生還是願意來台：</a:t>
            </a:r>
          </a:p>
          <a:p>
            <a:pPr marL="137160" indent="0">
              <a:buNone/>
            </a:pP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 </a:t>
            </a:r>
            <a:endParaRPr lang="zh-TW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37160" indent="0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因為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香港的大學本來就不足以供應他們的大學生，以經濟學的角度來看就是供不應求，所以會有國際貿易的出現，市場上面的國際貿易在這邊的意思就是留學生，在綜合其他國家來看台灣的機會成本比較小，所以香港學生有很多都選擇了台灣，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例如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依照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物價來看，我們台灣的物價比香港還便宜，我們有一個同學他在香港一天的生活費是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200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港幣，但是在台灣也大概是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200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上下，但是卻是台幣。</a:t>
            </a:r>
          </a:p>
          <a:p>
            <a:pPr marL="137160" indent="0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以上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就是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香港學生願意來台灣讀書的原因，雖然說在這邊有許多困難，但是如果不來台灣就讀大學的話，在香港那邊也沒有充足的大學可以提供他們學習。</a:t>
            </a:r>
          </a:p>
          <a:p>
            <a:endParaRPr lang="zh-TW" altLang="en-US" dirty="0"/>
          </a:p>
        </p:txBody>
      </p:sp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2195736" y="274638"/>
            <a:ext cx="5112568" cy="994122"/>
          </a:xfrm>
        </p:spPr>
        <p:txBody>
          <a:bodyPr>
            <a:normAutofit fontScale="90000"/>
          </a:bodyPr>
          <a:lstStyle/>
          <a:p>
            <a:r>
              <a:rPr lang="zh-TW" altLang="en-US" sz="6000" dirty="0">
                <a:solidFill>
                  <a:schemeClr val="bg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參</a:t>
            </a:r>
            <a:r>
              <a:rPr lang="zh-TW" altLang="zh-TW" sz="6000" dirty="0" smtClean="0">
                <a:solidFill>
                  <a:schemeClr val="bg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zh-TW" sz="6000" dirty="0">
                <a:solidFill>
                  <a:schemeClr val="bg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本組觀點</a:t>
            </a:r>
            <a:r>
              <a:rPr lang="zh-TW" altLang="zh-TW" dirty="0">
                <a:effectLst/>
              </a:rPr>
              <a:t/>
            </a:r>
            <a:br>
              <a:rPr lang="zh-TW" altLang="zh-TW" dirty="0">
                <a:effectLst/>
              </a:rPr>
            </a:br>
            <a:endParaRPr lang="zh-TW" alt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43096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>
          <a:xfrm>
            <a:off x="26863" y="1412776"/>
            <a:ext cx="5040560" cy="1143000"/>
          </a:xfrm>
        </p:spPr>
        <p:txBody>
          <a:bodyPr>
            <a:normAutofit/>
          </a:bodyPr>
          <a:lstStyle/>
          <a:p>
            <a:r>
              <a:rPr lang="zh-TW" altLang="en-US" sz="5400" dirty="0">
                <a:solidFill>
                  <a:srgbClr val="FFFF00"/>
                </a:solidFill>
                <a:effectLst/>
                <a:latin typeface="標楷體" pitchFamily="65" charset="-120"/>
                <a:ea typeface="標楷體" pitchFamily="65" charset="-120"/>
              </a:rPr>
              <a:t>肆</a:t>
            </a:r>
            <a:r>
              <a:rPr lang="zh-TW" altLang="en-US" sz="5400" dirty="0" smtClean="0">
                <a:solidFill>
                  <a:srgbClr val="FFFF00"/>
                </a:solidFill>
                <a:effectLst/>
                <a:latin typeface="標楷體" pitchFamily="65" charset="-120"/>
                <a:ea typeface="標楷體" pitchFamily="65" charset="-120"/>
              </a:rPr>
              <a:t>、結論</a:t>
            </a:r>
            <a:endParaRPr lang="zh-TW" altLang="en-US" sz="5400" dirty="0">
              <a:solidFill>
                <a:srgbClr val="FFFF00"/>
              </a:solidFill>
              <a:effectLst/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87872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因為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在香港的升學率很低，不是每一個人都有大學可以就讀，所以想要有更高的學歷和更高的成就只好出國留學，因為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不管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是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地理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文化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各方面的考量，來台灣讀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大學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都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是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非常好的選擇，所以近年來香港學生來台灣的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人數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才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會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日漸增加。</a:t>
            </a:r>
          </a:p>
          <a:p>
            <a:pPr marL="137160" indent="0">
              <a:buNone/>
            </a:pP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 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而且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經過這幾個禮拜的研究和探討，我們了解到香港僑生來台灣就讀大學是益處大於壞處的，僑生們來台不只可以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讓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台灣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學生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跟他們交流學習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加上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一方面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因為香港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大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學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不足，台灣可以提供充足的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大學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；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而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另一方面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因為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台灣學生不足，香港也可以提供學生，兩方的結合使社會利益達到最大化，創造出雙贏的局面。</a:t>
            </a:r>
          </a:p>
          <a:p>
            <a:pPr marL="137160" indent="0">
              <a:buNone/>
            </a:pP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2483768" y="116632"/>
            <a:ext cx="4248472" cy="1143000"/>
          </a:xfrm>
        </p:spPr>
        <p:txBody>
          <a:bodyPr>
            <a:normAutofit/>
          </a:bodyPr>
          <a:lstStyle/>
          <a:p>
            <a:r>
              <a:rPr lang="zh-TW" altLang="en-US" sz="5400" dirty="0" smtClean="0">
                <a:solidFill>
                  <a:schemeClr val="bg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肆</a:t>
            </a:r>
            <a:r>
              <a:rPr lang="zh-TW" altLang="zh-TW" sz="5400" dirty="0" smtClean="0">
                <a:solidFill>
                  <a:schemeClr val="bg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zh-TW" sz="5400" dirty="0">
                <a:solidFill>
                  <a:schemeClr val="bg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結論</a:t>
            </a:r>
          </a:p>
        </p:txBody>
      </p:sp>
    </p:spTree>
    <p:extLst>
      <p:ext uri="{BB962C8B-B14F-4D97-AF65-F5344CB8AC3E}">
        <p14:creationId xmlns:p14="http://schemas.microsoft.com/office/powerpoint/2010/main" val="230948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-13717" y="1340768"/>
            <a:ext cx="5976664" cy="1143000"/>
          </a:xfrm>
        </p:spPr>
        <p:txBody>
          <a:bodyPr>
            <a:normAutofit/>
          </a:bodyPr>
          <a:lstStyle/>
          <a:p>
            <a:r>
              <a:rPr lang="zh-TW" altLang="en-US" sz="5400" dirty="0" smtClean="0">
                <a:solidFill>
                  <a:srgbClr val="FFFF00"/>
                </a:solidFill>
                <a:effectLst/>
                <a:latin typeface="標楷體" pitchFamily="65" charset="-120"/>
                <a:ea typeface="標楷體" pitchFamily="65" charset="-120"/>
              </a:rPr>
              <a:t>伍、參考資料</a:t>
            </a:r>
            <a:endParaRPr lang="zh-TW" altLang="en-US" sz="5400" dirty="0">
              <a:solidFill>
                <a:srgbClr val="FFFF00"/>
              </a:solidFill>
              <a:effectLst/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51663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6000" dirty="0">
                <a:solidFill>
                  <a:schemeClr val="bg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伍</a:t>
            </a:r>
            <a:r>
              <a:rPr lang="zh-TW" altLang="zh-TW" sz="6000" dirty="0" smtClean="0">
                <a:solidFill>
                  <a:schemeClr val="bg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sz="6000" dirty="0">
                <a:solidFill>
                  <a:schemeClr val="bg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參考資料</a:t>
            </a:r>
            <a:r>
              <a:rPr lang="zh-TW" altLang="zh-TW" dirty="0">
                <a:effectLst/>
              </a:rPr>
              <a:t/>
            </a:r>
            <a:br>
              <a:rPr lang="zh-TW" altLang="zh-TW" dirty="0">
                <a:effectLst/>
              </a:rPr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544616"/>
          </a:xfrm>
        </p:spPr>
        <p:txBody>
          <a:bodyPr>
            <a:noAutofit/>
          </a:bodyPr>
          <a:lstStyle/>
          <a:p>
            <a:pPr marL="137160" indent="0">
              <a:buNone/>
            </a:pP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 </a:t>
            </a:r>
            <a:r>
              <a:rPr lang="en-US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en-US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香港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的大學數量： </a:t>
            </a:r>
          </a:p>
          <a:p>
            <a:pPr marL="137160" indent="0">
              <a:buNone/>
            </a:pP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 </a:t>
            </a:r>
            <a:r>
              <a:rPr lang="zh-TW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政府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支助：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資料來源：香港大學聯招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) </a:t>
            </a:r>
            <a:r>
              <a:rPr lang="en-US" altLang="zh-TW" sz="2000" u="sng" dirty="0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http://www.jupas.edu.hk/en/j4/participating-institutions/institutions-information</a:t>
            </a:r>
            <a:endParaRPr lang="zh-TW" altLang="zh-TW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37160" indent="0">
              <a:buNone/>
            </a:pP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 </a:t>
            </a:r>
            <a:r>
              <a:rPr lang="en-US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資料來源：香港教育資助委員會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) </a:t>
            </a:r>
            <a:r>
              <a:rPr lang="en-US" altLang="zh-TW" sz="2000" u="sng" dirty="0"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http://www.ugc.edu.hk/big5/ugc/site/fund_inst.htm</a:t>
            </a:r>
            <a:endParaRPr lang="zh-TW" altLang="zh-TW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37160" indent="0">
              <a:buNone/>
            </a:pP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 </a:t>
            </a:r>
            <a:r>
              <a:rPr lang="zh-TW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非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政府支助：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資料來源：香港政府經評審專上課程資料網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) </a:t>
            </a:r>
            <a:r>
              <a:rPr lang="en-US" altLang="zh-TW" sz="2000" u="sng" dirty="0">
                <a:latin typeface="標楷體" panose="03000509000000000000" pitchFamily="65" charset="-120"/>
                <a:ea typeface="標楷體" panose="03000509000000000000" pitchFamily="65" charset="-120"/>
                <a:hlinkClick r:id="rId4"/>
              </a:rPr>
              <a:t>http://www.ipass.gov.hk/chi/institutions.aspx?acadYear=2012/13&amp;progType=3&amp;AwardByNonLocalInsti=0&amp;publicity=0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zh-TW" altLang="zh-TW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37160" indent="0">
              <a:buNone/>
            </a:pPr>
            <a:endParaRPr lang="en-US" altLang="zh-TW" sz="2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37160" indent="0">
              <a:buNone/>
            </a:pPr>
            <a:r>
              <a:rPr lang="en-US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en-US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香港的大學排名：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 </a:t>
            </a:r>
            <a:endParaRPr lang="zh-TW" altLang="zh-TW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37160" indent="0">
              <a:buNone/>
            </a:pPr>
            <a:r>
              <a:rPr lang="zh-TW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香港本地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大學</a:t>
            </a:r>
            <a:r>
              <a:rPr lang="zh-TW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排名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2000" u="sng" dirty="0">
                <a:latin typeface="標楷體" panose="03000509000000000000" pitchFamily="65" charset="-120"/>
                <a:ea typeface="標楷體" panose="03000509000000000000" pitchFamily="65" charset="-120"/>
                <a:hlinkClick r:id="rId5"/>
              </a:rPr>
              <a:t>http://www.education18.com/ranking/hk_ranking_5_2013.html</a:t>
            </a:r>
            <a:endParaRPr lang="zh-TW" altLang="zh-TW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37160" indent="0">
              <a:buNone/>
            </a:pP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zh-TW" altLang="zh-TW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37160" indent="0">
              <a:buNone/>
            </a:pPr>
            <a:endParaRPr lang="zh-TW" altLang="en-US" sz="1800" dirty="0"/>
          </a:p>
        </p:txBody>
      </p:sp>
    </p:spTree>
    <p:extLst>
      <p:ext uri="{BB962C8B-B14F-4D97-AF65-F5344CB8AC3E}">
        <p14:creationId xmlns:p14="http://schemas.microsoft.com/office/powerpoint/2010/main" val="4233242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55776" y="116632"/>
            <a:ext cx="4176464" cy="1084982"/>
          </a:xfrm>
        </p:spPr>
        <p:txBody>
          <a:bodyPr>
            <a:normAutofit fontScale="90000"/>
          </a:bodyPr>
          <a:lstStyle/>
          <a:p>
            <a:r>
              <a:rPr lang="en-US" altLang="zh-TW" sz="4400" dirty="0" smtClean="0">
                <a:solidFill>
                  <a:schemeClr val="bg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4400" dirty="0" smtClean="0">
                <a:solidFill>
                  <a:schemeClr val="bg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zh-TW" sz="6000" dirty="0" smtClean="0">
                <a:solidFill>
                  <a:schemeClr val="bg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壹</a:t>
            </a:r>
            <a:r>
              <a:rPr lang="zh-TW" altLang="zh-TW" sz="6000" dirty="0">
                <a:solidFill>
                  <a:schemeClr val="bg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、前言</a:t>
            </a:r>
            <a:r>
              <a:rPr lang="zh-TW" altLang="zh-TW" sz="4400" dirty="0">
                <a:solidFill>
                  <a:schemeClr val="bg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zh-TW" altLang="zh-TW" sz="4400" dirty="0">
                <a:solidFill>
                  <a:schemeClr val="bg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indent="0">
              <a:buNone/>
            </a:pP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暨</a:t>
            </a:r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大的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僑生比例</a:t>
            </a:r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在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全國</a:t>
            </a:r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大學中也是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數一數二的，而香港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僑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生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的數量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在這幾年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也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漸漸</a:t>
            </a:r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增加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37160" indent="0">
              <a:buNone/>
            </a:pPr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在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這際遇底下我們可以探討的</a:t>
            </a:r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是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37160" indent="0">
              <a:buNone/>
            </a:pP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為</a:t>
            </a:r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什麼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有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此一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趨勢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發生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37160" indent="0">
              <a:buNone/>
            </a:pP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為什麼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香港僑生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會想要來台灣攻讀</a:t>
            </a:r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大學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</a:p>
          <a:p>
            <a:endParaRPr lang="zh-TW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4186503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91680" y="274638"/>
            <a:ext cx="5256584" cy="1143000"/>
          </a:xfrm>
        </p:spPr>
        <p:txBody>
          <a:bodyPr>
            <a:normAutofit/>
          </a:bodyPr>
          <a:lstStyle/>
          <a:p>
            <a:r>
              <a:rPr lang="zh-TW" altLang="en-US" sz="5400" dirty="0" smtClean="0">
                <a:solidFill>
                  <a:schemeClr val="bg1"/>
                </a:solidFill>
                <a:effectLst/>
                <a:latin typeface="標楷體" pitchFamily="65" charset="-120"/>
                <a:ea typeface="標楷體" pitchFamily="65" charset="-120"/>
              </a:rPr>
              <a:t>伍、參考資料</a:t>
            </a:r>
            <a:endParaRPr lang="zh-TW" altLang="en-US" sz="5400" dirty="0">
              <a:solidFill>
                <a:schemeClr val="bg1"/>
              </a:solidFill>
              <a:effectLst/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628800"/>
            <a:ext cx="9144000" cy="4709160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香港的大學排名：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 </a:t>
            </a:r>
            <a:endParaRPr lang="zh-TW" altLang="zh-TW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37160" indent="0">
              <a:buNone/>
            </a:pP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香港本地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大學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排名：</a:t>
            </a:r>
            <a:r>
              <a:rPr lang="en-US" altLang="zh-TW" sz="2000" u="sng" dirty="0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http://www.education18.com/ranking/hk_ranking_5_2013.html</a:t>
            </a:r>
            <a:endParaRPr lang="zh-TW" altLang="zh-TW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37160" indent="0">
              <a:buNone/>
            </a:pP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英國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泰晤士報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 Times Higher Education (THE) 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全球大學排名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 2013-14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2000" u="sng" dirty="0"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http://www.timeshighereducation.co.uk/world-university-rankings/2013-14/world-ranking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zh-TW" altLang="zh-TW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37160" indent="0">
              <a:buNone/>
            </a:pP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 </a:t>
            </a:r>
            <a:r>
              <a:rPr lang="en-US" altLang="zh-TW" sz="2000" dirty="0" err="1" smtClean="0">
                <a:latin typeface="標楷體" panose="03000509000000000000" pitchFamily="65" charset="-120"/>
                <a:ea typeface="標楷體" panose="03000509000000000000" pitchFamily="65" charset="-120"/>
              </a:rPr>
              <a:t>Quacquarelli</a:t>
            </a:r>
            <a:r>
              <a:rPr lang="en-US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000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Seymonds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 2013</a:t>
            </a:r>
            <a:endParaRPr lang="zh-TW" altLang="zh-TW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37160" indent="0">
              <a:buNone/>
            </a:pPr>
            <a:r>
              <a:rPr lang="en-US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亞洲大學排名： </a:t>
            </a:r>
            <a:r>
              <a:rPr lang="en-US" altLang="zh-TW" sz="2000" u="sng" dirty="0">
                <a:latin typeface="標楷體" panose="03000509000000000000" pitchFamily="65" charset="-120"/>
                <a:ea typeface="標楷體" panose="03000509000000000000" pitchFamily="65" charset="-120"/>
                <a:hlinkClick r:id="rId4"/>
              </a:rPr>
              <a:t>http://www.topuniversities.com/university-rankings/world-university-rankings/2013#sorting=rank+region=71+country=+faculty=+stars=false+search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=</a:t>
            </a:r>
            <a:endParaRPr lang="zh-TW" altLang="zh-TW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37160" indent="0">
              <a:buNone/>
            </a:pPr>
            <a:r>
              <a:rPr lang="en-US" altLang="zh-TW" sz="19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zh-TW" altLang="zh-TW" sz="19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52332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805264"/>
          </a:xfrm>
        </p:spPr>
        <p:txBody>
          <a:bodyPr>
            <a:noAutofit/>
          </a:bodyPr>
          <a:lstStyle/>
          <a:p>
            <a:pPr marL="137160" indent="0">
              <a:buNone/>
            </a:pPr>
            <a:endParaRPr lang="en-US" altLang="zh-TW" sz="1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37160" indent="0">
              <a:buNone/>
            </a:pPr>
            <a:r>
              <a:rPr lang="en-US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三</a:t>
            </a:r>
            <a:r>
              <a:rPr lang="en-US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香港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的大學學費：</a:t>
            </a:r>
          </a:p>
          <a:p>
            <a:pPr marL="137160" indent="0">
              <a:buNone/>
            </a:pP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 </a:t>
            </a:r>
            <a:r>
              <a:rPr lang="zh-TW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政府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資助：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資料來源：香港雅虎</a:t>
            </a:r>
            <a:r>
              <a:rPr lang="en-US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 </a:t>
            </a:r>
            <a:r>
              <a:rPr lang="en-US" altLang="zh-TW" sz="2000" u="sng" dirty="0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http://hk.knowledge.yahoo.com/question/question?qid=7008083000130</a:t>
            </a:r>
            <a:endParaRPr lang="zh-TW" altLang="zh-TW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37160" indent="0">
              <a:buNone/>
            </a:pP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 </a:t>
            </a:r>
            <a:r>
              <a:rPr lang="zh-TW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非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政府資助： </a:t>
            </a:r>
          </a:p>
          <a:p>
            <a:pPr marL="137160" indent="0">
              <a:buNone/>
            </a:pP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 </a:t>
            </a:r>
            <a:r>
              <a:rPr lang="zh-TW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香港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公開大學：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資料來源：香港公開大學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) </a:t>
            </a:r>
            <a:r>
              <a:rPr lang="en-US" altLang="zh-TW" sz="2000" u="sng" dirty="0"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http://www.ouhk.edu.hk/WCM/?FUELAP_TEMPLATENAME=tcSingPage&amp;ITEMID=CCETPUCONTENT_56820013&amp;lang=chi</a:t>
            </a:r>
            <a:endParaRPr lang="zh-TW" altLang="zh-TW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37160" indent="0">
              <a:buNone/>
            </a:pP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香港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樹人大學：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資料來源：香港樹人大學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) </a:t>
            </a:r>
            <a:r>
              <a:rPr lang="en-US" altLang="zh-TW" sz="2000" u="sng" dirty="0">
                <a:latin typeface="標楷體" panose="03000509000000000000" pitchFamily="65" charset="-120"/>
                <a:ea typeface="標楷體" panose="03000509000000000000" pitchFamily="65" charset="-120"/>
                <a:hlinkClick r:id="rId4"/>
              </a:rPr>
              <a:t>http://www.hksyu.edu/procedures_HKDSE.html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zh-TW" altLang="zh-TW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37160" indent="0">
              <a:buNone/>
            </a:pP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 </a:t>
            </a:r>
            <a:r>
              <a:rPr lang="en-US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四</a:t>
            </a:r>
            <a:r>
              <a:rPr lang="en-US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香港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文憑考試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(HHDSE)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資料來源：香港考試及評核局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) </a:t>
            </a:r>
            <a:endParaRPr lang="zh-TW" altLang="zh-TW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37160" indent="0">
              <a:buNone/>
            </a:pPr>
            <a:r>
              <a:rPr lang="zh-TW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簡介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2000" u="sng" dirty="0">
                <a:latin typeface="標楷體" panose="03000509000000000000" pitchFamily="65" charset="-120"/>
                <a:ea typeface="標楷體" panose="03000509000000000000" pitchFamily="65" charset="-120"/>
                <a:hlinkClick r:id="rId5"/>
              </a:rPr>
              <a:t>http://www.hkeaa.edu.hk/tc/hkdse/</a:t>
            </a:r>
            <a:endParaRPr lang="zh-TW" altLang="zh-TW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37160" indent="0">
              <a:buNone/>
            </a:pPr>
            <a:r>
              <a:rPr lang="zh-TW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簡介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影片：</a:t>
            </a:r>
            <a:r>
              <a:rPr lang="en-US" altLang="zh-TW" sz="2000" u="sng" dirty="0">
                <a:latin typeface="標楷體" panose="03000509000000000000" pitchFamily="65" charset="-120"/>
                <a:ea typeface="標楷體" panose="03000509000000000000" pitchFamily="65" charset="-120"/>
                <a:hlinkClick r:id="rId6"/>
              </a:rPr>
              <a:t>http://www.hkeaa.edu.hk/tc/HKDSE/hkdsevideo.html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zh-TW" altLang="zh-TW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37160" indent="0">
              <a:buNone/>
            </a:pPr>
            <a:r>
              <a:rPr lang="zh-TW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考試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科目：</a:t>
            </a:r>
            <a:r>
              <a:rPr lang="en-US" altLang="zh-TW" sz="2000" u="sng" dirty="0">
                <a:latin typeface="標楷體" panose="03000509000000000000" pitchFamily="65" charset="-120"/>
                <a:ea typeface="標楷體" panose="03000509000000000000" pitchFamily="65" charset="-120"/>
                <a:hlinkClick r:id="rId7"/>
              </a:rPr>
              <a:t>http://www.hkeaa.edu.hk/tc/hkdse/Subject_Information/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zh-TW" altLang="zh-TW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37160" indent="0">
              <a:buNone/>
            </a:pPr>
            <a:r>
              <a:rPr lang="zh-TW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文憑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考試國際認可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台灣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</a:p>
          <a:p>
            <a:pPr marL="137160" indent="0">
              <a:buNone/>
            </a:pPr>
            <a:r>
              <a:rPr lang="en-US" altLang="zh-TW" sz="2000" u="sng" dirty="0">
                <a:latin typeface="標楷體" panose="03000509000000000000" pitchFamily="65" charset="-120"/>
                <a:ea typeface="標楷體" panose="03000509000000000000" pitchFamily="65" charset="-120"/>
                <a:hlinkClick r:id="rId8"/>
              </a:rPr>
              <a:t>http://www.hkeaa.edu.hk/tc/ir/recognition_of_hkeaa_qualifications/overseas_studies/Taiwan/</a:t>
            </a:r>
            <a:endParaRPr lang="zh-TW" altLang="zh-TW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37160" indent="0">
              <a:buNone/>
            </a:pP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 </a:t>
            </a:r>
            <a:endParaRPr lang="zh-TW" altLang="zh-TW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37160" indent="0">
              <a:buNone/>
            </a:pPr>
            <a:r>
              <a:rPr lang="en-US" altLang="zh-TW" sz="2000" dirty="0"/>
              <a:t> </a:t>
            </a:r>
            <a:endParaRPr lang="zh-TW" altLang="zh-TW" sz="2000" dirty="0"/>
          </a:p>
          <a:p>
            <a:endParaRPr lang="zh-TW" altLang="en-US" sz="1800" dirty="0"/>
          </a:p>
        </p:txBody>
      </p:sp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zh-TW" altLang="en-US" sz="6000" dirty="0">
                <a:solidFill>
                  <a:schemeClr val="bg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伍</a:t>
            </a:r>
            <a:r>
              <a:rPr lang="zh-TW" altLang="zh-TW" sz="6000" dirty="0" smtClean="0">
                <a:solidFill>
                  <a:schemeClr val="bg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sz="6000" dirty="0">
                <a:solidFill>
                  <a:schemeClr val="bg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參考資料</a:t>
            </a:r>
            <a:r>
              <a:rPr lang="zh-TW" altLang="zh-TW" dirty="0">
                <a:effectLst/>
              </a:rPr>
              <a:t/>
            </a:r>
            <a:br>
              <a:rPr lang="zh-TW" altLang="zh-TW" dirty="0">
                <a:effectLst/>
              </a:rPr>
            </a:b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63117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 (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五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香港學歷評價：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資料來源：香港學歷及職業資料評審局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) </a:t>
            </a:r>
            <a:r>
              <a:rPr lang="en-US" altLang="zh-TW" sz="2000" u="sng" dirty="0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http://www.hkcaavq.edu.hk/zh/services/accreditation/academic-accreditation</a:t>
            </a:r>
            <a:endParaRPr lang="zh-TW" altLang="zh-TW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37160" indent="0">
              <a:buNone/>
            </a:pPr>
            <a:r>
              <a:rPr lang="en-US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六</a:t>
            </a:r>
            <a:r>
              <a:rPr lang="en-US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香港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人對台灣的看法： </a:t>
            </a:r>
          </a:p>
          <a:p>
            <a:pPr marL="137160" indent="0">
              <a:buNone/>
            </a:pP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 </a:t>
            </a:r>
            <a:r>
              <a:rPr lang="zh-TW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為什麼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香港人愛台灣超過愛香港？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資料來源：明鏡報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20120616) </a:t>
            </a:r>
            <a:r>
              <a:rPr lang="en-US" altLang="zh-TW" sz="2000" u="sng" dirty="0"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http://city.mirrorbooks.com/news/html/47/n-53247.html</a:t>
            </a:r>
            <a:endParaRPr lang="zh-TW" altLang="zh-TW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37160" indent="0">
              <a:buNone/>
            </a:pP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 </a:t>
            </a:r>
            <a:r>
              <a:rPr lang="en-US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資料來源：蘋果日報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20130328) </a:t>
            </a:r>
            <a:r>
              <a:rPr lang="en-US" altLang="zh-TW" sz="2000" u="sng" dirty="0">
                <a:latin typeface="標楷體" panose="03000509000000000000" pitchFamily="65" charset="-120"/>
                <a:ea typeface="標楷體" panose="03000509000000000000" pitchFamily="65" charset="-120"/>
                <a:hlinkClick r:id="rId4"/>
              </a:rPr>
              <a:t>http://www.appledaily.com.tw/appledaily/article/headline/20130328/34915882/</a:t>
            </a:r>
            <a:endParaRPr lang="zh-TW" altLang="zh-TW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37160" indent="0">
              <a:buNone/>
            </a:pP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資料來源：奇摩知識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) </a:t>
            </a:r>
            <a:r>
              <a:rPr lang="en-US" altLang="zh-TW" sz="2000" u="sng" dirty="0">
                <a:latin typeface="標楷體" panose="03000509000000000000" pitchFamily="65" charset="-120"/>
                <a:ea typeface="標楷體" panose="03000509000000000000" pitchFamily="65" charset="-120"/>
                <a:hlinkClick r:id="rId5"/>
              </a:rPr>
              <a:t>http://tw.knowledge.yahoo.com/question/question?qid=1013042403801</a:t>
            </a:r>
            <a:endParaRPr lang="zh-TW" altLang="zh-TW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37160" indent="0">
              <a:buNone/>
            </a:pP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七</a:t>
            </a:r>
            <a:r>
              <a:rPr lang="en-US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香港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的文化 </a:t>
            </a:r>
          </a:p>
          <a:p>
            <a:pPr marL="137160" indent="0">
              <a:buNone/>
            </a:pP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 </a:t>
            </a:r>
            <a:r>
              <a:rPr lang="zh-TW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維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基百科 </a:t>
            </a:r>
            <a:r>
              <a:rPr lang="en-US" altLang="zh-TW" sz="2000" u="sng" dirty="0">
                <a:latin typeface="標楷體" panose="03000509000000000000" pitchFamily="65" charset="-120"/>
                <a:ea typeface="標楷體" panose="03000509000000000000" pitchFamily="65" charset="-120"/>
                <a:hlinkClick r:id="rId6"/>
              </a:rPr>
              <a:t>http://zh.wikipedia.org/wiki/%E9%A6%99%E6%B8%AF%E6%96%87%E5%8C%96</a:t>
            </a:r>
            <a:endParaRPr lang="zh-TW" altLang="zh-TW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37160" indent="0">
              <a:buNone/>
            </a:pP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 </a:t>
            </a:r>
            <a:r>
              <a:rPr lang="zh-TW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中國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文化中心 </a:t>
            </a:r>
            <a:r>
              <a:rPr lang="en-US" altLang="zh-TW" sz="2000" u="sng" dirty="0">
                <a:latin typeface="標楷體" panose="03000509000000000000" pitchFamily="65" charset="-120"/>
                <a:ea typeface="標楷體" panose="03000509000000000000" pitchFamily="65" charset="-120"/>
                <a:hlinkClick r:id="rId7"/>
              </a:rPr>
              <a:t>http://www.cciv.cityu.edu.hk/content.php?p=hkculture</a:t>
            </a:r>
            <a:endParaRPr lang="zh-TW" altLang="zh-TW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37160" indent="0">
              <a:buNone/>
            </a:pP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6000" dirty="0">
                <a:solidFill>
                  <a:schemeClr val="bg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伍</a:t>
            </a:r>
            <a:r>
              <a:rPr lang="zh-TW" altLang="zh-TW" sz="6000" dirty="0" smtClean="0">
                <a:solidFill>
                  <a:schemeClr val="bg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sz="6000" dirty="0">
                <a:solidFill>
                  <a:schemeClr val="bg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參考資料</a:t>
            </a:r>
            <a:r>
              <a:rPr lang="zh-TW" altLang="zh-TW" dirty="0">
                <a:effectLst/>
              </a:rPr>
              <a:t/>
            </a:r>
            <a:br>
              <a:rPr lang="zh-TW" altLang="zh-TW" dirty="0">
                <a:effectLst/>
              </a:rPr>
            </a:b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80715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title"/>
          </p:nvPr>
        </p:nvSpPr>
        <p:spPr>
          <a:xfrm>
            <a:off x="0" y="1556792"/>
            <a:ext cx="5482952" cy="1143000"/>
          </a:xfrm>
        </p:spPr>
        <p:txBody>
          <a:bodyPr>
            <a:normAutofit/>
          </a:bodyPr>
          <a:lstStyle/>
          <a:p>
            <a:r>
              <a:rPr lang="zh-TW" altLang="en-US" sz="5400" dirty="0" smtClean="0">
                <a:solidFill>
                  <a:srgbClr val="FFFF00"/>
                </a:solidFill>
                <a:effectLst/>
                <a:latin typeface="標楷體" pitchFamily="65" charset="-120"/>
                <a:ea typeface="標楷體" pitchFamily="65" charset="-120"/>
              </a:rPr>
              <a:t>六、團隊分工表</a:t>
            </a:r>
            <a:endParaRPr lang="zh-TW" altLang="en-US" sz="5400" dirty="0">
              <a:solidFill>
                <a:srgbClr val="FFFF00"/>
              </a:solidFill>
              <a:effectLst/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1184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Autofit/>
          </a:bodyPr>
          <a:lstStyle/>
          <a:p>
            <a:r>
              <a:rPr lang="zh-TW" altLang="en-US" sz="5400" dirty="0">
                <a:solidFill>
                  <a:schemeClr val="bg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陸</a:t>
            </a:r>
            <a:r>
              <a:rPr lang="zh-TW" altLang="zh-TW" sz="5400" dirty="0" smtClean="0">
                <a:solidFill>
                  <a:schemeClr val="bg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zh-TW" sz="5400" dirty="0">
                <a:solidFill>
                  <a:schemeClr val="bg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團隊分工表</a:t>
            </a:r>
            <a:br>
              <a:rPr lang="zh-TW" altLang="zh-TW" sz="5400" dirty="0">
                <a:solidFill>
                  <a:schemeClr val="bg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sz="54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0392343"/>
              </p:ext>
            </p:extLst>
          </p:nvPr>
        </p:nvGraphicFramePr>
        <p:xfrm>
          <a:off x="323528" y="1268762"/>
          <a:ext cx="8496944" cy="52357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30284"/>
                <a:gridCol w="5766660"/>
              </a:tblGrid>
              <a:tr h="481445">
                <a:tc>
                  <a:txBody>
                    <a:bodyPr/>
                    <a:lstStyle/>
                    <a:p>
                      <a:pPr marL="304800"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PPT</a:t>
                      </a:r>
                      <a:r>
                        <a:rPr lang="zh-TW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製作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徐翊瓷、吳佳芸、何佳靜、許媁淳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61385">
                <a:tc>
                  <a:txBody>
                    <a:bodyPr/>
                    <a:lstStyle/>
                    <a:p>
                      <a:pPr marL="304800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Word</a:t>
                      </a:r>
                      <a:r>
                        <a:rPr lang="zh-TW" sz="20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製作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徐俊明、葉育廷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62891">
                <a:tc>
                  <a:txBody>
                    <a:bodyPr/>
                    <a:lstStyle/>
                    <a:p>
                      <a:pPr marL="304800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口頭報告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徐翊瓷、吳佳芸</a:t>
                      </a:r>
                      <a:r>
                        <a:rPr lang="zh-TW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、</a:t>
                      </a:r>
                      <a:endParaRPr lang="en-US" altLang="zh-TW" sz="2000" kern="10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304800">
                        <a:spcAft>
                          <a:spcPts val="0"/>
                        </a:spcAft>
                      </a:pPr>
                      <a:r>
                        <a:rPr lang="zh-TW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何佳靜、許</a:t>
                      </a:r>
                      <a:r>
                        <a:rPr lang="zh-TW" sz="20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媁淳</a:t>
                      </a:r>
                      <a:r>
                        <a:rPr lang="zh-TW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、</a:t>
                      </a:r>
                      <a:endParaRPr lang="en-US" altLang="zh-TW" sz="2000" kern="10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304800">
                        <a:spcAft>
                          <a:spcPts val="0"/>
                        </a:spcAft>
                      </a:pPr>
                      <a:r>
                        <a:rPr lang="zh-TW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徐俊明</a:t>
                      </a:r>
                      <a:r>
                        <a:rPr lang="zh-TW" sz="20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、葉育廷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1445">
                <a:tc>
                  <a:txBody>
                    <a:bodyPr/>
                    <a:lstStyle/>
                    <a:p>
                      <a:pPr marL="304800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香港資料查詢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徐俊明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61385">
                <a:tc>
                  <a:txBody>
                    <a:bodyPr/>
                    <a:lstStyle/>
                    <a:p>
                      <a:pPr marL="304800"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台灣資料查訊</a:t>
                      </a:r>
                      <a:endParaRPr lang="zh-TW" sz="20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徐翊瓷、吳佳芸、何佳靜</a:t>
                      </a:r>
                      <a:r>
                        <a:rPr lang="zh-TW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、許</a:t>
                      </a:r>
                      <a:r>
                        <a:rPr lang="zh-TW" sz="20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媁淳、葉育廷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1445">
                <a:tc>
                  <a:txBody>
                    <a:bodyPr/>
                    <a:lstStyle/>
                    <a:p>
                      <a:pPr marL="304800"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前言</a:t>
                      </a:r>
                      <a:endParaRPr lang="zh-TW" sz="20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徐俊明、葉育廷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1445">
                <a:tc>
                  <a:txBody>
                    <a:bodyPr/>
                    <a:lstStyle/>
                    <a:p>
                      <a:pPr marL="304800"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詳細介紹</a:t>
                      </a:r>
                      <a:endParaRPr lang="zh-TW" sz="20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徐翊瓷、吳佳芸、何佳靜、許媁淳、葉育廷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61385">
                <a:tc>
                  <a:txBody>
                    <a:bodyPr/>
                    <a:lstStyle/>
                    <a:p>
                      <a:pPr marL="304800"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爭點</a:t>
                      </a:r>
                      <a:endParaRPr lang="zh-TW" sz="20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徐翊瓷、吳佳芸、何佳靜、徐俊明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1445">
                <a:tc>
                  <a:txBody>
                    <a:bodyPr/>
                    <a:lstStyle/>
                    <a:p>
                      <a:pPr marL="304800"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本組觀點</a:t>
                      </a:r>
                      <a:endParaRPr lang="zh-TW" sz="20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徐俊明、葉育廷、許媁淳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1445">
                <a:tc>
                  <a:txBody>
                    <a:bodyPr/>
                    <a:lstStyle/>
                    <a:p>
                      <a:pPr marL="304800"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結論</a:t>
                      </a:r>
                      <a:endParaRPr lang="zh-TW" sz="20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徐俊明、葉育廷、吳佳芸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4338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411760" y="116632"/>
            <a:ext cx="4464496" cy="1143000"/>
          </a:xfrm>
        </p:spPr>
        <p:txBody>
          <a:bodyPr>
            <a:noAutofit/>
          </a:bodyPr>
          <a:lstStyle/>
          <a:p>
            <a:r>
              <a:rPr lang="zh-TW" altLang="zh-TW" sz="5400" dirty="0">
                <a:solidFill>
                  <a:schemeClr val="bg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壹、</a:t>
            </a:r>
            <a:r>
              <a:rPr lang="zh-TW" altLang="zh-TW" sz="5400" dirty="0" smtClean="0">
                <a:solidFill>
                  <a:schemeClr val="bg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前言</a:t>
            </a:r>
            <a:endParaRPr lang="zh-TW" altLang="en-US" sz="54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5400600"/>
          </a:xfrm>
        </p:spPr>
        <p:txBody>
          <a:bodyPr>
            <a:normAutofit/>
          </a:bodyPr>
          <a:lstStyle/>
          <a:p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為何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香港學生會選擇來台灣</a:t>
            </a:r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留學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有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什麼推拉因素造成香港人來台灣</a:t>
            </a:r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讀書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香港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當地有什麼重大推力</a:t>
            </a:r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影響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香港僑生</a:t>
            </a:r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抉擇</a:t>
            </a:r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呢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而</a:t>
            </a:r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台灣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又</a:t>
            </a:r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有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什麼優點</a:t>
            </a:r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吸引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香港僑生</a:t>
            </a:r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呢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台灣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政府是鼓勵僑生來台的，在</a:t>
            </a:r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這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項</a:t>
            </a:r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政策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底下，如果</a:t>
            </a:r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香港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僑</a:t>
            </a:r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生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選擇</a:t>
            </a:r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來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台念書，會造成我們台灣學生</a:t>
            </a:r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和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香港</a:t>
            </a:r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僑生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有</a:t>
            </a:r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哪些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影響或益處呢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?  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37160" indent="0">
              <a:buNone/>
            </a:pP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</a:t>
            </a:r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這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一次的分組討論讓我們更加了解香港僑生為何選擇我們台灣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向右箭號 3"/>
          <p:cNvSpPr/>
          <p:nvPr/>
        </p:nvSpPr>
        <p:spPr>
          <a:xfrm>
            <a:off x="323528" y="5301208"/>
            <a:ext cx="792088" cy="432048"/>
          </a:xfrm>
          <a:prstGeom prst="rightArrow">
            <a:avLst/>
          </a:prstGeom>
          <a:scene3d>
            <a:camera prst="perspectiveAbove"/>
            <a:lightRig rig="soft" dir="tl">
              <a:rot lat="0" lon="0" rev="20100000"/>
            </a:lightRig>
          </a:scene3d>
          <a:sp3d>
            <a:bevelT w="50800" h="508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20570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411760" y="188640"/>
            <a:ext cx="4464496" cy="1008112"/>
          </a:xfrm>
        </p:spPr>
        <p:txBody>
          <a:bodyPr>
            <a:noAutofit/>
          </a:bodyPr>
          <a:lstStyle/>
          <a:p>
            <a:r>
              <a:rPr lang="zh-TW" altLang="zh-TW" sz="5400" dirty="0">
                <a:solidFill>
                  <a:schemeClr val="bg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壹、</a:t>
            </a:r>
            <a:r>
              <a:rPr lang="zh-TW" altLang="zh-TW" sz="5400" dirty="0" smtClean="0">
                <a:solidFill>
                  <a:schemeClr val="bg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前言</a:t>
            </a:r>
            <a:endParaRPr lang="zh-TW" altLang="en-US" sz="54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香港僑生</a:t>
            </a:r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來台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灣</a:t>
            </a:r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就讀大學雖然被香港政府承認，但是跟在歐美或者是香港本地是有差別的，待遇工資和工作機會都會有所不同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那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香港僑生</a:t>
            </a:r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拿到台灣畢業證書之後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下一步會是什麼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定居在台灣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還是</a:t>
            </a:r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出國留學繼續攻讀學位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</a:p>
          <a:p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香港人在語言上會有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些許</a:t>
            </a:r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的不方便，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香港僑生需</a:t>
            </a:r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要怎麼去克服這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項</a:t>
            </a:r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難題呢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？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840031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251520" y="1340768"/>
            <a:ext cx="4824536" cy="1143000"/>
          </a:xfrm>
        </p:spPr>
        <p:txBody>
          <a:bodyPr>
            <a:normAutofit/>
          </a:bodyPr>
          <a:lstStyle/>
          <a:p>
            <a:r>
              <a:rPr lang="zh-TW" altLang="en-US" sz="5400" dirty="0" smtClean="0">
                <a:solidFill>
                  <a:srgbClr val="FFFF00"/>
                </a:solidFill>
                <a:effectLst/>
                <a:latin typeface="標楷體" pitchFamily="65" charset="-120"/>
                <a:ea typeface="標楷體" pitchFamily="65" charset="-120"/>
              </a:rPr>
              <a:t>貳、正文</a:t>
            </a:r>
            <a:endParaRPr lang="zh-TW" altLang="en-US" sz="5400" dirty="0">
              <a:solidFill>
                <a:srgbClr val="FFFF00"/>
              </a:solidFill>
              <a:effectLst/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60272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91680" y="188640"/>
            <a:ext cx="5184576" cy="1008112"/>
          </a:xfrm>
        </p:spPr>
        <p:txBody>
          <a:bodyPr>
            <a:normAutofit/>
          </a:bodyPr>
          <a:lstStyle/>
          <a:p>
            <a:r>
              <a:rPr lang="zh-TW" altLang="en-US" sz="5400" dirty="0" smtClean="0">
                <a:solidFill>
                  <a:schemeClr val="bg1"/>
                </a:solidFill>
                <a:effectLst/>
                <a:latin typeface="標楷體" pitchFamily="65" charset="-120"/>
                <a:ea typeface="標楷體" pitchFamily="65" charset="-120"/>
              </a:rPr>
              <a:t>一、爭議點</a:t>
            </a:r>
            <a:endParaRPr lang="zh-TW" altLang="en-US" sz="5400" dirty="0">
              <a:solidFill>
                <a:schemeClr val="bg1"/>
              </a:solidFill>
              <a:effectLst/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0" y="1340768"/>
            <a:ext cx="9036496" cy="5256584"/>
          </a:xfrm>
        </p:spPr>
        <p:txBody>
          <a:bodyPr>
            <a:noAutofit/>
          </a:bodyPr>
          <a:lstStyle/>
          <a:p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當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台灣政府開放僑生來台時，僑生有可能語言不通</a:t>
            </a:r>
            <a:r>
              <a:rPr lang="zh-TW" altLang="zh-TW">
                <a:latin typeface="標楷體" pitchFamily="65" charset="-120"/>
                <a:ea typeface="標楷體" pitchFamily="65" charset="-120"/>
              </a:rPr>
              <a:t>和</a:t>
            </a:r>
            <a:r>
              <a:rPr lang="zh-TW" altLang="zh-TW" smtClean="0">
                <a:latin typeface="標楷體" pitchFamily="65" charset="-120"/>
                <a:ea typeface="標楷體" pitchFamily="65" charset="-120"/>
              </a:rPr>
              <a:t>台灣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學</a:t>
            </a:r>
            <a:r>
              <a:rPr lang="zh-TW" altLang="zh-TW" smtClean="0">
                <a:latin typeface="標楷體" pitchFamily="65" charset="-120"/>
                <a:ea typeface="標楷體" pitchFamily="65" charset="-120"/>
              </a:rPr>
              <a:t>生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程度會有落差，導致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各種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結果，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例如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：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137160" indent="0">
              <a:buNone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大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部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分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僑生英文程度都高於台灣學生，有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可能在這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 </a:t>
            </a:r>
          </a:p>
          <a:p>
            <a:pPr marL="137160" indent="0">
              <a:buNone/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一個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地方我們會落後他們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許多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?</a:t>
            </a:r>
          </a:p>
          <a:p>
            <a:pPr marL="137160" indent="0"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國文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方面，我們大學教學大部分是用國語教學，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課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137160" indent="0">
              <a:buNone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本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幾乎也都是中文，這樣會不會造成僑生的閱讀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困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 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137160" indent="0">
              <a:buNone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難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呢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?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137160" indent="0">
              <a:buNone/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 3.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當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僑生來台就讀大學，會不會帶動師生的互動，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讓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  </a:t>
            </a:r>
          </a:p>
          <a:p>
            <a:pPr marL="137160" indent="0">
              <a:buNone/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學生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能夠表達自己的想法，因為僑生勇於發言，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而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137160" indent="0">
              <a:buNone/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台灣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學生被動雖然有主見但缺乏自信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?</a:t>
            </a:r>
            <a:endParaRPr lang="zh-TW" altLang="zh-TW" dirty="0"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82854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91680" y="188640"/>
            <a:ext cx="5760640" cy="1008112"/>
          </a:xfrm>
        </p:spPr>
        <p:txBody>
          <a:bodyPr vert="horz" anchor="ctr"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zh-TW" altLang="zh-TW" sz="5400" dirty="0">
                <a:solidFill>
                  <a:schemeClr val="bg1"/>
                </a:solidFill>
                <a:effectLst/>
                <a:latin typeface="標楷體" pitchFamily="65" charset="-120"/>
                <a:ea typeface="標楷體" pitchFamily="65" charset="-120"/>
              </a:rPr>
              <a:t>二、利害關係人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</p:spPr>
        <p:txBody>
          <a:bodyPr>
            <a:normAutofit lnSpcReduction="10000"/>
          </a:bodyPr>
          <a:lstStyle/>
          <a:p>
            <a:pPr marL="137160" indent="0">
              <a:buNone/>
            </a:pPr>
            <a:r>
              <a:rPr lang="en-US" altLang="zh-TW" sz="3200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zh-TW" sz="3200" dirty="0">
                <a:latin typeface="標楷體" pitchFamily="65" charset="-120"/>
                <a:ea typeface="標楷體" pitchFamily="65" charset="-120"/>
              </a:rPr>
              <a:t>一</a:t>
            </a:r>
            <a:r>
              <a:rPr lang="en-US" altLang="zh-TW" sz="3200" dirty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zh-TW" sz="3200" dirty="0">
                <a:latin typeface="標楷體" pitchFamily="65" charset="-120"/>
                <a:ea typeface="標楷體" pitchFamily="65" charset="-120"/>
              </a:rPr>
              <a:t>香港僑生：</a:t>
            </a:r>
          </a:p>
          <a:p>
            <a:pPr marL="137160" indent="0">
              <a:buNone/>
            </a:pP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zh-TW" sz="3200" dirty="0" smtClean="0">
                <a:latin typeface="標楷體" pitchFamily="65" charset="-120"/>
                <a:ea typeface="標楷體" pitchFamily="65" charset="-120"/>
              </a:rPr>
              <a:t>因為</a:t>
            </a:r>
            <a:r>
              <a:rPr lang="zh-TW" altLang="zh-TW" sz="3200" dirty="0">
                <a:latin typeface="標楷體" pitchFamily="65" charset="-120"/>
                <a:ea typeface="標楷體" pitchFamily="65" charset="-120"/>
              </a:rPr>
              <a:t>在香港當地大學所提供的大學名額不足香港學生，所以很多香港學生如果想要就讀大學的話必須出國留學，台灣相對許多國家來說是比較近的，而且台灣的教育資源也是非常完善的，有了台灣政府的開放使香港學生能更便利的來台留學</a:t>
            </a:r>
            <a:r>
              <a:rPr lang="zh-TW" altLang="zh-TW" sz="32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pPr marL="137160" indent="0">
              <a:buNone/>
            </a:pP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zh-TW" sz="3200" dirty="0" smtClean="0">
                <a:latin typeface="標楷體" pitchFamily="65" charset="-120"/>
                <a:ea typeface="標楷體" pitchFamily="65" charset="-120"/>
              </a:rPr>
              <a:t>台灣</a:t>
            </a:r>
            <a:r>
              <a:rPr lang="zh-TW" altLang="zh-TW" sz="3200" dirty="0">
                <a:latin typeface="標楷體" pitchFamily="65" charset="-120"/>
                <a:ea typeface="標楷體" pitchFamily="65" charset="-120"/>
              </a:rPr>
              <a:t>文化也有別於香港，所以香港的學生可以學會打開自己的心房，願意接受和接觸有別於自己地區的文化，包括有讀書風氣、人文關懷</a:t>
            </a:r>
            <a:r>
              <a:rPr lang="zh-TW" altLang="zh-TW" sz="3200" dirty="0" smtClean="0">
                <a:latin typeface="標楷體" pitchFamily="65" charset="-120"/>
                <a:ea typeface="標楷體" pitchFamily="65" charset="-120"/>
              </a:rPr>
              <a:t>等等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pPr marL="137160" indent="0">
              <a:buNone/>
            </a:pPr>
            <a:r>
              <a:rPr lang="zh-TW" altLang="zh-TW" sz="32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zh-TW" altLang="zh-TW" sz="3200" dirty="0">
              <a:latin typeface="標楷體" pitchFamily="65" charset="-120"/>
              <a:ea typeface="標楷體" pitchFamily="65" charset="-120"/>
            </a:endParaRPr>
          </a:p>
          <a:p>
            <a:endParaRPr lang="zh-TW" altLang="en-US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74451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鋒芒">
  <a:themeElements>
    <a:clrScheme name="鋒芒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鋒芒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鋒芒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267</TotalTime>
  <Words>2455</Words>
  <Application>Microsoft Office PowerPoint</Application>
  <PresentationFormat>如螢幕大小 (4:3)</PresentationFormat>
  <Paragraphs>254</Paragraphs>
  <Slides>44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44</vt:i4>
      </vt:variant>
    </vt:vector>
  </HeadingPairs>
  <TitlesOfParts>
    <vt:vector size="45" baseType="lpstr">
      <vt:lpstr>鋒芒</vt:lpstr>
      <vt:lpstr>香港人瘋台灣的教育文化</vt:lpstr>
      <vt:lpstr>壹、前言</vt:lpstr>
      <vt:lpstr> 壹、前言 </vt:lpstr>
      <vt:lpstr> 壹、前言 </vt:lpstr>
      <vt:lpstr>壹、前言</vt:lpstr>
      <vt:lpstr>壹、前言</vt:lpstr>
      <vt:lpstr>貳、正文</vt:lpstr>
      <vt:lpstr>一、爭議點</vt:lpstr>
      <vt:lpstr>二、利害關係人</vt:lpstr>
      <vt:lpstr>二、利害關係人</vt:lpstr>
      <vt:lpstr>二、利害關係人</vt:lpstr>
      <vt:lpstr>二、利害關係人</vt:lpstr>
      <vt:lpstr>二、利害關係人</vt:lpstr>
      <vt:lpstr>三、香港介紹</vt:lpstr>
      <vt:lpstr>公行系一年級的香港僑生~~</vt:lpstr>
      <vt:lpstr>三、香港介紹</vt:lpstr>
      <vt:lpstr>三、香港介紹</vt:lpstr>
      <vt:lpstr>三、香港介紹</vt:lpstr>
      <vt:lpstr>三、香港介紹</vt:lpstr>
      <vt:lpstr>三、香港介紹</vt:lpstr>
      <vt:lpstr>四、物價差異 </vt:lpstr>
      <vt:lpstr>  五、香港大學不足  </vt:lpstr>
      <vt:lpstr>六、實地訪問</vt:lpstr>
      <vt:lpstr>六、實地訪問</vt:lpstr>
      <vt:lpstr>六、實地訪問</vt:lpstr>
      <vt:lpstr>六、實地訪問</vt:lpstr>
      <vt:lpstr>參、本組觀點</vt:lpstr>
      <vt:lpstr>參、本組觀點 </vt:lpstr>
      <vt:lpstr>參、本組觀點 </vt:lpstr>
      <vt:lpstr>參、本組觀點 </vt:lpstr>
      <vt:lpstr>參、本組觀點 </vt:lpstr>
      <vt:lpstr>參、本組觀點 </vt:lpstr>
      <vt:lpstr>參、本組觀點 </vt:lpstr>
      <vt:lpstr>參、本組觀點</vt:lpstr>
      <vt:lpstr>參、本組觀點 </vt:lpstr>
      <vt:lpstr>肆、結論</vt:lpstr>
      <vt:lpstr>肆、結論</vt:lpstr>
      <vt:lpstr>伍、參考資料</vt:lpstr>
      <vt:lpstr>伍、參考資料 </vt:lpstr>
      <vt:lpstr>伍、參考資料</vt:lpstr>
      <vt:lpstr>伍、參考資料 </vt:lpstr>
      <vt:lpstr>伍、參考資料 </vt:lpstr>
      <vt:lpstr>六、團隊分工表</vt:lpstr>
      <vt:lpstr>陸、團隊分工表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香港人瘋台灣的教育文化</dc:title>
  <dc:creator>User</dc:creator>
  <cp:lastModifiedBy>User</cp:lastModifiedBy>
  <cp:revision>30</cp:revision>
  <dcterms:created xsi:type="dcterms:W3CDTF">2013-11-24T09:23:13Z</dcterms:created>
  <dcterms:modified xsi:type="dcterms:W3CDTF">2013-11-25T08:35:13Z</dcterms:modified>
</cp:coreProperties>
</file>