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4" r:id="rId6"/>
    <p:sldId id="260" r:id="rId7"/>
    <p:sldId id="263" r:id="rId8"/>
    <p:sldId id="259" r:id="rId9"/>
    <p:sldId id="262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D151E8B-FC94-4EF1-A9CF-A17B56C6DCB9}" type="datetimeFigureOut">
              <a:rPr lang="zh-TW" altLang="en-US" smtClean="0"/>
              <a:t>2013/10/22</a:t>
            </a:fld>
            <a:endParaRPr lang="zh-TW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591A070-AF8C-40D0-A84A-B9B2AC6D39D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1E8B-FC94-4EF1-A9CF-A17B56C6DCB9}" type="datetimeFigureOut">
              <a:rPr lang="zh-TW" altLang="en-US" smtClean="0"/>
              <a:t>2013/10/22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1A070-AF8C-40D0-A84A-B9B2AC6D39D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1E8B-FC94-4EF1-A9CF-A17B56C6DCB9}" type="datetimeFigureOut">
              <a:rPr lang="zh-TW" altLang="en-US" smtClean="0"/>
              <a:t>2013/10/22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591A070-AF8C-40D0-A84A-B9B2AC6D39D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1E8B-FC94-4EF1-A9CF-A17B56C6DCB9}" type="datetimeFigureOut">
              <a:rPr lang="zh-TW" altLang="en-US" smtClean="0"/>
              <a:t>2013/10/22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1A070-AF8C-40D0-A84A-B9B2AC6D39D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151E8B-FC94-4EF1-A9CF-A17B56C6DCB9}" type="datetimeFigureOut">
              <a:rPr lang="zh-TW" altLang="en-US" smtClean="0"/>
              <a:t>2013/10/22</a:t>
            </a:fld>
            <a:endParaRPr lang="zh-TW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591A070-AF8C-40D0-A84A-B9B2AC6D39D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1E8B-FC94-4EF1-A9CF-A17B56C6DCB9}" type="datetimeFigureOut">
              <a:rPr lang="zh-TW" altLang="en-US" smtClean="0"/>
              <a:t>2013/10/22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1A070-AF8C-40D0-A84A-B9B2AC6D39D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1E8B-FC94-4EF1-A9CF-A17B56C6DCB9}" type="datetimeFigureOut">
              <a:rPr lang="zh-TW" altLang="en-US" smtClean="0"/>
              <a:t>2013/10/22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1A070-AF8C-40D0-A84A-B9B2AC6D39D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1E8B-FC94-4EF1-A9CF-A17B56C6DCB9}" type="datetimeFigureOut">
              <a:rPr lang="zh-TW" altLang="en-US" smtClean="0"/>
              <a:t>2013/10/22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1A070-AF8C-40D0-A84A-B9B2AC6D39D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1E8B-FC94-4EF1-A9CF-A17B56C6DCB9}" type="datetimeFigureOut">
              <a:rPr lang="zh-TW" altLang="en-US" smtClean="0"/>
              <a:t>2013/10/22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1A070-AF8C-40D0-A84A-B9B2AC6D39D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1E8B-FC94-4EF1-A9CF-A17B56C6DCB9}" type="datetimeFigureOut">
              <a:rPr lang="zh-TW" altLang="en-US" smtClean="0"/>
              <a:t>2013/10/22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591A070-AF8C-40D0-A84A-B9B2AC6D39D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51E8B-FC94-4EF1-A9CF-A17B56C6DCB9}" type="datetimeFigureOut">
              <a:rPr lang="zh-TW" altLang="en-US" smtClean="0"/>
              <a:t>2013/10/22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1A070-AF8C-40D0-A84A-B9B2AC6D39D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D151E8B-FC94-4EF1-A9CF-A17B56C6DCB9}" type="datetimeFigureOut">
              <a:rPr lang="zh-TW" altLang="en-US" smtClean="0"/>
              <a:t>2013/10/22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F591A070-AF8C-40D0-A84A-B9B2AC6D39D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ppledaily.com.tw/realtimenews/article/international/20131007/270527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sz="3200" b="1" dirty="0" smtClean="0"/>
              <a:t>1021021</a:t>
            </a:r>
            <a:endParaRPr lang="zh-TW" altLang="en-US" sz="3200" b="1" dirty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4000" b="1" dirty="0" smtClean="0">
                <a:solidFill>
                  <a:prstClr val="white"/>
                </a:solidFill>
              </a:rPr>
              <a:t>Week6</a:t>
            </a:r>
            <a:r>
              <a:rPr lang="zh-TW" altLang="en-US" sz="4000" b="1" dirty="0" smtClean="0">
                <a:solidFill>
                  <a:prstClr val="white"/>
                </a:solidFill>
              </a:rPr>
              <a:t>：確定主題</a:t>
            </a:r>
            <a:r>
              <a:rPr lang="zh-TW" altLang="en-US" sz="4000" dirty="0">
                <a:solidFill>
                  <a:prstClr val="white"/>
                </a:solidFill>
              </a:rPr>
              <a:t/>
            </a:r>
            <a:br>
              <a:rPr lang="zh-TW" altLang="en-US" sz="4000" dirty="0">
                <a:solidFill>
                  <a:prstClr val="white"/>
                </a:solidFill>
              </a:rPr>
            </a:br>
            <a:r>
              <a:rPr lang="zh-TW" altLang="en-US" sz="4000" b="1" dirty="0">
                <a:solidFill>
                  <a:prstClr val="white"/>
                </a:solidFill>
              </a:rPr>
              <a:t>　　　　　</a:t>
            </a:r>
            <a:r>
              <a:rPr lang="zh-TW" altLang="en-US" sz="4000" b="1" dirty="0" smtClean="0">
                <a:solidFill>
                  <a:prstClr val="white"/>
                </a:solidFill>
              </a:rPr>
              <a:t>＆</a:t>
            </a:r>
            <a:r>
              <a:rPr lang="zh-TW" altLang="en-US" sz="4000" b="1" dirty="0">
                <a:solidFill>
                  <a:prstClr val="white"/>
                </a:solidFill>
              </a:rPr>
              <a:t>分析架構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1473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251520" y="2492896"/>
            <a:ext cx="6324600" cy="1645920"/>
          </a:xfrm>
        </p:spPr>
        <p:txBody>
          <a:bodyPr/>
          <a:lstStyle/>
          <a:p>
            <a:pPr algn="ctr"/>
            <a:r>
              <a:rPr lang="zh-TW" altLang="en-US" sz="6600" b="1" dirty="0"/>
              <a:t>點名時間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03921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本學期課程進度</a:t>
            </a:r>
            <a:endParaRPr lang="zh-TW" altLang="en-US" sz="4000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84784"/>
            <a:ext cx="9145016" cy="5373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262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>
              <a:buClr>
                <a:srgbClr val="C66951"/>
              </a:buClr>
              <a:defRPr/>
            </a:pPr>
            <a:r>
              <a:rPr lang="zh-TW" altLang="en-US" sz="3600" dirty="0">
                <a:solidFill>
                  <a:srgbClr val="534949"/>
                </a:solidFill>
              </a:rPr>
              <a:t>請各組</a:t>
            </a:r>
            <a:r>
              <a:rPr lang="zh-TW" altLang="en-US" sz="3600" dirty="0" smtClean="0">
                <a:solidFill>
                  <a:srgbClr val="534949"/>
                </a:solidFill>
              </a:rPr>
              <a:t>在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10/27(</a:t>
            </a:r>
            <a:r>
              <a:rPr lang="zh-TW" altLang="en-US" sz="3600" b="1" dirty="0">
                <a:solidFill>
                  <a:srgbClr val="FF0000"/>
                </a:solidFill>
              </a:rPr>
              <a:t>日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)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 </a:t>
            </a:r>
            <a:r>
              <a:rPr lang="en-US" altLang="zh-TW" sz="3600" b="1" dirty="0">
                <a:solidFill>
                  <a:srgbClr val="FF0000"/>
                </a:solidFill>
              </a:rPr>
              <a:t>PM9:00</a:t>
            </a:r>
            <a:r>
              <a:rPr lang="zh-TW" altLang="en-US" sz="3600" dirty="0" smtClean="0">
                <a:solidFill>
                  <a:srgbClr val="534949"/>
                </a:solidFill>
              </a:rPr>
              <a:t>前</a:t>
            </a:r>
            <a:r>
              <a:rPr lang="en-US" altLang="zh-TW" sz="3600" dirty="0" smtClean="0">
                <a:solidFill>
                  <a:srgbClr val="534949"/>
                </a:solidFill>
              </a:rPr>
              <a:t>Email</a:t>
            </a:r>
            <a:r>
              <a:rPr lang="zh-TW" altLang="en-US" sz="3600" dirty="0" smtClean="0">
                <a:solidFill>
                  <a:srgbClr val="534949"/>
                </a:solidFill>
              </a:rPr>
              <a:t>予</a:t>
            </a:r>
            <a:r>
              <a:rPr lang="en-US" altLang="zh-TW" sz="3600" dirty="0" smtClean="0">
                <a:solidFill>
                  <a:srgbClr val="534949"/>
                </a:solidFill>
              </a:rPr>
              <a:t>TA</a:t>
            </a:r>
            <a:r>
              <a:rPr lang="zh-TW" altLang="en-US" sz="3600" dirty="0" smtClean="0">
                <a:solidFill>
                  <a:srgbClr val="534949"/>
                </a:solidFill>
              </a:rPr>
              <a:t>，內容需含：</a:t>
            </a:r>
            <a:endParaRPr lang="en-US" altLang="zh-TW" sz="3600" dirty="0" smtClean="0">
              <a:solidFill>
                <a:srgbClr val="534949"/>
              </a:solidFill>
            </a:endParaRPr>
          </a:p>
          <a:p>
            <a:pPr marL="45720" lvl="0" indent="0">
              <a:buClr>
                <a:srgbClr val="C66951"/>
              </a:buClr>
              <a:buNone/>
              <a:defRPr/>
            </a:pPr>
            <a:r>
              <a:rPr lang="en-US" altLang="zh-TW" sz="3600" b="1" dirty="0" smtClean="0">
                <a:solidFill>
                  <a:schemeClr val="tx1"/>
                </a:solidFill>
              </a:rPr>
              <a:t>1.</a:t>
            </a:r>
            <a:r>
              <a:rPr lang="zh-TW" altLang="en-US" sz="3600" b="1" dirty="0" smtClean="0">
                <a:solidFill>
                  <a:schemeClr val="tx1"/>
                </a:solidFill>
              </a:rPr>
              <a:t>報告題目 </a:t>
            </a:r>
            <a:endParaRPr lang="en-US" altLang="zh-TW" sz="3600" b="1" dirty="0" smtClean="0">
              <a:solidFill>
                <a:schemeClr val="tx1"/>
              </a:solidFill>
            </a:endParaRPr>
          </a:p>
          <a:p>
            <a:pPr marL="45720" lvl="0" indent="0">
              <a:buClr>
                <a:srgbClr val="C66951"/>
              </a:buClr>
              <a:buNone/>
              <a:defRPr/>
            </a:pPr>
            <a:r>
              <a:rPr lang="en-US" altLang="zh-TW" sz="3600" dirty="0" smtClean="0">
                <a:solidFill>
                  <a:schemeClr val="tx1"/>
                </a:solidFill>
              </a:rPr>
              <a:t>2.</a:t>
            </a:r>
            <a:r>
              <a:rPr lang="zh-TW" altLang="en-US" sz="3600" b="1" dirty="0" smtClean="0">
                <a:solidFill>
                  <a:schemeClr val="tx1"/>
                </a:solidFill>
              </a:rPr>
              <a:t>前言 </a:t>
            </a:r>
            <a:r>
              <a:rPr lang="en-US" altLang="zh-TW" sz="3600" b="1" dirty="0" smtClean="0">
                <a:solidFill>
                  <a:schemeClr val="tx1"/>
                </a:solidFill>
              </a:rPr>
              <a:t>(</a:t>
            </a:r>
            <a:r>
              <a:rPr lang="zh-TW" altLang="en-US" sz="3600" b="1" dirty="0" smtClean="0">
                <a:solidFill>
                  <a:schemeClr val="tx1"/>
                </a:solidFill>
              </a:rPr>
              <a:t>背景、動機、目的</a:t>
            </a:r>
            <a:r>
              <a:rPr lang="en-US" altLang="zh-TW" sz="3600" b="1" dirty="0" smtClean="0">
                <a:solidFill>
                  <a:schemeClr val="tx1"/>
                </a:solidFill>
              </a:rPr>
              <a:t>)</a:t>
            </a:r>
          </a:p>
          <a:p>
            <a:pPr marL="45720" lvl="0" indent="0">
              <a:buClr>
                <a:srgbClr val="C66951"/>
              </a:buClr>
              <a:buNone/>
              <a:defRPr/>
            </a:pPr>
            <a:r>
              <a:rPr lang="en-US" altLang="zh-TW" sz="3600" b="1" dirty="0" smtClean="0">
                <a:solidFill>
                  <a:schemeClr val="tx1"/>
                </a:solidFill>
              </a:rPr>
              <a:t>3.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正文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-</a:t>
            </a:r>
            <a:r>
              <a:rPr lang="zh-TW" altLang="en-US" sz="3900" dirty="0" smtClean="0">
                <a:solidFill>
                  <a:srgbClr val="FF0000"/>
                </a:solidFill>
              </a:rPr>
              <a:t>爭點</a:t>
            </a:r>
            <a:r>
              <a:rPr lang="zh-TW" altLang="en-US" sz="3600" dirty="0" smtClean="0">
                <a:solidFill>
                  <a:srgbClr val="FF0000"/>
                </a:solidFill>
              </a:rPr>
              <a:t>與</a:t>
            </a:r>
            <a:r>
              <a:rPr lang="zh-TW" altLang="en-US" sz="3900" dirty="0" smtClean="0">
                <a:solidFill>
                  <a:srgbClr val="FF0000"/>
                </a:solidFill>
              </a:rPr>
              <a:t>利害關係人分析</a:t>
            </a:r>
            <a:endParaRPr lang="en-US" altLang="zh-TW" sz="3900" dirty="0" smtClean="0">
              <a:solidFill>
                <a:srgbClr val="FF0000"/>
              </a:solidFill>
            </a:endParaRPr>
          </a:p>
          <a:p>
            <a:pPr marL="45720" lvl="0" indent="0">
              <a:buClr>
                <a:srgbClr val="C66951"/>
              </a:buClr>
              <a:buNone/>
              <a:defRPr/>
            </a:pPr>
            <a:r>
              <a:rPr lang="en-US" altLang="zh-TW" sz="3900" dirty="0" smtClean="0">
                <a:solidFill>
                  <a:srgbClr val="FF0000"/>
                </a:solidFill>
              </a:rPr>
              <a:t>(</a:t>
            </a:r>
            <a:r>
              <a:rPr lang="zh-TW" altLang="en-US" sz="3900" dirty="0" smtClean="0">
                <a:solidFill>
                  <a:srgbClr val="FF0000"/>
                </a:solidFill>
              </a:rPr>
              <a:t>除此之外，可再對議題進行詳細的介紹與分析</a:t>
            </a:r>
            <a:r>
              <a:rPr lang="en-US" altLang="zh-TW" sz="3900" dirty="0" smtClean="0">
                <a:solidFill>
                  <a:srgbClr val="FF0000"/>
                </a:solidFill>
              </a:rPr>
              <a:t>)</a:t>
            </a:r>
          </a:p>
          <a:p>
            <a:pPr marL="45720" lvl="0" indent="0">
              <a:buClr>
                <a:srgbClr val="C66951"/>
              </a:buClr>
              <a:buNone/>
              <a:defRPr/>
            </a:pPr>
            <a:r>
              <a:rPr lang="en-US" altLang="zh-TW" sz="3900" dirty="0" smtClean="0">
                <a:solidFill>
                  <a:schemeClr val="tx1"/>
                </a:solidFill>
              </a:rPr>
              <a:t>4</a:t>
            </a:r>
            <a:r>
              <a:rPr lang="en-US" altLang="zh-TW" sz="3900" b="1" dirty="0" smtClean="0">
                <a:solidFill>
                  <a:schemeClr val="tx1"/>
                </a:solidFill>
              </a:rPr>
              <a:t>.</a:t>
            </a:r>
            <a:r>
              <a:rPr lang="zh-TW" altLang="en-US" sz="3900" b="1" dirty="0" smtClean="0">
                <a:solidFill>
                  <a:schemeClr val="tx1"/>
                </a:solidFill>
              </a:rPr>
              <a:t>本組觀點</a:t>
            </a:r>
            <a:endParaRPr lang="en-US" altLang="zh-TW" sz="3900" b="1" dirty="0" smtClean="0">
              <a:solidFill>
                <a:schemeClr val="tx1"/>
              </a:solidFill>
            </a:endParaRPr>
          </a:p>
          <a:p>
            <a:pPr marL="45720" indent="0">
              <a:buClr>
                <a:srgbClr val="C66951"/>
              </a:buClr>
              <a:buNone/>
              <a:defRPr/>
            </a:pPr>
            <a:r>
              <a:rPr lang="en-US" altLang="zh-TW" sz="3600" b="1" dirty="0">
                <a:solidFill>
                  <a:schemeClr val="tx1"/>
                </a:solidFill>
              </a:rPr>
              <a:t>5</a:t>
            </a:r>
            <a:r>
              <a:rPr lang="en-US" altLang="zh-TW" sz="3600" b="1" dirty="0" smtClean="0">
                <a:solidFill>
                  <a:schemeClr val="tx1"/>
                </a:solidFill>
                <a:latin typeface="+mn-ea"/>
              </a:rPr>
              <a:t>.</a:t>
            </a:r>
            <a:r>
              <a:rPr lang="zh-TW" altLang="en-US" sz="3600" b="1" dirty="0" smtClean="0">
                <a:solidFill>
                  <a:schemeClr val="tx1"/>
                </a:solidFill>
                <a:latin typeface="+mn-ea"/>
              </a:rPr>
              <a:t>結論</a:t>
            </a:r>
            <a:endParaRPr lang="en-US" altLang="zh-TW" sz="3600" b="1" dirty="0">
              <a:solidFill>
                <a:srgbClr val="FF0000"/>
              </a:solidFill>
              <a:latin typeface="+mn-ea"/>
            </a:endParaRPr>
          </a:p>
          <a:p>
            <a:pPr marL="45720" indent="0">
              <a:buClr>
                <a:srgbClr val="C66951"/>
              </a:buClr>
              <a:buNone/>
              <a:defRPr/>
            </a:pPr>
            <a:r>
              <a:rPr lang="en-US" altLang="zh-TW" sz="3600" b="1" dirty="0" smtClean="0">
                <a:solidFill>
                  <a:schemeClr val="tx1"/>
                </a:solidFill>
              </a:rPr>
              <a:t>6.</a:t>
            </a:r>
            <a:r>
              <a:rPr lang="zh-TW" altLang="en-US" sz="3600" b="1" dirty="0">
                <a:solidFill>
                  <a:schemeClr val="tx1"/>
                </a:solidFill>
              </a:rPr>
              <a:t>參考</a:t>
            </a:r>
            <a:r>
              <a:rPr lang="zh-TW" altLang="en-US" sz="3600" b="1" dirty="0" smtClean="0">
                <a:solidFill>
                  <a:schemeClr val="tx1"/>
                </a:solidFill>
              </a:rPr>
              <a:t>資料</a:t>
            </a:r>
            <a:endParaRPr lang="en-US" altLang="zh-TW" sz="3600" b="1" dirty="0" smtClean="0">
              <a:solidFill>
                <a:schemeClr val="tx1"/>
              </a:solidFill>
            </a:endParaRPr>
          </a:p>
          <a:p>
            <a:pPr marL="45720" indent="0">
              <a:buClr>
                <a:srgbClr val="C66951"/>
              </a:buClr>
              <a:buNone/>
              <a:defRPr/>
            </a:pPr>
            <a:r>
              <a:rPr lang="en-US" altLang="zh-TW" sz="3200" dirty="0" smtClean="0">
                <a:solidFill>
                  <a:schemeClr val="tx1"/>
                </a:solidFill>
                <a:latin typeface="+mn-ea"/>
              </a:rPr>
              <a:t>(TA</a:t>
            </a:r>
            <a:r>
              <a:rPr lang="zh-TW" altLang="en-US" sz="3200" dirty="0" smtClean="0">
                <a:solidFill>
                  <a:schemeClr val="tx1"/>
                </a:solidFill>
                <a:latin typeface="+mn-ea"/>
              </a:rPr>
              <a:t>欲了解各組報告中</a:t>
            </a:r>
            <a:r>
              <a:rPr lang="zh-TW" altLang="en-US" sz="3200" dirty="0">
                <a:solidFill>
                  <a:schemeClr val="tx1"/>
                </a:solidFill>
                <a:latin typeface="+mn-ea"/>
              </a:rPr>
              <a:t>可能會</a:t>
            </a:r>
            <a:r>
              <a:rPr lang="zh-TW" altLang="en-US" sz="3200" dirty="0" smtClean="0">
                <a:solidFill>
                  <a:schemeClr val="tx1"/>
                </a:solidFill>
                <a:latin typeface="+mn-ea"/>
              </a:rPr>
              <a:t>用到哪</a:t>
            </a:r>
            <a:r>
              <a:rPr lang="zh-TW" altLang="en-US" sz="3200" dirty="0">
                <a:solidFill>
                  <a:schemeClr val="tx1"/>
                </a:solidFill>
                <a:latin typeface="+mn-ea"/>
              </a:rPr>
              <a:t>些</a:t>
            </a:r>
            <a:r>
              <a:rPr lang="zh-TW" altLang="en-US" sz="3200" dirty="0" smtClean="0">
                <a:solidFill>
                  <a:schemeClr val="tx1"/>
                </a:solidFill>
                <a:latin typeface="+mn-ea"/>
              </a:rPr>
              <a:t>資料，並請註明出處</a:t>
            </a:r>
            <a:r>
              <a:rPr lang="en-US" altLang="zh-TW" sz="3200" dirty="0" smtClean="0">
                <a:solidFill>
                  <a:schemeClr val="tx1"/>
                </a:solidFill>
                <a:latin typeface="+mn-ea"/>
              </a:rPr>
              <a:t>)</a:t>
            </a:r>
          </a:p>
          <a:p>
            <a:pPr marL="45720" lvl="0" indent="0">
              <a:buClr>
                <a:srgbClr val="C66951"/>
              </a:buClr>
              <a:buNone/>
              <a:defRPr/>
            </a:pPr>
            <a:r>
              <a:rPr lang="en-US" altLang="zh-TW" sz="3600" b="1" dirty="0">
                <a:solidFill>
                  <a:schemeClr val="tx1"/>
                </a:solidFill>
              </a:rPr>
              <a:t>7</a:t>
            </a:r>
            <a:r>
              <a:rPr lang="en-US" altLang="zh-TW" sz="3600" b="1" dirty="0" smtClean="0">
                <a:solidFill>
                  <a:schemeClr val="tx1"/>
                </a:solidFill>
              </a:rPr>
              <a:t>.</a:t>
            </a:r>
            <a:r>
              <a:rPr lang="zh-TW" altLang="en-US" sz="3600" b="1" dirty="0" smtClean="0">
                <a:solidFill>
                  <a:schemeClr val="tx1"/>
                </a:solidFill>
              </a:rPr>
              <a:t>分工表</a:t>
            </a:r>
            <a:r>
              <a:rPr lang="en-US" altLang="zh-TW" sz="3600" b="1" dirty="0">
                <a:solidFill>
                  <a:schemeClr val="tx1"/>
                </a:solidFill>
              </a:rPr>
              <a:t> </a:t>
            </a:r>
            <a:r>
              <a:rPr lang="en-US" altLang="zh-TW" sz="3600" b="1" dirty="0" smtClean="0">
                <a:solidFill>
                  <a:schemeClr val="tx1"/>
                </a:solidFill>
              </a:rPr>
              <a:t> </a:t>
            </a:r>
          </a:p>
          <a:p>
            <a:pPr>
              <a:buClr>
                <a:srgbClr val="C66951"/>
              </a:buClr>
              <a:defRPr/>
            </a:pPr>
            <a:r>
              <a:rPr lang="zh-TW" altLang="en-US" sz="3600" dirty="0" smtClean="0">
                <a:solidFill>
                  <a:srgbClr val="534949"/>
                </a:solidFill>
              </a:rPr>
              <a:t>以</a:t>
            </a:r>
            <a:r>
              <a:rPr lang="en-US" altLang="zh-TW" sz="3600" b="1" dirty="0">
                <a:solidFill>
                  <a:srgbClr val="FF0000"/>
                </a:solidFill>
              </a:rPr>
              <a:t>W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ord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檔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(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信中與檔名皆要打上組別與報告的題目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)</a:t>
            </a:r>
            <a:r>
              <a:rPr lang="en-US" altLang="zh-TW" sz="3600" dirty="0" smtClean="0">
                <a:solidFill>
                  <a:srgbClr val="534949"/>
                </a:solidFill>
              </a:rPr>
              <a:t>E-mail</a:t>
            </a:r>
            <a:r>
              <a:rPr lang="zh-TW" altLang="en-US" sz="3600" dirty="0" smtClean="0">
                <a:solidFill>
                  <a:srgbClr val="534949"/>
                </a:solidFill>
              </a:rPr>
              <a:t>至</a:t>
            </a:r>
            <a:r>
              <a:rPr lang="en-US" altLang="zh-TW" sz="3600" dirty="0" smtClean="0">
                <a:solidFill>
                  <a:srgbClr val="FF0000"/>
                </a:solidFill>
              </a:rPr>
              <a:t>s102106512@mail1.ncnu.edu.tw</a:t>
            </a:r>
            <a:endParaRPr lang="en-US" altLang="zh-TW" sz="3600" dirty="0">
              <a:solidFill>
                <a:srgbClr val="534949"/>
              </a:solidFill>
            </a:endParaRP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課後注意事項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07697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sz="4000" dirty="0" smtClean="0"/>
          </a:p>
          <a:p>
            <a:r>
              <a:rPr lang="zh-TW" altLang="en-US" sz="4000" dirty="0" smtClean="0">
                <a:solidFill>
                  <a:schemeClr val="tx1"/>
                </a:solidFill>
              </a:rPr>
              <a:t>由於期中考即將來臨，所以下週二的</a:t>
            </a:r>
            <a:r>
              <a:rPr lang="en-US" altLang="zh-TW" sz="4000" dirty="0" smtClean="0">
                <a:solidFill>
                  <a:schemeClr val="tx1"/>
                </a:solidFill>
              </a:rPr>
              <a:t>TA</a:t>
            </a:r>
            <a:r>
              <a:rPr lang="zh-TW" altLang="en-US" sz="4000" dirty="0" smtClean="0">
                <a:solidFill>
                  <a:schemeClr val="tx1"/>
                </a:solidFill>
              </a:rPr>
              <a:t>課要進行小考！</a:t>
            </a:r>
            <a:endParaRPr lang="en-US" altLang="zh-TW" sz="4000" dirty="0" smtClean="0">
              <a:solidFill>
                <a:schemeClr val="tx1"/>
              </a:solidFill>
            </a:endParaRPr>
          </a:p>
          <a:p>
            <a:r>
              <a:rPr lang="zh-TW" altLang="en-US" sz="4000" dirty="0" smtClean="0">
                <a:solidFill>
                  <a:schemeClr val="tx1"/>
                </a:solidFill>
              </a:rPr>
              <a:t>考三</a:t>
            </a:r>
            <a:r>
              <a:rPr lang="zh-TW" altLang="en-US" sz="4000" dirty="0">
                <a:solidFill>
                  <a:schemeClr val="tx1"/>
                </a:solidFill>
              </a:rPr>
              <a:t>題名詞</a:t>
            </a:r>
            <a:r>
              <a:rPr lang="zh-TW" altLang="en-US" sz="4000" dirty="0" smtClean="0">
                <a:solidFill>
                  <a:schemeClr val="tx1"/>
                </a:solidFill>
              </a:rPr>
              <a:t>解釋，考試時間</a:t>
            </a:r>
            <a:r>
              <a:rPr lang="en-US" altLang="zh-TW" sz="4000" dirty="0" smtClean="0">
                <a:solidFill>
                  <a:schemeClr val="tx1"/>
                </a:solidFill>
              </a:rPr>
              <a:t>20</a:t>
            </a:r>
            <a:r>
              <a:rPr lang="zh-TW" altLang="en-US" sz="4000" dirty="0" smtClean="0">
                <a:solidFill>
                  <a:schemeClr val="tx1"/>
                </a:solidFill>
              </a:rPr>
              <a:t>分鐘，所以要記得看書唷！</a:t>
            </a:r>
            <a:endParaRPr lang="zh-TW" altLang="en-US" sz="4000" dirty="0">
              <a:solidFill>
                <a:schemeClr val="tx1"/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b="1" dirty="0" smtClean="0"/>
              <a:t>小考</a:t>
            </a:r>
            <a:endParaRPr lang="zh-TW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24144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sz="4400" dirty="0" smtClean="0">
              <a:solidFill>
                <a:schemeClr val="tx1"/>
              </a:solidFill>
            </a:endParaRPr>
          </a:p>
          <a:p>
            <a:r>
              <a:rPr lang="zh-TW" altLang="en-US" sz="4400" dirty="0" smtClean="0">
                <a:solidFill>
                  <a:schemeClr val="tx1"/>
                </a:solidFill>
              </a:rPr>
              <a:t>本</a:t>
            </a:r>
            <a:r>
              <a:rPr lang="zh-TW" altLang="en-US" sz="4400" dirty="0">
                <a:solidFill>
                  <a:schemeClr val="tx1"/>
                </a:solidFill>
              </a:rPr>
              <a:t>週亦要寫</a:t>
            </a:r>
            <a:r>
              <a:rPr lang="zh-TW" altLang="en-US" sz="4400" b="1" dirty="0" smtClean="0">
                <a:solidFill>
                  <a:schemeClr val="tx1"/>
                </a:solidFill>
              </a:rPr>
              <a:t>課後評量</a:t>
            </a:r>
            <a:r>
              <a:rPr lang="zh-TW" altLang="en-US" sz="4400" dirty="0" smtClean="0">
                <a:solidFill>
                  <a:schemeClr val="tx1"/>
                </a:solidFill>
              </a:rPr>
              <a:t>，請大家務必到</a:t>
            </a:r>
            <a:r>
              <a:rPr lang="en-US" altLang="zh-TW" sz="4400" dirty="0" smtClean="0">
                <a:solidFill>
                  <a:schemeClr val="tx1"/>
                </a:solidFill>
              </a:rPr>
              <a:t>Moodle</a:t>
            </a:r>
            <a:r>
              <a:rPr lang="zh-TW" altLang="en-US" sz="4400" dirty="0" smtClean="0">
                <a:solidFill>
                  <a:schemeClr val="tx1"/>
                </a:solidFill>
              </a:rPr>
              <a:t>去看關於評量作業的事情，有問題可問</a:t>
            </a:r>
            <a:r>
              <a:rPr lang="en-US" altLang="zh-TW" sz="4400" dirty="0" smtClean="0">
                <a:solidFill>
                  <a:schemeClr val="tx1"/>
                </a:solidFill>
              </a:rPr>
              <a:t>TA</a:t>
            </a:r>
            <a:r>
              <a:rPr lang="zh-TW" altLang="en-US" sz="4400" dirty="0" smtClean="0">
                <a:solidFill>
                  <a:schemeClr val="tx1"/>
                </a:solidFill>
              </a:rPr>
              <a:t>！</a:t>
            </a:r>
            <a:endParaRPr lang="en-US" altLang="zh-TW" sz="44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課後評量作業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09213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395536" y="2636912"/>
            <a:ext cx="6324600" cy="1645920"/>
          </a:xfrm>
        </p:spPr>
        <p:txBody>
          <a:bodyPr/>
          <a:lstStyle/>
          <a:p>
            <a:pPr algn="l"/>
            <a:r>
              <a:rPr lang="zh-TW" altLang="en-US" sz="6000" b="1" dirty="0" smtClean="0"/>
              <a:t>輕鬆 一下吧</a:t>
            </a:r>
            <a:r>
              <a:rPr lang="zh-TW" altLang="en-US" sz="6000" b="1" dirty="0"/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235763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>
                <a:hlinkClick r:id="rId2"/>
              </a:rPr>
              <a:t>http</a:t>
            </a:r>
            <a:r>
              <a:rPr lang="en-US" altLang="zh-TW" sz="3200" dirty="0">
                <a:hlinkClick r:id="rId2"/>
              </a:rPr>
              <a:t>://www.appledaily.com.tw/realtimenews/article/international/20131007/270527/</a:t>
            </a:r>
            <a:endParaRPr lang="zh-TW" altLang="en-US" sz="32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381260" cy="1054394"/>
          </a:xfrm>
        </p:spPr>
        <p:txBody>
          <a:bodyPr/>
          <a:lstStyle/>
          <a:p>
            <a:r>
              <a:rPr lang="en-US" altLang="zh-TW" sz="3600" b="1" dirty="0"/>
              <a:t>【</a:t>
            </a:r>
            <a:r>
              <a:rPr lang="zh-TW" altLang="en-US" sz="3600" b="1" dirty="0"/>
              <a:t>短片</a:t>
            </a:r>
            <a:r>
              <a:rPr lang="en-US" altLang="zh-TW" sz="3600" b="1" dirty="0"/>
              <a:t>】</a:t>
            </a:r>
            <a:r>
              <a:rPr lang="zh-TW" altLang="en-US" sz="3600" b="1" dirty="0"/>
              <a:t>求民主　港人移民台灣多</a:t>
            </a:r>
            <a:r>
              <a:rPr lang="en-US" altLang="zh-TW" sz="3600" b="1" dirty="0"/>
              <a:t>2</a:t>
            </a:r>
            <a:r>
              <a:rPr lang="zh-TW" altLang="en-US" sz="3600" b="1" dirty="0"/>
              <a:t>倍</a:t>
            </a:r>
            <a:r>
              <a:rPr lang="zh-TW" altLang="en-US" b="1" dirty="0"/>
              <a:t/>
            </a:r>
            <a:br>
              <a:rPr lang="zh-TW" altLang="en-US" b="1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0631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dirty="0" smtClean="0"/>
              <a:t>漲聲響起</a:t>
            </a:r>
            <a:endParaRPr lang="zh-TW" altLang="en-US" sz="4400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27" name="ShockwaveFlash1" r:id="rId2" imgW="8642668" imgH="5040762"/>
        </mc:Choice>
        <mc:Fallback>
          <p:control name="ShockwaveFlash1" r:id="rId2" imgW="8642668" imgH="5040762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0825" y="1628775"/>
                  <a:ext cx="8642350" cy="504031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83662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格線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格線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格線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234</TotalTime>
  <Words>208</Words>
  <Application>Microsoft Office PowerPoint</Application>
  <PresentationFormat>如螢幕大小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格線</vt:lpstr>
      <vt:lpstr>Week6：確定主題 　　　　　＆分析架構</vt:lpstr>
      <vt:lpstr>點名時間</vt:lpstr>
      <vt:lpstr>本學期課程進度</vt:lpstr>
      <vt:lpstr>課後注意事項</vt:lpstr>
      <vt:lpstr>小考</vt:lpstr>
      <vt:lpstr>課後評量作業</vt:lpstr>
      <vt:lpstr>輕鬆 一下吧！</vt:lpstr>
      <vt:lpstr>【短片】求民主　港人移民台灣多2倍 </vt:lpstr>
      <vt:lpstr>漲聲響起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Week4：資料蒐集 　　　　　＆內容研討</dc:title>
  <dc:creator>Anna</dc:creator>
  <cp:lastModifiedBy>Anna</cp:lastModifiedBy>
  <cp:revision>12</cp:revision>
  <dcterms:created xsi:type="dcterms:W3CDTF">2013-10-21T13:25:17Z</dcterms:created>
  <dcterms:modified xsi:type="dcterms:W3CDTF">2013-10-22T04:03:54Z</dcterms:modified>
</cp:coreProperties>
</file>