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0" r:id="rId7"/>
    <p:sldId id="263" r:id="rId8"/>
    <p:sldId id="259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D151E8B-FC94-4EF1-A9CF-A17B56C6DCB9}" type="datetimeFigureOut">
              <a:rPr lang="zh-TW" altLang="en-US" smtClean="0"/>
              <a:t>2013/10/22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591A070-AF8C-40D0-A84A-B9B2AC6D39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ledaily.com.tw/realtimenews/article/international/20131007/270527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3200" b="1" dirty="0" smtClean="0"/>
              <a:t>1021021</a:t>
            </a:r>
            <a:endParaRPr lang="zh-TW" altLang="en-US" sz="3200" b="1" dirty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4000" b="1" dirty="0" smtClean="0">
                <a:solidFill>
                  <a:prstClr val="white"/>
                </a:solidFill>
              </a:rPr>
              <a:t>Week6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：確定主題</a:t>
            </a:r>
            <a:r>
              <a:rPr lang="zh-TW" altLang="en-US" sz="4000" dirty="0">
                <a:solidFill>
                  <a:prstClr val="white"/>
                </a:solidFill>
              </a:rPr>
              <a:t/>
            </a:r>
            <a:br>
              <a:rPr lang="zh-TW" altLang="en-US" sz="4000" dirty="0">
                <a:solidFill>
                  <a:prstClr val="white"/>
                </a:solidFill>
              </a:rPr>
            </a:br>
            <a:r>
              <a:rPr lang="zh-TW" altLang="en-US" sz="4000" b="1" dirty="0">
                <a:solidFill>
                  <a:prstClr val="white"/>
                </a:solidFill>
              </a:rPr>
              <a:t>　　　　　</a:t>
            </a:r>
            <a:r>
              <a:rPr lang="zh-TW" altLang="en-US" sz="4000" b="1" dirty="0" smtClean="0">
                <a:solidFill>
                  <a:prstClr val="white"/>
                </a:solidFill>
              </a:rPr>
              <a:t>＆</a:t>
            </a:r>
            <a:r>
              <a:rPr lang="zh-TW" altLang="en-US" sz="4000" b="1" dirty="0">
                <a:solidFill>
                  <a:prstClr val="white"/>
                </a:solidFill>
              </a:rPr>
              <a:t>分析架構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4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492896"/>
            <a:ext cx="6324600" cy="1645920"/>
          </a:xfrm>
        </p:spPr>
        <p:txBody>
          <a:bodyPr/>
          <a:lstStyle/>
          <a:p>
            <a:pPr algn="ctr"/>
            <a:r>
              <a:rPr lang="zh-TW" altLang="en-US" sz="6600" b="1" dirty="0"/>
              <a:t>點名時間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392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本學期課程進度</a:t>
            </a:r>
            <a:endParaRPr lang="zh-TW" altLang="en-US" sz="4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9145016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6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Clr>
                <a:srgbClr val="C66951"/>
              </a:buClr>
              <a:defRPr/>
            </a:pPr>
            <a:r>
              <a:rPr lang="zh-TW" altLang="en-US" sz="3600" dirty="0">
                <a:solidFill>
                  <a:srgbClr val="534949"/>
                </a:solidFill>
              </a:rPr>
              <a:t>請各組</a:t>
            </a:r>
            <a:r>
              <a:rPr lang="zh-TW" altLang="en-US" sz="3600" dirty="0" smtClean="0">
                <a:solidFill>
                  <a:srgbClr val="534949"/>
                </a:solidFill>
              </a:rPr>
              <a:t>在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10/27(</a:t>
            </a:r>
            <a:r>
              <a:rPr lang="zh-TW" altLang="en-US" sz="3600" b="1" dirty="0">
                <a:solidFill>
                  <a:srgbClr val="FF0000"/>
                </a:solidFill>
              </a:rPr>
              <a:t>日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</a:rPr>
              <a:t>PM9:00</a:t>
            </a:r>
            <a:r>
              <a:rPr lang="zh-TW" altLang="en-US" sz="3600" dirty="0" smtClean="0">
                <a:solidFill>
                  <a:srgbClr val="534949"/>
                </a:solidFill>
              </a:rPr>
              <a:t>前</a:t>
            </a:r>
            <a:r>
              <a:rPr lang="en-US" altLang="zh-TW" sz="3600" dirty="0" smtClean="0">
                <a:solidFill>
                  <a:srgbClr val="534949"/>
                </a:solidFill>
              </a:rPr>
              <a:t>Email</a:t>
            </a:r>
            <a:r>
              <a:rPr lang="zh-TW" altLang="en-US" sz="3600" dirty="0" smtClean="0">
                <a:solidFill>
                  <a:srgbClr val="534949"/>
                </a:solidFill>
              </a:rPr>
              <a:t>予</a:t>
            </a:r>
            <a:r>
              <a:rPr lang="en-US" altLang="zh-TW" sz="3600" dirty="0" smtClean="0">
                <a:solidFill>
                  <a:srgbClr val="534949"/>
                </a:solidFill>
              </a:rPr>
              <a:t>TA</a:t>
            </a:r>
            <a:r>
              <a:rPr lang="zh-TW" altLang="en-US" sz="3600" dirty="0" smtClean="0">
                <a:solidFill>
                  <a:srgbClr val="534949"/>
                </a:solidFill>
              </a:rPr>
              <a:t>，內容需含：</a:t>
            </a:r>
            <a:endParaRPr lang="en-US" altLang="zh-TW" sz="3600" dirty="0" smtClean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b="1" dirty="0" smtClean="0">
                <a:solidFill>
                  <a:schemeClr val="tx1"/>
                </a:solidFill>
              </a:rPr>
              <a:t>1.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報告題目 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dirty="0" smtClean="0">
                <a:solidFill>
                  <a:schemeClr val="tx1"/>
                </a:solidFill>
              </a:rPr>
              <a:t>2.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前言 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(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背景、動機、目的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)</a:t>
            </a: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b="1" dirty="0" smtClean="0">
                <a:solidFill>
                  <a:schemeClr val="tx1"/>
                </a:solidFill>
              </a:rPr>
              <a:t>3.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正文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-</a:t>
            </a:r>
            <a:r>
              <a:rPr lang="zh-TW" altLang="en-US" sz="3900" dirty="0" smtClean="0">
                <a:solidFill>
                  <a:srgbClr val="FF0000"/>
                </a:solidFill>
              </a:rPr>
              <a:t>爭點</a:t>
            </a:r>
            <a:r>
              <a:rPr lang="zh-TW" altLang="en-US" sz="3600" dirty="0" smtClean="0">
                <a:solidFill>
                  <a:srgbClr val="FF0000"/>
                </a:solidFill>
              </a:rPr>
              <a:t>與</a:t>
            </a:r>
            <a:r>
              <a:rPr lang="zh-TW" altLang="en-US" sz="3900" dirty="0" smtClean="0">
                <a:solidFill>
                  <a:srgbClr val="FF0000"/>
                </a:solidFill>
              </a:rPr>
              <a:t>利害關係人分析</a:t>
            </a:r>
            <a:endParaRPr lang="en-US" altLang="zh-TW" sz="3900" dirty="0" smtClean="0">
              <a:solidFill>
                <a:srgbClr val="FF0000"/>
              </a:solidFill>
            </a:endParaRP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900" dirty="0" smtClean="0">
                <a:solidFill>
                  <a:srgbClr val="FF0000"/>
                </a:solidFill>
              </a:rPr>
              <a:t>(</a:t>
            </a:r>
            <a:r>
              <a:rPr lang="zh-TW" altLang="en-US" sz="3900" dirty="0" smtClean="0">
                <a:solidFill>
                  <a:srgbClr val="FF0000"/>
                </a:solidFill>
              </a:rPr>
              <a:t>除此之外，可再對議題進行詳細的介紹與分析</a:t>
            </a:r>
            <a:r>
              <a:rPr lang="en-US" altLang="zh-TW" sz="3900" dirty="0" smtClean="0">
                <a:solidFill>
                  <a:srgbClr val="FF0000"/>
                </a:solidFill>
              </a:rPr>
              <a:t>)</a:t>
            </a: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900" dirty="0" smtClean="0">
                <a:solidFill>
                  <a:schemeClr val="tx1"/>
                </a:solidFill>
              </a:rPr>
              <a:t>4</a:t>
            </a:r>
            <a:r>
              <a:rPr lang="en-US" altLang="zh-TW" sz="39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900" b="1" dirty="0" smtClean="0">
                <a:solidFill>
                  <a:schemeClr val="tx1"/>
                </a:solidFill>
              </a:rPr>
              <a:t>本組觀點</a:t>
            </a:r>
            <a:endParaRPr lang="en-US" altLang="zh-TW" sz="3900" b="1" dirty="0" smtClean="0">
              <a:solidFill>
                <a:schemeClr val="tx1"/>
              </a:solidFill>
            </a:endParaRPr>
          </a:p>
          <a:p>
            <a:pPr marL="45720" indent="0">
              <a:buClr>
                <a:srgbClr val="C66951"/>
              </a:buClr>
              <a:buNone/>
              <a:defRPr/>
            </a:pPr>
            <a:r>
              <a:rPr lang="en-US" altLang="zh-TW" sz="3600" b="1" dirty="0">
                <a:solidFill>
                  <a:schemeClr val="tx1"/>
                </a:solidFill>
              </a:rPr>
              <a:t>5</a:t>
            </a:r>
            <a:r>
              <a:rPr lang="en-US" altLang="zh-TW" sz="3600" b="1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zh-TW" altLang="en-US" sz="3600" b="1" dirty="0" smtClean="0">
                <a:solidFill>
                  <a:schemeClr val="tx1"/>
                </a:solidFill>
                <a:latin typeface="+mn-ea"/>
              </a:rPr>
              <a:t>結論</a:t>
            </a:r>
            <a:endParaRPr lang="en-US" altLang="zh-TW" sz="3600" b="1" dirty="0">
              <a:solidFill>
                <a:srgbClr val="FF0000"/>
              </a:solidFill>
              <a:latin typeface="+mn-ea"/>
            </a:endParaRPr>
          </a:p>
          <a:p>
            <a:pPr marL="45720" indent="0">
              <a:buClr>
                <a:srgbClr val="C66951"/>
              </a:buClr>
              <a:buNone/>
              <a:defRPr/>
            </a:pPr>
            <a:r>
              <a:rPr lang="en-US" altLang="zh-TW" sz="3600" b="1" dirty="0" smtClean="0">
                <a:solidFill>
                  <a:schemeClr val="tx1"/>
                </a:solidFill>
              </a:rPr>
              <a:t>6.</a:t>
            </a:r>
            <a:r>
              <a:rPr lang="zh-TW" altLang="en-US" sz="3600" b="1" dirty="0">
                <a:solidFill>
                  <a:schemeClr val="tx1"/>
                </a:solidFill>
              </a:rPr>
              <a:t>參考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資料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pPr marL="45720" indent="0">
              <a:buClr>
                <a:srgbClr val="C66951"/>
              </a:buClr>
              <a:buNone/>
              <a:defRPr/>
            </a:pP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(TA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欲了解各組報告中</a:t>
            </a:r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可能會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用到哪</a:t>
            </a:r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些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</a:rPr>
              <a:t>資料，並請註明出處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45720" lvl="0" indent="0">
              <a:buClr>
                <a:srgbClr val="C66951"/>
              </a:buClr>
              <a:buNone/>
              <a:defRPr/>
            </a:pPr>
            <a:r>
              <a:rPr lang="en-US" altLang="zh-TW" sz="3600" b="1" dirty="0">
                <a:solidFill>
                  <a:schemeClr val="tx1"/>
                </a:solidFill>
              </a:rPr>
              <a:t>7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分工表</a:t>
            </a:r>
            <a:r>
              <a:rPr lang="en-US" altLang="zh-TW" sz="3600" b="1" dirty="0">
                <a:solidFill>
                  <a:schemeClr val="tx1"/>
                </a:solidFill>
              </a:rPr>
              <a:t> 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 </a:t>
            </a:r>
          </a:p>
          <a:p>
            <a:pPr>
              <a:buClr>
                <a:srgbClr val="C66951"/>
              </a:buClr>
              <a:defRPr/>
            </a:pPr>
            <a:r>
              <a:rPr lang="zh-TW" altLang="en-US" sz="3600" dirty="0" smtClean="0">
                <a:solidFill>
                  <a:srgbClr val="534949"/>
                </a:solidFill>
              </a:rPr>
              <a:t>以</a:t>
            </a:r>
            <a:r>
              <a:rPr lang="en-US" altLang="zh-TW" sz="3600" b="1" dirty="0">
                <a:solidFill>
                  <a:srgbClr val="FF0000"/>
                </a:solidFill>
              </a:rPr>
              <a:t>W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ord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檔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信中與檔名皆要打上組別與報告的題目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3600" dirty="0" smtClean="0">
                <a:solidFill>
                  <a:srgbClr val="534949"/>
                </a:solidFill>
              </a:rPr>
              <a:t>E-mail</a:t>
            </a:r>
            <a:r>
              <a:rPr lang="zh-TW" altLang="en-US" sz="3600" dirty="0" smtClean="0">
                <a:solidFill>
                  <a:srgbClr val="534949"/>
                </a:solidFill>
              </a:rPr>
              <a:t>至</a:t>
            </a:r>
            <a:r>
              <a:rPr lang="en-US" altLang="zh-TW" sz="3600" dirty="0" smtClean="0">
                <a:solidFill>
                  <a:srgbClr val="FF0000"/>
                </a:solidFill>
              </a:rPr>
              <a:t>s102106512@mail1.ncnu.edu.tw</a:t>
            </a:r>
            <a:endParaRPr lang="en-US" altLang="zh-TW" sz="3600" dirty="0">
              <a:solidFill>
                <a:srgbClr val="534949"/>
              </a:solidFill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課後注意事項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769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4000" dirty="0" smtClean="0"/>
          </a:p>
          <a:p>
            <a:r>
              <a:rPr lang="zh-TW" altLang="en-US" sz="4000" dirty="0" smtClean="0">
                <a:solidFill>
                  <a:schemeClr val="tx1"/>
                </a:solidFill>
              </a:rPr>
              <a:t>由於期中考即將來臨，所以下週二的</a:t>
            </a:r>
            <a:r>
              <a:rPr lang="en-US" altLang="zh-TW" sz="4000" dirty="0" smtClean="0">
                <a:solidFill>
                  <a:schemeClr val="tx1"/>
                </a:solidFill>
              </a:rPr>
              <a:t>TA</a:t>
            </a:r>
            <a:r>
              <a:rPr lang="zh-TW" altLang="en-US" sz="4000" dirty="0" smtClean="0">
                <a:solidFill>
                  <a:schemeClr val="tx1"/>
                </a:solidFill>
              </a:rPr>
              <a:t>課要進行小考！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</a:rPr>
              <a:t>考三</a:t>
            </a:r>
            <a:r>
              <a:rPr lang="zh-TW" altLang="en-US" sz="4000" dirty="0">
                <a:solidFill>
                  <a:schemeClr val="tx1"/>
                </a:solidFill>
              </a:rPr>
              <a:t>題名詞</a:t>
            </a:r>
            <a:r>
              <a:rPr lang="zh-TW" altLang="en-US" sz="4000" dirty="0" smtClean="0">
                <a:solidFill>
                  <a:schemeClr val="tx1"/>
                </a:solidFill>
              </a:rPr>
              <a:t>解釋，考試時間</a:t>
            </a:r>
            <a:r>
              <a:rPr lang="en-US" altLang="zh-TW" sz="4000" dirty="0" smtClean="0">
                <a:solidFill>
                  <a:schemeClr val="tx1"/>
                </a:solidFill>
              </a:rPr>
              <a:t>20</a:t>
            </a:r>
            <a:r>
              <a:rPr lang="zh-TW" altLang="en-US" sz="4000" dirty="0" smtClean="0">
                <a:solidFill>
                  <a:schemeClr val="tx1"/>
                </a:solidFill>
              </a:rPr>
              <a:t>分鐘，所以要記得看書唷！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 smtClean="0"/>
              <a:t>小考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414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4400" dirty="0" smtClean="0">
              <a:solidFill>
                <a:schemeClr val="tx1"/>
              </a:solidFill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</a:rPr>
              <a:t>本</a:t>
            </a:r>
            <a:r>
              <a:rPr lang="zh-TW" altLang="en-US" sz="4400" dirty="0">
                <a:solidFill>
                  <a:schemeClr val="tx1"/>
                </a:solidFill>
              </a:rPr>
              <a:t>週亦要寫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課後評量</a:t>
            </a:r>
            <a:r>
              <a:rPr lang="zh-TW" altLang="en-US" sz="4400" dirty="0" smtClean="0">
                <a:solidFill>
                  <a:schemeClr val="tx1"/>
                </a:solidFill>
              </a:rPr>
              <a:t>，請大家務必到</a:t>
            </a:r>
            <a:r>
              <a:rPr lang="en-US" altLang="zh-TW" sz="4400" dirty="0" smtClean="0">
                <a:solidFill>
                  <a:schemeClr val="tx1"/>
                </a:solidFill>
              </a:rPr>
              <a:t>Moodle</a:t>
            </a:r>
            <a:r>
              <a:rPr lang="zh-TW" altLang="en-US" sz="4400" dirty="0" smtClean="0">
                <a:solidFill>
                  <a:schemeClr val="tx1"/>
                </a:solidFill>
              </a:rPr>
              <a:t>去看關於評量作業的事情，有問題可問</a:t>
            </a:r>
            <a:r>
              <a:rPr lang="en-US" altLang="zh-TW" sz="4400" dirty="0" smtClean="0">
                <a:solidFill>
                  <a:schemeClr val="tx1"/>
                </a:solidFill>
              </a:rPr>
              <a:t>TA</a:t>
            </a:r>
            <a:r>
              <a:rPr lang="zh-TW" altLang="en-US" sz="4400" dirty="0" smtClean="0">
                <a:solidFill>
                  <a:schemeClr val="tx1"/>
                </a:solidFill>
              </a:rPr>
              <a:t>！</a:t>
            </a:r>
            <a:endParaRPr lang="en-US" altLang="zh-TW" sz="4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課後評量作業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21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636912"/>
            <a:ext cx="6324600" cy="1645920"/>
          </a:xfrm>
        </p:spPr>
        <p:txBody>
          <a:bodyPr/>
          <a:lstStyle/>
          <a:p>
            <a:pPr algn="l"/>
            <a:r>
              <a:rPr lang="zh-TW" altLang="en-US" sz="6000" b="1" dirty="0" smtClean="0"/>
              <a:t>輕鬆 一下吧</a:t>
            </a:r>
            <a:r>
              <a:rPr lang="zh-TW" altLang="en-US" sz="60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3576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hlinkClick r:id="rId2"/>
              </a:rPr>
              <a:t>http</a:t>
            </a:r>
            <a:r>
              <a:rPr lang="en-US" altLang="zh-TW" sz="3200" dirty="0">
                <a:hlinkClick r:id="rId2"/>
              </a:rPr>
              <a:t>://www.appledaily.com.tw/realtimenews/article/international/20131007/270527/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1260" cy="1054394"/>
          </a:xfrm>
        </p:spPr>
        <p:txBody>
          <a:bodyPr/>
          <a:lstStyle/>
          <a:p>
            <a:r>
              <a:rPr lang="en-US" altLang="zh-TW" sz="3600" b="1" dirty="0"/>
              <a:t>【</a:t>
            </a:r>
            <a:r>
              <a:rPr lang="zh-TW" altLang="en-US" sz="3600" b="1" dirty="0"/>
              <a:t>短片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求民主　港人移民台灣多</a:t>
            </a:r>
            <a:r>
              <a:rPr lang="en-US" altLang="zh-TW" sz="3600" b="1" dirty="0"/>
              <a:t>2</a:t>
            </a:r>
            <a:r>
              <a:rPr lang="zh-TW" altLang="en-US" sz="3600" b="1" dirty="0"/>
              <a:t>倍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63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/>
              <a:t>漲聲響起</a:t>
            </a:r>
            <a:endParaRPr lang="zh-TW" altLang="en-US" sz="44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8642668" imgH="5040762"/>
        </mc:Choice>
        <mc:Fallback>
          <p:control name="ShockwaveFlash1" r:id="rId2" imgW="8642668" imgH="5040762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1628775"/>
                  <a:ext cx="8642350" cy="50403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366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234</TotalTime>
  <Words>208</Words>
  <Application>Microsoft Office PowerPoint</Application>
  <PresentationFormat>如螢幕大小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格線</vt:lpstr>
      <vt:lpstr>Week6：確定主題 　　　　　＆分析架構</vt:lpstr>
      <vt:lpstr>點名時間</vt:lpstr>
      <vt:lpstr>本學期課程進度</vt:lpstr>
      <vt:lpstr>課後注意事項</vt:lpstr>
      <vt:lpstr>小考</vt:lpstr>
      <vt:lpstr>課後評量作業</vt:lpstr>
      <vt:lpstr>輕鬆 一下吧！</vt:lpstr>
      <vt:lpstr>【短片】求民主　港人移民台灣多2倍 </vt:lpstr>
      <vt:lpstr>漲聲響起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Week4：資料蒐集 　　　　　＆內容研討</dc:title>
  <dc:creator>Anna</dc:creator>
  <cp:lastModifiedBy>Anna</cp:lastModifiedBy>
  <cp:revision>12</cp:revision>
  <dcterms:created xsi:type="dcterms:W3CDTF">2013-10-21T13:25:17Z</dcterms:created>
  <dcterms:modified xsi:type="dcterms:W3CDTF">2013-10-22T04:03:54Z</dcterms:modified>
</cp:coreProperties>
</file>