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9" r:id="rId2"/>
    <p:sldId id="260" r:id="rId3"/>
    <p:sldId id="287" r:id="rId4"/>
    <p:sldId id="261" r:id="rId5"/>
    <p:sldId id="290" r:id="rId6"/>
    <p:sldId id="262" r:id="rId7"/>
    <p:sldId id="276" r:id="rId8"/>
    <p:sldId id="291" r:id="rId9"/>
    <p:sldId id="289" r:id="rId10"/>
    <p:sldId id="277" r:id="rId11"/>
    <p:sldId id="264" r:id="rId12"/>
    <p:sldId id="282" r:id="rId13"/>
    <p:sldId id="283" r:id="rId14"/>
    <p:sldId id="284" r:id="rId15"/>
    <p:sldId id="256" r:id="rId16"/>
    <p:sldId id="257" r:id="rId17"/>
    <p:sldId id="258" r:id="rId18"/>
    <p:sldId id="265" r:id="rId19"/>
    <p:sldId id="271" r:id="rId20"/>
    <p:sldId id="288" r:id="rId21"/>
    <p:sldId id="272" r:id="rId22"/>
    <p:sldId id="292" r:id="rId23"/>
    <p:sldId id="273" r:id="rId24"/>
    <p:sldId id="274" r:id="rId25"/>
    <p:sldId id="275" r:id="rId26"/>
    <p:sldId id="281" r:id="rId27"/>
    <p:sldId id="280" r:id="rId28"/>
    <p:sldId id="278" r:id="rId29"/>
    <p:sldId id="279" r:id="rId3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94660"/>
  </p:normalViewPr>
  <p:slideViewPr>
    <p:cSldViewPr>
      <p:cViewPr>
        <p:scale>
          <a:sx n="75" d="100"/>
          <a:sy n="75" d="100"/>
        </p:scale>
        <p:origin x="-124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9" name="副標題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標題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zh-TW" altLang="en-US" smtClean="0"/>
              <a:t>按一下以編輯母片標題樣式</a:t>
            </a:r>
            <a:endParaRPr kumimoji="0" lang="en-US"/>
          </a:p>
        </p:txBody>
      </p:sp>
      <p:cxnSp>
        <p:nvCxnSpPr>
          <p:cNvPr id="8" name="直線接點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橢圓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日期版面配置區 14"/>
          <p:cNvSpPr>
            <a:spLocks noGrp="1"/>
          </p:cNvSpPr>
          <p:nvPr>
            <p:ph type="dt" sz="half" idx="10"/>
          </p:nvPr>
        </p:nvSpPr>
        <p:spPr/>
        <p:txBody>
          <a:bodyPr/>
          <a:lstStyle/>
          <a:p>
            <a:fld id="{794294A7-F959-4F36-A165-AC03871A1F6E}" type="datetimeFigureOut">
              <a:rPr lang="zh-TW" altLang="en-US" smtClean="0"/>
              <a:pPr/>
              <a:t>2013/12/3</a:t>
            </a:fld>
            <a:endParaRPr lang="zh-TW" altLang="en-US"/>
          </a:p>
        </p:txBody>
      </p:sp>
      <p:sp>
        <p:nvSpPr>
          <p:cNvPr id="16" name="投影片編號版面配置區 15"/>
          <p:cNvSpPr>
            <a:spLocks noGrp="1"/>
          </p:cNvSpPr>
          <p:nvPr>
            <p:ph type="sldNum" sz="quarter" idx="11"/>
          </p:nvPr>
        </p:nvSpPr>
        <p:spPr/>
        <p:txBody>
          <a:bodyPr/>
          <a:lstStyle/>
          <a:p>
            <a:fld id="{98E019EC-6C34-402E-8BA9-3B42DB065CFE}" type="slidenum">
              <a:rPr lang="zh-TW" altLang="en-US" smtClean="0"/>
              <a:pPr/>
              <a:t>‹#›</a:t>
            </a:fld>
            <a:endParaRPr lang="zh-TW" altLang="en-US"/>
          </a:p>
        </p:txBody>
      </p:sp>
      <p:sp>
        <p:nvSpPr>
          <p:cNvPr id="17" name="頁尾版面配置區 16"/>
          <p:cNvSpPr>
            <a:spLocks noGrp="1"/>
          </p:cNvSpPr>
          <p:nvPr>
            <p:ph type="ftr" sz="quarter" idx="12"/>
          </p:nvPr>
        </p:nvSpPr>
        <p:spPr/>
        <p:txBody>
          <a:bodyPr/>
          <a:lstStyle/>
          <a:p>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4294A7-F959-4F36-A165-AC03871A1F6E}" type="datetimeFigureOut">
              <a:rPr lang="zh-TW" altLang="en-US" smtClean="0"/>
              <a:pPr/>
              <a:t>2013/12/3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8E019EC-6C34-402E-8BA9-3B42DB065CFE}"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94294A7-F959-4F36-A165-AC03871A1F6E}" type="datetimeFigureOut">
              <a:rPr lang="zh-TW" altLang="en-US" smtClean="0"/>
              <a:pPr/>
              <a:t>2013/12/3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8E019EC-6C34-402E-8BA9-3B42DB065CFE}" type="slidenum">
              <a:rPr lang="zh-TW" altLang="en-US" smtClean="0"/>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標題，兩項物件在文字之上">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smtClean="0"/>
              <a:t>按一下以編輯母片標題樣式</a:t>
            </a:r>
            <a:endParaRPr lang="zh-TW" altLang="en-US"/>
          </a:p>
        </p:txBody>
      </p:sp>
      <p:sp>
        <p:nvSpPr>
          <p:cNvPr id="3" name="內容版面配置區 2"/>
          <p:cNvSpPr>
            <a:spLocks noGrp="1"/>
          </p:cNvSpPr>
          <p:nvPr>
            <p:ph sz="quarter" idx="1"/>
          </p:nvPr>
        </p:nvSpPr>
        <p:spPr>
          <a:xfrm>
            <a:off x="457200" y="1600200"/>
            <a:ext cx="4038600" cy="21859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quarter" idx="2"/>
          </p:nvPr>
        </p:nvSpPr>
        <p:spPr>
          <a:xfrm>
            <a:off x="4648200" y="1600200"/>
            <a:ext cx="4038600" cy="21859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half" idx="3"/>
          </p:nvPr>
        </p:nvSpPr>
        <p:spPr>
          <a:xfrm>
            <a:off x="457200" y="3938588"/>
            <a:ext cx="8229600" cy="218757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日期版面配置區 5"/>
          <p:cNvSpPr>
            <a:spLocks noGrp="1"/>
          </p:cNvSpPr>
          <p:nvPr>
            <p:ph type="dt" sz="half" idx="10"/>
          </p:nvPr>
        </p:nvSpPr>
        <p:spPr>
          <a:xfrm>
            <a:off x="457200" y="6245225"/>
            <a:ext cx="2133600" cy="476250"/>
          </a:xfrm>
        </p:spPr>
        <p:txBody>
          <a:bodyPr/>
          <a:lstStyle>
            <a:lvl1pPr>
              <a:defRPr/>
            </a:lvl1pPr>
          </a:lstStyle>
          <a:p>
            <a:endParaRPr lang="en-US" altLang="zh-TW"/>
          </a:p>
        </p:txBody>
      </p:sp>
      <p:sp>
        <p:nvSpPr>
          <p:cNvPr id="7" name="頁尾版面配置區 6"/>
          <p:cNvSpPr>
            <a:spLocks noGrp="1"/>
          </p:cNvSpPr>
          <p:nvPr>
            <p:ph type="ftr" sz="quarter" idx="11"/>
          </p:nvPr>
        </p:nvSpPr>
        <p:spPr>
          <a:xfrm>
            <a:off x="3124200" y="6245225"/>
            <a:ext cx="2895600" cy="476250"/>
          </a:xfrm>
        </p:spPr>
        <p:txBody>
          <a:bodyPr/>
          <a:lstStyle>
            <a:lvl1pPr>
              <a:defRPr/>
            </a:lvl1pPr>
          </a:lstStyle>
          <a:p>
            <a:endParaRPr lang="en-US" altLang="zh-TW"/>
          </a:p>
        </p:txBody>
      </p:sp>
      <p:sp>
        <p:nvSpPr>
          <p:cNvPr id="8" name="投影片編號版面配置區 7"/>
          <p:cNvSpPr>
            <a:spLocks noGrp="1"/>
          </p:cNvSpPr>
          <p:nvPr>
            <p:ph type="sldNum" sz="quarter" idx="12"/>
          </p:nvPr>
        </p:nvSpPr>
        <p:spPr>
          <a:xfrm>
            <a:off x="6553200" y="6245225"/>
            <a:ext cx="2133600" cy="476250"/>
          </a:xfrm>
        </p:spPr>
        <p:txBody>
          <a:bodyPr/>
          <a:lstStyle>
            <a:lvl1pPr>
              <a:defRPr/>
            </a:lvl1pPr>
          </a:lstStyle>
          <a:p>
            <a:fld id="{EF3FB932-2889-43AB-B09C-470067C6140E}" type="slidenum">
              <a:rPr lang="en-US" altLang="zh-TW"/>
              <a:pPr/>
              <a:t>‹#›</a:t>
            </a:fld>
            <a:endParaRPr lang="en-US" altLang="zh-TW"/>
          </a:p>
        </p:txBody>
      </p:sp>
    </p:spTree>
    <p:extLst>
      <p:ext uri="{BB962C8B-B14F-4D97-AF65-F5344CB8AC3E}">
        <p14:creationId xmlns="" xmlns:p14="http://schemas.microsoft.com/office/powerpoint/2010/main" val="2557526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9" name="內容版面配置區 8"/>
          <p:cNvSpPr>
            <a:spLocks noGrp="1"/>
          </p:cNvSpPr>
          <p:nvPr>
            <p:ph idx="1"/>
          </p:nvPr>
        </p:nvSpPr>
        <p:spPr>
          <a:xfrm>
            <a:off x="457200" y="1524000"/>
            <a:ext cx="8229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4" name="日期版面配置區 13"/>
          <p:cNvSpPr>
            <a:spLocks noGrp="1"/>
          </p:cNvSpPr>
          <p:nvPr>
            <p:ph type="dt" sz="half" idx="14"/>
          </p:nvPr>
        </p:nvSpPr>
        <p:spPr/>
        <p:txBody>
          <a:bodyPr/>
          <a:lstStyle/>
          <a:p>
            <a:fld id="{794294A7-F959-4F36-A165-AC03871A1F6E}" type="datetimeFigureOut">
              <a:rPr lang="zh-TW" altLang="en-US" smtClean="0"/>
              <a:pPr/>
              <a:t>2013/12/3</a:t>
            </a:fld>
            <a:endParaRPr lang="zh-TW" altLang="en-US"/>
          </a:p>
        </p:txBody>
      </p:sp>
      <p:sp>
        <p:nvSpPr>
          <p:cNvPr id="15" name="投影片編號版面配置區 14"/>
          <p:cNvSpPr>
            <a:spLocks noGrp="1"/>
          </p:cNvSpPr>
          <p:nvPr>
            <p:ph type="sldNum" sz="quarter" idx="15"/>
          </p:nvPr>
        </p:nvSpPr>
        <p:spPr/>
        <p:txBody>
          <a:bodyPr/>
          <a:lstStyle>
            <a:lvl1pPr algn="ctr">
              <a:defRPr/>
            </a:lvl1pPr>
          </a:lstStyle>
          <a:p>
            <a:fld id="{98E019EC-6C34-402E-8BA9-3B42DB065CFE}" type="slidenum">
              <a:rPr lang="zh-TW" altLang="en-US" smtClean="0"/>
              <a:pPr/>
              <a:t>‹#›</a:t>
            </a:fld>
            <a:endParaRPr lang="zh-TW" altLang="en-US"/>
          </a:p>
        </p:txBody>
      </p:sp>
      <p:sp>
        <p:nvSpPr>
          <p:cNvPr id="16" name="頁尾版面配置區 15"/>
          <p:cNvSpPr>
            <a:spLocks noGrp="1"/>
          </p:cNvSpPr>
          <p:nvPr>
            <p:ph type="ftr" sz="quarter" idx="16"/>
          </p:nvPr>
        </p:nvSpPr>
        <p:spPr/>
        <p:txBody>
          <a:bodyPr/>
          <a:lstStyle/>
          <a:p>
            <a:endParaRPr lang="zh-TW" altLang="en-US"/>
          </a:p>
        </p:txBody>
      </p:sp>
      <p:sp>
        <p:nvSpPr>
          <p:cNvPr id="17" name="標題 16"/>
          <p:cNvSpPr>
            <a:spLocks noGrp="1"/>
          </p:cNvSpPr>
          <p:nvPr>
            <p:ph type="title"/>
          </p:nvPr>
        </p:nvSpPr>
        <p:spPr/>
        <p:txBody>
          <a:bodyPr rtlCol="0" anchor="b" anchorCtr="0"/>
          <a:lstStyle/>
          <a:p>
            <a:r>
              <a:rPr kumimoji="0" lang="zh-TW" altLang="en-US" smtClean="0"/>
              <a:t>按一下以編輯母片標題樣式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4" name="日期版面配置區 3"/>
          <p:cNvSpPr>
            <a:spLocks noGrp="1"/>
          </p:cNvSpPr>
          <p:nvPr>
            <p:ph type="dt" sz="half" idx="10"/>
          </p:nvPr>
        </p:nvSpPr>
        <p:spPr/>
        <p:txBody>
          <a:bodyPr/>
          <a:lstStyle/>
          <a:p>
            <a:fld id="{794294A7-F959-4F36-A165-AC03871A1F6E}" type="datetimeFigureOut">
              <a:rPr lang="zh-TW" altLang="en-US" smtClean="0"/>
              <a:pPr/>
              <a:t>2013/12/3</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8E019EC-6C34-402E-8BA9-3B42DB065CFE}" type="slidenum">
              <a:rPr lang="zh-TW" altLang="en-US" smtClean="0"/>
              <a:pPr/>
              <a:t>‹#›</a:t>
            </a:fld>
            <a:endParaRPr lang="zh-TW" altLang="en-US"/>
          </a:p>
        </p:txBody>
      </p:sp>
      <p:sp>
        <p:nvSpPr>
          <p:cNvPr id="2" name="標題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cxnSp>
        <p:nvCxnSpPr>
          <p:cNvPr id="7" name="直線接點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5" name="日期版面配置區 4"/>
          <p:cNvSpPr>
            <a:spLocks noGrp="1"/>
          </p:cNvSpPr>
          <p:nvPr>
            <p:ph type="dt" sz="half" idx="10"/>
          </p:nvPr>
        </p:nvSpPr>
        <p:spPr/>
        <p:txBody>
          <a:bodyPr/>
          <a:lstStyle/>
          <a:p>
            <a:fld id="{794294A7-F959-4F36-A165-AC03871A1F6E}" type="datetimeFigureOut">
              <a:rPr lang="zh-TW" altLang="en-US" smtClean="0"/>
              <a:pPr/>
              <a:t>2013/12/3</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8E019EC-6C34-402E-8BA9-3B42DB065CFE}" type="slidenum">
              <a:rPr lang="zh-TW" altLang="en-US" smtClean="0"/>
              <a:pPr/>
              <a:t>‹#›</a:t>
            </a:fld>
            <a:endParaRPr lang="zh-TW"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11" name="內容版面配置區 10"/>
          <p:cNvSpPr>
            <a:spLocks noGrp="1"/>
          </p:cNvSpPr>
          <p:nvPr>
            <p:ph sz="half" idx="1"/>
          </p:nvPr>
        </p:nvSpPr>
        <p:spPr>
          <a:xfrm>
            <a:off x="457200" y="1524000"/>
            <a:ext cx="4059936"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524000"/>
            <a:ext cx="4059936"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9" name="投影片編號版面配置區 8"/>
          <p:cNvSpPr>
            <a:spLocks noGrp="1"/>
          </p:cNvSpPr>
          <p:nvPr>
            <p:ph type="sldNum" sz="quarter" idx="12"/>
          </p:nvPr>
        </p:nvSpPr>
        <p:spPr/>
        <p:txBody>
          <a:bodyPr/>
          <a:lstStyle/>
          <a:p>
            <a:fld id="{98E019EC-6C34-402E-8BA9-3B42DB065CFE}" type="slidenum">
              <a:rPr lang="zh-TW" altLang="en-US" smtClean="0"/>
              <a:pPr/>
              <a:t>‹#›</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7" name="日期版面配置區 6"/>
          <p:cNvSpPr>
            <a:spLocks noGrp="1"/>
          </p:cNvSpPr>
          <p:nvPr>
            <p:ph type="dt" sz="half" idx="10"/>
          </p:nvPr>
        </p:nvSpPr>
        <p:spPr/>
        <p:txBody>
          <a:bodyPr/>
          <a:lstStyle/>
          <a:p>
            <a:fld id="{794294A7-F959-4F36-A165-AC03871A1F6E}" type="datetimeFigureOut">
              <a:rPr lang="zh-TW" altLang="en-US" smtClean="0"/>
              <a:pPr/>
              <a:t>2013/12/3</a:t>
            </a:fld>
            <a:endParaRPr lang="zh-TW" altLang="en-US"/>
          </a:p>
        </p:txBody>
      </p:sp>
      <p:sp>
        <p:nvSpPr>
          <p:cNvPr id="3" name="文字版面配置區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32" name="內容版面配置區 31"/>
          <p:cNvSpPr>
            <a:spLocks noGrp="1"/>
          </p:cNvSpPr>
          <p:nvPr>
            <p:ph sz="half" idx="2"/>
          </p:nvPr>
        </p:nvSpPr>
        <p:spPr>
          <a:xfrm>
            <a:off x="457200" y="2201896"/>
            <a:ext cx="4038600" cy="391363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34" name="內容版面配置區 33"/>
          <p:cNvSpPr>
            <a:spLocks noGrp="1"/>
          </p:cNvSpPr>
          <p:nvPr>
            <p:ph sz="quarter" idx="4"/>
          </p:nvPr>
        </p:nvSpPr>
        <p:spPr>
          <a:xfrm>
            <a:off x="4649788" y="2201896"/>
            <a:ext cx="4038600" cy="391363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 name="標題 1"/>
          <p:cNvSpPr>
            <a:spLocks noGrp="1"/>
          </p:cNvSpPr>
          <p:nvPr>
            <p:ph type="title"/>
          </p:nvPr>
        </p:nvSpPr>
        <p:spPr>
          <a:xfrm>
            <a:off x="457200" y="155448"/>
            <a:ext cx="8229600" cy="1143000"/>
          </a:xfrm>
        </p:spPr>
        <p:txBody>
          <a:bodyPr anchor="b" anchorCtr="0"/>
          <a:lstStyle>
            <a:lvl1pPr>
              <a:defRPr/>
            </a:lvl1pPr>
          </a:lstStyle>
          <a:p>
            <a:r>
              <a:rPr kumimoji="0" lang="zh-TW" altLang="en-US" smtClean="0"/>
              <a:t>按一下以編輯母片標題樣式</a:t>
            </a:r>
            <a:endParaRPr kumimoji="0" lang="en-US"/>
          </a:p>
        </p:txBody>
      </p:sp>
      <p:sp>
        <p:nvSpPr>
          <p:cNvPr id="12" name="文字版面配置區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cxnSp>
        <p:nvCxnSpPr>
          <p:cNvPr id="10" name="直線接點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直線接點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794294A7-F959-4F36-A165-AC03871A1F6E}" type="datetimeFigureOut">
              <a:rPr lang="zh-TW" altLang="en-US" smtClean="0"/>
              <a:pPr/>
              <a:t>2013/12/3</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98E019EC-6C34-402E-8BA9-3B42DB065CFE}" type="slidenum">
              <a:rPr lang="zh-TW" altLang="en-US" smtClean="0"/>
              <a:pPr/>
              <a:t>‹#›</a:t>
            </a:fld>
            <a:endParaRPr lang="zh-TW"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794294A7-F959-4F36-A165-AC03871A1F6E}" type="datetimeFigureOut">
              <a:rPr lang="zh-TW" altLang="en-US" smtClean="0"/>
              <a:pPr/>
              <a:t>2013/12/3</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98E019EC-6C34-402E-8BA9-3B42DB065CFE}"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9" name="內容版面配置區 28"/>
          <p:cNvSpPr>
            <a:spLocks noGrp="1"/>
          </p:cNvSpPr>
          <p:nvPr>
            <p:ph sz="quarter" idx="1"/>
          </p:nvPr>
        </p:nvSpPr>
        <p:spPr>
          <a:xfrm>
            <a:off x="457200" y="457200"/>
            <a:ext cx="6248400" cy="5715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3" name="文字版面配置區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31" name="標題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TW" altLang="en-US" smtClean="0"/>
              <a:t>按一下以編輯母片標題樣式</a:t>
            </a:r>
            <a:endParaRPr kumimoji="0" lang="en-US"/>
          </a:p>
        </p:txBody>
      </p:sp>
      <p:sp>
        <p:nvSpPr>
          <p:cNvPr id="8" name="日期版面配置區 7"/>
          <p:cNvSpPr>
            <a:spLocks noGrp="1"/>
          </p:cNvSpPr>
          <p:nvPr>
            <p:ph type="dt" sz="half" idx="14"/>
          </p:nvPr>
        </p:nvSpPr>
        <p:spPr/>
        <p:txBody>
          <a:bodyPr/>
          <a:lstStyle/>
          <a:p>
            <a:fld id="{794294A7-F959-4F36-A165-AC03871A1F6E}" type="datetimeFigureOut">
              <a:rPr lang="zh-TW" altLang="en-US" smtClean="0"/>
              <a:pPr/>
              <a:t>2013/12/3</a:t>
            </a:fld>
            <a:endParaRPr lang="zh-TW" altLang="en-US"/>
          </a:p>
        </p:txBody>
      </p:sp>
      <p:sp>
        <p:nvSpPr>
          <p:cNvPr id="9" name="投影片編號版面配置區 8"/>
          <p:cNvSpPr>
            <a:spLocks noGrp="1"/>
          </p:cNvSpPr>
          <p:nvPr>
            <p:ph type="sldNum" sz="quarter" idx="15"/>
          </p:nvPr>
        </p:nvSpPr>
        <p:spPr/>
        <p:txBody>
          <a:bodyPr/>
          <a:lstStyle/>
          <a:p>
            <a:fld id="{98E019EC-6C34-402E-8BA9-3B42DB065CFE}" type="slidenum">
              <a:rPr lang="zh-TW" altLang="en-US" smtClean="0"/>
              <a:pPr/>
              <a:t>‹#›</a:t>
            </a:fld>
            <a:endParaRPr lang="zh-TW" altLang="en-US"/>
          </a:p>
        </p:txBody>
      </p:sp>
      <p:sp>
        <p:nvSpPr>
          <p:cNvPr id="10" name="頁尾版面配置區 9"/>
          <p:cNvSpPr>
            <a:spLocks noGrp="1"/>
          </p:cNvSpPr>
          <p:nvPr>
            <p:ph type="ftr" sz="quarter" idx="16"/>
          </p:nvPr>
        </p:nvSpPr>
        <p:spPr/>
        <p:txBody>
          <a:bodyPr/>
          <a:lstStyle/>
          <a:p>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8" name="日期版面配置區 7"/>
          <p:cNvSpPr>
            <a:spLocks noGrp="1"/>
          </p:cNvSpPr>
          <p:nvPr>
            <p:ph type="dt" sz="half" idx="10"/>
          </p:nvPr>
        </p:nvSpPr>
        <p:spPr/>
        <p:txBody>
          <a:bodyPr/>
          <a:lstStyle/>
          <a:p>
            <a:fld id="{794294A7-F959-4F36-A165-AC03871A1F6E}" type="datetimeFigureOut">
              <a:rPr lang="zh-TW" altLang="en-US" smtClean="0"/>
              <a:pPr/>
              <a:t>2013/12/3</a:t>
            </a:fld>
            <a:endParaRPr lang="zh-TW" altLang="en-US"/>
          </a:p>
        </p:txBody>
      </p:sp>
      <p:sp>
        <p:nvSpPr>
          <p:cNvPr id="9" name="投影片編號版面配置區 8"/>
          <p:cNvSpPr>
            <a:spLocks noGrp="1"/>
          </p:cNvSpPr>
          <p:nvPr>
            <p:ph type="sldNum" sz="quarter" idx="11"/>
          </p:nvPr>
        </p:nvSpPr>
        <p:spPr/>
        <p:txBody>
          <a:bodyPr/>
          <a:lstStyle/>
          <a:p>
            <a:fld id="{98E019EC-6C34-402E-8BA9-3B42DB065CFE}" type="slidenum">
              <a:rPr lang="zh-TW" altLang="en-US" smtClean="0"/>
              <a:pPr/>
              <a:t>‹#›</a:t>
            </a:fld>
            <a:endParaRPr lang="zh-TW" altLang="en-US"/>
          </a:p>
        </p:txBody>
      </p:sp>
      <p:sp>
        <p:nvSpPr>
          <p:cNvPr id="10" name="頁尾版面配置區 9"/>
          <p:cNvSpPr>
            <a:spLocks noGrp="1"/>
          </p:cNvSpPr>
          <p:nvPr>
            <p:ph type="ftr" sz="quarter" idx="12"/>
          </p:nvPr>
        </p:nvSpPr>
        <p:spPr/>
        <p:txBody>
          <a:bodyPr/>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文字版面配置區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94294A7-F959-4F36-A165-AC03871A1F6E}" type="datetimeFigureOut">
              <a:rPr lang="zh-TW" altLang="en-US" smtClean="0"/>
              <a:pPr/>
              <a:t>2013/12/3</a:t>
            </a:fld>
            <a:endParaRPr lang="zh-TW" altLang="en-US"/>
          </a:p>
        </p:txBody>
      </p:sp>
      <p:sp>
        <p:nvSpPr>
          <p:cNvPr id="10" name="頁尾版面配置區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zh-TW" altLang="en-US"/>
          </a:p>
        </p:txBody>
      </p:sp>
      <p:sp>
        <p:nvSpPr>
          <p:cNvPr id="22" name="投影片編號版面配置區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98E019EC-6C34-402E-8BA9-3B42DB065CFE}" type="slidenum">
              <a:rPr lang="zh-TW" altLang="en-US" smtClean="0"/>
              <a:pPr/>
              <a:t>‹#›</a:t>
            </a:fld>
            <a:endParaRPr lang="zh-TW" altLang="en-US"/>
          </a:p>
        </p:txBody>
      </p:sp>
      <p:sp>
        <p:nvSpPr>
          <p:cNvPr id="5" name="標題版面配置區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zh-TW" altLang="en-US" smtClean="0"/>
              <a:t>按一下以編輯母片標題樣式</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2.xml"/><Relationship Id="rId5" Type="http://schemas.openxmlformats.org/officeDocument/2006/relationships/hyperlink" Target="http://www.libertytimes.com.tw/2012/new/may/24/images/bigPic/600_193.jpg" TargetMode="External"/><Relationship Id="rId4" Type="http://schemas.openxmlformats.org/officeDocument/2006/relationships/hyperlink" Target="http://www.libertytimes.com.tw/2012/new/may/24/images/bigPic/600_195.jp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http://e-info.org.tw/node/88397" TargetMode="External"/><Relationship Id="rId7" Type="http://schemas.openxmlformats.org/officeDocument/2006/relationships/hyperlink" Target="http://www.wretch.cc/blog/ccfnamasia/28198214" TargetMode="External"/><Relationship Id="rId2" Type="http://schemas.openxmlformats.org/officeDocument/2006/relationships/hyperlink" Target="https://www.facebook.com/pages/%E5%8F%8D%E5%B0%8D%E9%82%A3%E7%91%AA%E5%A4%8F%E5%8D%80%E5%8A%A0%E5%85%A5%E9%98%BF%E9%87%8C%E5%B1%B1%E5%9C%8B%E5%AE%B6%E9%A2%A8%E6%99%AF%E5%8D%80/508739109194840?fref=ts" TargetMode="External"/><Relationship Id="rId1" Type="http://schemas.openxmlformats.org/officeDocument/2006/relationships/slideLayout" Target="../slideLayouts/slideLayout2.xml"/><Relationship Id="rId6" Type="http://schemas.openxmlformats.org/officeDocument/2006/relationships/hyperlink" Target="http://www.titv.org.tw/news/news_info.php?UID=29783" TargetMode="External"/><Relationship Id="rId5" Type="http://schemas.openxmlformats.org/officeDocument/2006/relationships/hyperlink" Target="https://www.youtube.com/watch?v=Bo4RKmH2xC0" TargetMode="External"/><Relationship Id="rId4" Type="http://schemas.openxmlformats.org/officeDocument/2006/relationships/hyperlink" Target="http://www.88news.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標題 4"/>
          <p:cNvSpPr>
            <a:spLocks noGrp="1"/>
          </p:cNvSpPr>
          <p:nvPr>
            <p:ph type="subTitle" idx="1"/>
          </p:nvPr>
        </p:nvSpPr>
        <p:spPr/>
        <p:txBody>
          <a:bodyPr/>
          <a:lstStyle/>
          <a:p>
            <a:r>
              <a:rPr lang="zh-TW" altLang="en-US" dirty="0" smtClean="0"/>
              <a:t>第二組</a:t>
            </a:r>
            <a:endParaRPr lang="en-US" altLang="zh-TW" dirty="0" smtClean="0"/>
          </a:p>
          <a:p>
            <a:r>
              <a:rPr lang="zh-TW" altLang="en-US" dirty="0" smtClean="0"/>
              <a:t>指導老師</a:t>
            </a:r>
            <a:r>
              <a:rPr lang="en-US" altLang="zh-TW" dirty="0" smtClean="0"/>
              <a:t>:</a:t>
            </a:r>
            <a:r>
              <a:rPr lang="zh-TW" altLang="en-US" dirty="0" smtClean="0"/>
              <a:t>江大樹</a:t>
            </a:r>
            <a:endParaRPr lang="en-US" altLang="zh-TW" dirty="0" smtClean="0"/>
          </a:p>
          <a:p>
            <a:r>
              <a:rPr lang="en-US" altLang="zh-TW" dirty="0" smtClean="0"/>
              <a:t>Ta:</a:t>
            </a:r>
            <a:r>
              <a:rPr lang="zh-TW" altLang="en-US" dirty="0" smtClean="0"/>
              <a:t>郭源芬</a:t>
            </a:r>
            <a:endParaRPr lang="zh-TW" altLang="en-US" dirty="0"/>
          </a:p>
        </p:txBody>
      </p:sp>
      <p:sp>
        <p:nvSpPr>
          <p:cNvPr id="4" name="標題 3"/>
          <p:cNvSpPr>
            <a:spLocks noGrp="1"/>
          </p:cNvSpPr>
          <p:nvPr>
            <p:ph type="ctrTitle"/>
          </p:nvPr>
        </p:nvSpPr>
        <p:spPr/>
        <p:txBody>
          <a:bodyPr>
            <a:normAutofit/>
          </a:bodyPr>
          <a:lstStyle/>
          <a:p>
            <a:r>
              <a:rPr lang="zh-TW" altLang="en-US" sz="3200" dirty="0"/>
              <a:t>探討那瑪夏區加入阿里山風管處之爭議</a:t>
            </a:r>
          </a:p>
        </p:txBody>
      </p:sp>
    </p:spTree>
    <p:extLst>
      <p:ext uri="{BB962C8B-B14F-4D97-AF65-F5344CB8AC3E}">
        <p14:creationId xmlns="" xmlns:p14="http://schemas.microsoft.com/office/powerpoint/2010/main" val="2224604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en-US" sz="2800" dirty="0"/>
              <a:t>加入阿里山風景管理區的好處</a:t>
            </a:r>
            <a:r>
              <a:rPr lang="zh-TW" altLang="en-US" sz="2800" dirty="0" smtClean="0"/>
              <a:t>：經費增加、吸引觀光人潮</a:t>
            </a:r>
            <a:endParaRPr lang="en-US" altLang="zh-TW" sz="2800" dirty="0" smtClean="0"/>
          </a:p>
          <a:p>
            <a:endParaRPr lang="en-US" altLang="zh-TW" dirty="0" smtClean="0"/>
          </a:p>
          <a:p>
            <a:r>
              <a:rPr lang="zh-TW" altLang="en-US" sz="2800" dirty="0"/>
              <a:t>加入阿里山風景管理區的壞處</a:t>
            </a:r>
            <a:r>
              <a:rPr lang="zh-TW" altLang="en-US" sz="2800" dirty="0" smtClean="0"/>
              <a:t>：財團進駐、土地徵收、垃圾增加、部落生活方式改變、無法條文不明確</a:t>
            </a:r>
            <a:endParaRPr lang="zh-TW" altLang="en-US" sz="2800" dirty="0"/>
          </a:p>
        </p:txBody>
      </p:sp>
      <p:sp>
        <p:nvSpPr>
          <p:cNvPr id="2" name="標題 1"/>
          <p:cNvSpPr>
            <a:spLocks noGrp="1"/>
          </p:cNvSpPr>
          <p:nvPr>
            <p:ph type="title"/>
          </p:nvPr>
        </p:nvSpPr>
        <p:spPr/>
        <p:txBody>
          <a:bodyPr>
            <a:normAutofit/>
          </a:bodyPr>
          <a:lstStyle/>
          <a:p>
            <a:pPr algn="l"/>
            <a:r>
              <a:rPr lang="zh-TW" altLang="en-US" sz="4000" dirty="0" smtClean="0"/>
              <a:t>利弊之處</a:t>
            </a:r>
            <a:endParaRPr lang="zh-TW" altLang="en-US" sz="4000" dirty="0"/>
          </a:p>
        </p:txBody>
      </p:sp>
    </p:spTree>
    <p:extLst>
      <p:ext uri="{BB962C8B-B14F-4D97-AF65-F5344CB8AC3E}">
        <p14:creationId xmlns="" xmlns:p14="http://schemas.microsoft.com/office/powerpoint/2010/main" val="12722872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a:t>利害關係人</a:t>
            </a:r>
            <a:r>
              <a:rPr lang="zh-TW" altLang="en-US" dirty="0" smtClean="0"/>
              <a:t>分析</a:t>
            </a:r>
            <a:endParaRPr lang="zh-TW" altLang="en-US" dirty="0"/>
          </a:p>
        </p:txBody>
      </p:sp>
      <p:sp>
        <p:nvSpPr>
          <p:cNvPr id="5" name="文字版面配置區 4"/>
          <p:cNvSpPr>
            <a:spLocks noGrp="1"/>
          </p:cNvSpPr>
          <p:nvPr>
            <p:ph type="body" idx="1"/>
          </p:nvPr>
        </p:nvSpPr>
        <p:spPr/>
        <p:txBody>
          <a:bodyPr>
            <a:normAutofit/>
          </a:bodyPr>
          <a:lstStyle/>
          <a:p>
            <a:endParaRPr lang="zh-TW" altLang="en-US" sz="4000" dirty="0"/>
          </a:p>
        </p:txBody>
      </p:sp>
    </p:spTree>
    <p:extLst>
      <p:ext uri="{BB962C8B-B14F-4D97-AF65-F5344CB8AC3E}">
        <p14:creationId xmlns="" xmlns:p14="http://schemas.microsoft.com/office/powerpoint/2010/main" val="489761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a:bodyPr>
          <a:lstStyle/>
          <a:p>
            <a:r>
              <a:rPr lang="zh-TW" altLang="en-US" sz="4000" dirty="0" smtClean="0"/>
              <a:t>南沙魯里</a:t>
            </a:r>
            <a:endParaRPr lang="zh-TW" altLang="en-US" sz="4000" dirty="0"/>
          </a:p>
        </p:txBody>
      </p:sp>
      <p:sp>
        <p:nvSpPr>
          <p:cNvPr id="3075" name="Rectangle 3"/>
          <p:cNvSpPr>
            <a:spLocks noGrp="1" noChangeArrowheads="1"/>
          </p:cNvSpPr>
          <p:nvPr>
            <p:ph type="body" idx="1"/>
          </p:nvPr>
        </p:nvSpPr>
        <p:spPr/>
        <p:txBody>
          <a:bodyPr/>
          <a:lstStyle/>
          <a:p>
            <a:r>
              <a:rPr lang="zh-TW" altLang="en-US" dirty="0"/>
              <a:t>基本介紹：那瑪夏區內有三個里，都是布農族的後代分支，由北到南分別為達卡努瓦、瑪雅、南沙魯。 </a:t>
            </a:r>
            <a:br>
              <a:rPr lang="zh-TW" altLang="en-US" dirty="0"/>
            </a:br>
            <a:endParaRPr lang="zh-TW" altLang="en-US" dirty="0"/>
          </a:p>
          <a:p>
            <a:r>
              <a:rPr kumimoji="0" lang="zh-TW" altLang="en-US" dirty="0"/>
              <a:t>南沙魯里較反對加入阿管處，其他兩里的卡那卡那富族與沙阿魯娃族大多都想藉由加入阿管處能順利成為新原住民而同意。</a:t>
            </a:r>
          </a:p>
        </p:txBody>
      </p:sp>
    </p:spTree>
    <p:extLst>
      <p:ext uri="{BB962C8B-B14F-4D97-AF65-F5344CB8AC3E}">
        <p14:creationId xmlns="" xmlns:p14="http://schemas.microsoft.com/office/powerpoint/2010/main" val="22697533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zh-TW" altLang="en-US" sz="4000" dirty="0"/>
              <a:t>南沙魯對於本議題抱持之想法 </a:t>
            </a:r>
          </a:p>
        </p:txBody>
      </p:sp>
      <p:sp>
        <p:nvSpPr>
          <p:cNvPr id="4099" name="Rectangle 3"/>
          <p:cNvSpPr>
            <a:spLocks noGrp="1" noChangeArrowheads="1"/>
          </p:cNvSpPr>
          <p:nvPr>
            <p:ph type="body" idx="1"/>
          </p:nvPr>
        </p:nvSpPr>
        <p:spPr/>
        <p:txBody>
          <a:bodyPr/>
          <a:lstStyle/>
          <a:p>
            <a:pPr>
              <a:lnSpc>
                <a:spcPct val="90000"/>
              </a:lnSpc>
              <a:buFontTx/>
              <a:buNone/>
            </a:pPr>
            <a:r>
              <a:rPr lang="zh-TW" altLang="en-US" dirty="0"/>
              <a:t>不想加入：</a:t>
            </a:r>
          </a:p>
          <a:p>
            <a:pPr>
              <a:lnSpc>
                <a:spcPct val="90000"/>
              </a:lnSpc>
            </a:pPr>
            <a:r>
              <a:rPr lang="zh-TW" altLang="en-US" dirty="0" smtClean="0"/>
              <a:t>歷經</a:t>
            </a:r>
            <a:r>
              <a:rPr lang="zh-TW" altLang="en-US" dirty="0"/>
              <a:t>好幾次「那瑪夏區加入阿里山國家風景區說明會」，部分居民都質疑區長是否有隱藏部分資訊。 </a:t>
            </a:r>
          </a:p>
          <a:p>
            <a:pPr>
              <a:lnSpc>
                <a:spcPct val="90000"/>
              </a:lnSpc>
            </a:pPr>
            <a:r>
              <a:rPr lang="zh-TW" altLang="en-US" dirty="0" smtClean="0"/>
              <a:t>原本</a:t>
            </a:r>
            <a:r>
              <a:rPr lang="zh-TW" altLang="en-US" dirty="0"/>
              <a:t>的生活受到影響。</a:t>
            </a:r>
          </a:p>
          <a:p>
            <a:pPr>
              <a:lnSpc>
                <a:spcPct val="90000"/>
              </a:lnSpc>
            </a:pPr>
            <a:r>
              <a:rPr kumimoji="0" lang="zh-TW" altLang="en-US" dirty="0" smtClean="0"/>
              <a:t>對</a:t>
            </a:r>
            <a:r>
              <a:rPr lang="zh-TW" altLang="en-US" dirty="0" smtClean="0"/>
              <a:t>於</a:t>
            </a:r>
            <a:r>
              <a:rPr lang="zh-TW" altLang="en-US" dirty="0"/>
              <a:t>未來的土地使用沒有保障。</a:t>
            </a:r>
          </a:p>
          <a:p>
            <a:pPr>
              <a:lnSpc>
                <a:spcPct val="90000"/>
              </a:lnSpc>
            </a:pPr>
            <a:r>
              <a:rPr lang="zh-TW" altLang="en-US" dirty="0" smtClean="0"/>
              <a:t>無法</a:t>
            </a:r>
            <a:r>
              <a:rPr lang="zh-TW" altLang="en-US" dirty="0"/>
              <a:t>跟外來的財團競爭。 </a:t>
            </a:r>
          </a:p>
          <a:p>
            <a:pPr>
              <a:lnSpc>
                <a:spcPct val="90000"/>
              </a:lnSpc>
            </a:pPr>
            <a:r>
              <a:rPr lang="zh-TW" altLang="en-US" dirty="0" smtClean="0"/>
              <a:t>部分</a:t>
            </a:r>
            <a:r>
              <a:rPr lang="zh-TW" altLang="en-US" dirty="0"/>
              <a:t>居民認為，只要政府把台</a:t>
            </a:r>
            <a:r>
              <a:rPr lang="en-US" altLang="zh-TW" dirty="0"/>
              <a:t>21</a:t>
            </a:r>
            <a:r>
              <a:rPr lang="zh-TW" altLang="en-US" dirty="0"/>
              <a:t>線省道做好，遊客自然就會來。</a:t>
            </a:r>
          </a:p>
        </p:txBody>
      </p:sp>
    </p:spTree>
    <p:extLst>
      <p:ext uri="{BB962C8B-B14F-4D97-AF65-F5344CB8AC3E}">
        <p14:creationId xmlns="" xmlns:p14="http://schemas.microsoft.com/office/powerpoint/2010/main" val="36078291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8313" y="260350"/>
            <a:ext cx="8229600" cy="1143000"/>
          </a:xfrm>
        </p:spPr>
        <p:txBody>
          <a:bodyPr>
            <a:normAutofit/>
          </a:bodyPr>
          <a:lstStyle/>
          <a:p>
            <a:r>
              <a:rPr lang="zh-TW" altLang="en-US" sz="4000" dirty="0"/>
              <a:t>南沙魯人解決方法</a:t>
            </a:r>
          </a:p>
        </p:txBody>
      </p:sp>
      <p:sp>
        <p:nvSpPr>
          <p:cNvPr id="5123" name="Rectangle 3"/>
          <p:cNvSpPr>
            <a:spLocks noGrp="1" noChangeArrowheads="1"/>
          </p:cNvSpPr>
          <p:nvPr>
            <p:ph type="body" sz="half" idx="3"/>
          </p:nvPr>
        </p:nvSpPr>
        <p:spPr>
          <a:xfrm>
            <a:off x="468313" y="1628775"/>
            <a:ext cx="8229600" cy="2187575"/>
          </a:xfrm>
        </p:spPr>
        <p:txBody>
          <a:bodyPr/>
          <a:lstStyle/>
          <a:p>
            <a:pPr>
              <a:lnSpc>
                <a:spcPct val="90000"/>
              </a:lnSpc>
            </a:pPr>
            <a:r>
              <a:rPr lang="zh-TW" altLang="en-US" sz="2800" dirty="0" smtClean="0"/>
              <a:t>南沙</a:t>
            </a:r>
            <a:r>
              <a:rPr lang="zh-TW" altLang="en-US" sz="2800" dirty="0"/>
              <a:t>魯居民希望靠自己的力量發展觀光，因此還有了「南沙魯重建會」。在會長李長榮的帶領下，他們在</a:t>
            </a:r>
            <a:r>
              <a:rPr lang="en-US" altLang="zh-TW" sz="2800" dirty="0"/>
              <a:t>2011</a:t>
            </a:r>
            <a:r>
              <a:rPr lang="zh-TW" altLang="en-US" sz="2800" dirty="0"/>
              <a:t>年</a:t>
            </a:r>
            <a:r>
              <a:rPr lang="en-US" altLang="zh-TW" sz="2800" dirty="0"/>
              <a:t>5</a:t>
            </a:r>
            <a:r>
              <a:rPr lang="zh-TW" altLang="en-US" sz="2800" dirty="0"/>
              <a:t>月已經啟用「南沙魯夢想館」，要打造生態、文化與產業體驗的觀光景點，讓大家重新認識南沙魯。</a:t>
            </a:r>
          </a:p>
        </p:txBody>
      </p:sp>
      <p:pic>
        <p:nvPicPr>
          <p:cNvPr id="5126" name="Picture 6" descr="600_193"/>
          <p:cNvPicPr>
            <a:picLocks noGrp="1" noChangeAspect="1" noChangeArrowheads="1"/>
          </p:cNvPicPr>
          <p:nvPr>
            <p:ph sz="quarter" idx="1"/>
          </p:nvPr>
        </p:nvPicPr>
        <p:blipFill>
          <a:blip r:embed="rId2" cstate="print">
            <a:extLst>
              <a:ext uri="{28A0092B-C50C-407E-A947-70E740481C1C}">
                <a14:useLocalDpi xmlns="" xmlns:a14="http://schemas.microsoft.com/office/drawing/2010/main" val="0"/>
              </a:ext>
            </a:extLst>
          </a:blip>
          <a:srcRect/>
          <a:stretch>
            <a:fillRect/>
          </a:stretch>
        </p:blipFill>
        <p:spPr>
          <a:xfrm>
            <a:off x="900113" y="3789363"/>
            <a:ext cx="3287712" cy="218598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pic>
        <p:nvPicPr>
          <p:cNvPr id="5127" name="Picture 7" descr="600_195"/>
          <p:cNvPicPr>
            <a:picLocks noGrp="1" noChangeAspect="1" noChangeArrowheads="1"/>
          </p:cNvPicPr>
          <p:nvPr>
            <p:ph sz="quarter" idx="2"/>
          </p:nvPr>
        </p:nvPicPr>
        <p:blipFill>
          <a:blip r:embed="rId3" cstate="print">
            <a:extLst>
              <a:ext uri="{28A0092B-C50C-407E-A947-70E740481C1C}">
                <a14:useLocalDpi xmlns="" xmlns:a14="http://schemas.microsoft.com/office/drawing/2010/main" val="0"/>
              </a:ext>
            </a:extLst>
          </a:blip>
          <a:srcRect/>
          <a:stretch>
            <a:fillRect/>
          </a:stretch>
        </p:blipFill>
        <p:spPr>
          <a:xfrm>
            <a:off x="4932363" y="3789363"/>
            <a:ext cx="3287712" cy="2185987"/>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5128" name="Text Box 8"/>
          <p:cNvSpPr txBox="1">
            <a:spLocks noChangeArrowheads="1"/>
          </p:cNvSpPr>
          <p:nvPr/>
        </p:nvSpPr>
        <p:spPr bwMode="auto">
          <a:xfrm>
            <a:off x="4859338" y="6021388"/>
            <a:ext cx="3835400" cy="6397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kumimoji="0" lang="zh-TW" altLang="en-US" sz="1200"/>
              <a:t>圖片來源</a:t>
            </a:r>
            <a:r>
              <a:rPr kumimoji="0" lang="en-US" altLang="zh-TW" sz="1200">
                <a:hlinkClick r:id="rId4"/>
              </a:rPr>
              <a:t>h</a:t>
            </a:r>
            <a:r>
              <a:rPr lang="en-US" altLang="zh-TW" sz="1200">
                <a:hlinkClick r:id="rId4"/>
              </a:rPr>
              <a:t>ttp://www.libertytimes.com.tw/2012/new/may/24/images/bigPic/600_195.jpg</a:t>
            </a:r>
            <a:endParaRPr lang="en-US" altLang="zh-TW" sz="1200"/>
          </a:p>
        </p:txBody>
      </p:sp>
      <p:sp>
        <p:nvSpPr>
          <p:cNvPr id="5129" name="Text Box 9"/>
          <p:cNvSpPr txBox="1">
            <a:spLocks noChangeArrowheads="1"/>
          </p:cNvSpPr>
          <p:nvPr/>
        </p:nvSpPr>
        <p:spPr bwMode="auto">
          <a:xfrm>
            <a:off x="827088" y="5999163"/>
            <a:ext cx="3313112" cy="8588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zh-TW" altLang="en-US" sz="1200"/>
              <a:t>圖片來源</a:t>
            </a:r>
          </a:p>
          <a:p>
            <a:pPr>
              <a:spcBef>
                <a:spcPct val="20000"/>
              </a:spcBef>
            </a:pPr>
            <a:r>
              <a:rPr lang="en-US" altLang="zh-TW" sz="1200">
                <a:hlinkClick r:id="rId5"/>
              </a:rPr>
              <a:t>http://www.libertytimes.com.tw/2012/new/may/24/images/bigPic/600_193.jpg</a:t>
            </a:r>
            <a:endParaRPr lang="en-US" altLang="zh-TW" sz="1200"/>
          </a:p>
          <a:p>
            <a:endParaRPr lang="en-US" altLang="zh-TW" sz="1200"/>
          </a:p>
        </p:txBody>
      </p:sp>
    </p:spTree>
    <p:extLst>
      <p:ext uri="{BB962C8B-B14F-4D97-AF65-F5344CB8AC3E}">
        <p14:creationId xmlns="" xmlns:p14="http://schemas.microsoft.com/office/powerpoint/2010/main" val="2608487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idx="1"/>
          </p:nvPr>
        </p:nvSpPr>
        <p:spPr/>
        <p:txBody>
          <a:bodyPr>
            <a:normAutofit/>
          </a:bodyPr>
          <a:lstStyle/>
          <a:p>
            <a:pPr algn="l"/>
            <a:r>
              <a:rPr lang="zh-TW" altLang="en-US" dirty="0" smtClean="0"/>
              <a:t>區公所角色的功能</a:t>
            </a:r>
            <a:r>
              <a:rPr lang="zh-TW" altLang="en-US" dirty="0"/>
              <a:t>：</a:t>
            </a:r>
            <a:endParaRPr lang="en-US" altLang="zh-TW" dirty="0" smtClean="0"/>
          </a:p>
          <a:p>
            <a:pPr algn="l"/>
            <a:endParaRPr lang="en-US" altLang="zh-TW" dirty="0" smtClean="0"/>
          </a:p>
          <a:p>
            <a:pPr algn="l"/>
            <a:r>
              <a:rPr lang="zh-TW" altLang="zh-TW" dirty="0"/>
              <a:t>設立「文化觀光推動委員會」，此委員會的成員提出加入阿管處的提議。並舉辦</a:t>
            </a:r>
            <a:r>
              <a:rPr lang="en-US" altLang="zh-TW" dirty="0"/>
              <a:t>3</a:t>
            </a:r>
            <a:r>
              <a:rPr lang="zh-TW" altLang="zh-TW" dirty="0"/>
              <a:t>場「那瑪夏區加入阿里山國家風景區說明會」</a:t>
            </a:r>
            <a:endParaRPr lang="en-US" altLang="zh-TW" dirty="0" smtClean="0"/>
          </a:p>
        </p:txBody>
      </p:sp>
      <p:sp>
        <p:nvSpPr>
          <p:cNvPr id="4" name="標題 3"/>
          <p:cNvSpPr>
            <a:spLocks noGrp="1"/>
          </p:cNvSpPr>
          <p:nvPr>
            <p:ph type="title"/>
          </p:nvPr>
        </p:nvSpPr>
        <p:spPr/>
        <p:txBody>
          <a:bodyPr>
            <a:normAutofit/>
          </a:bodyPr>
          <a:lstStyle/>
          <a:p>
            <a:pPr algn="l"/>
            <a:r>
              <a:rPr lang="zh-TW" altLang="en-US" sz="4000" dirty="0" smtClean="0"/>
              <a:t>那瑪夏區公所</a:t>
            </a:r>
            <a:endParaRPr lang="zh-TW" altLang="en-US" sz="4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r>
              <a:rPr lang="zh-TW" altLang="zh-TW" sz="2800" dirty="0"/>
              <a:t>縣市合併之後，那瑪夏因處於偏遠很難與都市來競爭</a:t>
            </a:r>
            <a:r>
              <a:rPr lang="zh-TW" altLang="zh-TW" sz="2800" dirty="0" smtClean="0"/>
              <a:t>經費</a:t>
            </a:r>
            <a:endParaRPr lang="en-US" altLang="zh-TW" sz="2800" dirty="0" smtClean="0"/>
          </a:p>
          <a:p>
            <a:r>
              <a:rPr lang="zh-TW" altLang="zh-TW" sz="2800" dirty="0"/>
              <a:t>自八八風災後，重建工作</a:t>
            </a:r>
            <a:r>
              <a:rPr lang="zh-TW" altLang="zh-TW" sz="2800" dirty="0" smtClean="0"/>
              <a:t>緩慢</a:t>
            </a:r>
            <a:r>
              <a:rPr lang="zh-TW" altLang="en-US" sz="2800" dirty="0" smtClean="0"/>
              <a:t>，</a:t>
            </a:r>
            <a:r>
              <a:rPr lang="zh-TW" altLang="zh-TW" sz="2800" dirty="0"/>
              <a:t>影響到居民的</a:t>
            </a:r>
            <a:r>
              <a:rPr lang="zh-TW" altLang="zh-TW" sz="2800" dirty="0" smtClean="0"/>
              <a:t>生計</a:t>
            </a:r>
            <a:endParaRPr lang="en-US" altLang="zh-TW" sz="2800" dirty="0" smtClean="0"/>
          </a:p>
          <a:p>
            <a:r>
              <a:rPr lang="zh-TW" altLang="zh-TW" sz="2800" dirty="0"/>
              <a:t>加入國家風景區，在〈原基法〉的前提</a:t>
            </a:r>
            <a:r>
              <a:rPr lang="zh-TW" altLang="zh-TW" sz="2800" dirty="0" smtClean="0"/>
              <a:t>下</a:t>
            </a:r>
            <a:endParaRPr lang="en-US" altLang="zh-TW" sz="2800" dirty="0" smtClean="0"/>
          </a:p>
          <a:p>
            <a:r>
              <a:rPr lang="zh-TW" altLang="en-US" sz="2800" dirty="0"/>
              <a:t>為何選擇阿管處而不是茂林風景區</a:t>
            </a:r>
            <a:r>
              <a:rPr lang="en-US" altLang="zh-TW" sz="2800" dirty="0" smtClean="0"/>
              <a:t>?</a:t>
            </a:r>
          </a:p>
          <a:p>
            <a:r>
              <a:rPr lang="zh-TW" altLang="en-US" sz="2800" dirty="0"/>
              <a:t>提出</a:t>
            </a:r>
            <a:r>
              <a:rPr lang="zh-TW" altLang="en-US" sz="2800" dirty="0" smtClean="0"/>
              <a:t>澄清：是加入風景管理區，而非國家公園</a:t>
            </a:r>
            <a:endParaRPr lang="en-US" altLang="zh-TW" sz="2800" dirty="0" smtClean="0"/>
          </a:p>
          <a:p>
            <a:endParaRPr lang="zh-TW" altLang="en-US" sz="2800" dirty="0"/>
          </a:p>
        </p:txBody>
      </p:sp>
      <p:sp>
        <p:nvSpPr>
          <p:cNvPr id="2" name="標題 1"/>
          <p:cNvSpPr>
            <a:spLocks noGrp="1"/>
          </p:cNvSpPr>
          <p:nvPr>
            <p:ph type="title"/>
          </p:nvPr>
        </p:nvSpPr>
        <p:spPr/>
        <p:txBody>
          <a:bodyPr>
            <a:normAutofit/>
          </a:bodyPr>
          <a:lstStyle/>
          <a:p>
            <a:pPr algn="l"/>
            <a:r>
              <a:rPr lang="zh-TW" altLang="en-US" sz="4000" dirty="0"/>
              <a:t>區公所</a:t>
            </a:r>
            <a:r>
              <a:rPr lang="zh-TW" altLang="zh-TW" sz="4000" dirty="0" smtClean="0"/>
              <a:t>對於</a:t>
            </a:r>
            <a:r>
              <a:rPr lang="zh-TW" altLang="zh-TW" sz="4000" dirty="0"/>
              <a:t>本議題抱持之想法</a:t>
            </a:r>
            <a:endParaRPr lang="zh-TW" alt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r>
              <a:rPr lang="zh-TW" altLang="zh-TW" sz="2800" dirty="0"/>
              <a:t>觀光資源將由中央統籌</a:t>
            </a:r>
            <a:r>
              <a:rPr lang="zh-TW" altLang="zh-TW" sz="2800" dirty="0" smtClean="0"/>
              <a:t>規劃</a:t>
            </a:r>
            <a:endParaRPr lang="en-US" altLang="zh-TW" sz="2800" dirty="0" smtClean="0"/>
          </a:p>
          <a:p>
            <a:pPr>
              <a:buNone/>
            </a:pPr>
            <a:endParaRPr lang="en-US" altLang="zh-TW" sz="2800" dirty="0" smtClean="0"/>
          </a:p>
          <a:p>
            <a:pPr>
              <a:buNone/>
            </a:pPr>
            <a:r>
              <a:rPr lang="zh-TW" altLang="en-US" sz="2800" dirty="0" smtClean="0"/>
              <a:t> </a:t>
            </a:r>
            <a:r>
              <a:rPr lang="en-US" altLang="zh-TW" sz="2800" dirty="0" smtClean="0"/>
              <a:t>A </a:t>
            </a:r>
            <a:r>
              <a:rPr lang="zh-TW" altLang="zh-TW" sz="2800" dirty="0" smtClean="0"/>
              <a:t>提高</a:t>
            </a:r>
            <a:r>
              <a:rPr lang="zh-TW" altLang="zh-TW" sz="2800" dirty="0"/>
              <a:t>能見度，會帶來觀光人潮和各項</a:t>
            </a:r>
            <a:r>
              <a:rPr lang="zh-TW" altLang="zh-TW" sz="2800" dirty="0" smtClean="0"/>
              <a:t>硬</a:t>
            </a:r>
            <a:r>
              <a:rPr lang="en-US" altLang="zh-TW" sz="2800" dirty="0" smtClean="0"/>
              <a:t> </a:t>
            </a:r>
            <a:r>
              <a:rPr lang="zh-TW" altLang="zh-TW" sz="2800" dirty="0" smtClean="0"/>
              <a:t>體建設</a:t>
            </a:r>
            <a:endParaRPr lang="en-US" altLang="zh-TW" sz="2800" dirty="0" smtClean="0"/>
          </a:p>
          <a:p>
            <a:pPr>
              <a:buNone/>
            </a:pPr>
            <a:r>
              <a:rPr lang="en-US" altLang="zh-TW" sz="2800" dirty="0" smtClean="0"/>
              <a:t> B</a:t>
            </a:r>
            <a:r>
              <a:rPr lang="zh-TW" altLang="zh-TW" sz="2800" dirty="0"/>
              <a:t>較多的經費</a:t>
            </a:r>
            <a:r>
              <a:rPr lang="zh-TW" altLang="zh-TW" sz="2800" dirty="0" smtClean="0"/>
              <a:t>來源</a:t>
            </a:r>
            <a:r>
              <a:rPr lang="zh-TW" altLang="en-US" sz="2800" dirty="0" smtClean="0"/>
              <a:t>，</a:t>
            </a:r>
            <a:r>
              <a:rPr lang="zh-TW" altLang="zh-TW" sz="2800" dirty="0" smtClean="0"/>
              <a:t>提供居民工作機會</a:t>
            </a:r>
            <a:endParaRPr lang="zh-TW" altLang="zh-TW" sz="2800" dirty="0"/>
          </a:p>
        </p:txBody>
      </p:sp>
      <p:sp>
        <p:nvSpPr>
          <p:cNvPr id="2" name="標題 1"/>
          <p:cNvSpPr>
            <a:spLocks noGrp="1"/>
          </p:cNvSpPr>
          <p:nvPr>
            <p:ph type="title"/>
          </p:nvPr>
        </p:nvSpPr>
        <p:spPr/>
        <p:txBody>
          <a:bodyPr>
            <a:normAutofit/>
          </a:bodyPr>
          <a:lstStyle/>
          <a:p>
            <a:pPr algn="l"/>
            <a:r>
              <a:rPr lang="zh-TW" altLang="en-US" sz="3200" dirty="0" smtClean="0"/>
              <a:t>依照區公所的想法加入阿管處，其結果如何</a:t>
            </a:r>
            <a:r>
              <a:rPr lang="en-US" altLang="zh-TW" sz="3200" dirty="0" smtClean="0"/>
              <a:t>?</a:t>
            </a:r>
            <a:endParaRPr lang="zh-TW" altLang="en-US"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en-US" dirty="0" smtClean="0">
                <a:latin typeface="+mn-ea"/>
              </a:rPr>
              <a:t>南沙魯里反抗最為激烈</a:t>
            </a:r>
            <a:endParaRPr lang="en-US" altLang="zh-TW" dirty="0">
              <a:latin typeface="+mn-ea"/>
            </a:endParaRPr>
          </a:p>
          <a:p>
            <a:endParaRPr lang="en-US" altLang="zh-TW" dirty="0" smtClean="0">
              <a:latin typeface="+mn-ea"/>
            </a:endParaRPr>
          </a:p>
          <a:p>
            <a:r>
              <a:rPr lang="zh-TW" altLang="en-US" dirty="0">
                <a:latin typeface="+mn-ea"/>
              </a:rPr>
              <a:t>其他三里</a:t>
            </a:r>
            <a:r>
              <a:rPr lang="zh-TW" altLang="en-US" dirty="0" smtClean="0">
                <a:latin typeface="+mn-ea"/>
              </a:rPr>
              <a:t>的較無意見</a:t>
            </a:r>
            <a:r>
              <a:rPr lang="en-US" altLang="zh-TW" dirty="0" smtClean="0">
                <a:latin typeface="+mn-ea"/>
              </a:rPr>
              <a:t>(</a:t>
            </a:r>
            <a:r>
              <a:rPr lang="zh-TW" altLang="en-US" dirty="0" smtClean="0">
                <a:latin typeface="+mn-ea"/>
              </a:rPr>
              <a:t>資訊不對等、</a:t>
            </a:r>
            <a:r>
              <a:rPr lang="zh-TW" altLang="en-US" dirty="0">
                <a:latin typeface="+mn-ea"/>
              </a:rPr>
              <a:t>存亡意識不夠高與公聽會時間無法</a:t>
            </a:r>
            <a:r>
              <a:rPr lang="zh-TW" altLang="en-US" dirty="0" smtClean="0">
                <a:latin typeface="+mn-ea"/>
              </a:rPr>
              <a:t>配合</a:t>
            </a:r>
            <a:r>
              <a:rPr lang="en-US" altLang="zh-TW" dirty="0" smtClean="0">
                <a:latin typeface="+mn-ea"/>
              </a:rPr>
              <a:t>)</a:t>
            </a:r>
          </a:p>
          <a:p>
            <a:endParaRPr lang="en-US" altLang="zh-TW" dirty="0" smtClean="0"/>
          </a:p>
          <a:p>
            <a:endParaRPr lang="zh-TW" altLang="en-US" dirty="0"/>
          </a:p>
        </p:txBody>
      </p:sp>
      <p:sp>
        <p:nvSpPr>
          <p:cNvPr id="2" name="標題 1"/>
          <p:cNvSpPr>
            <a:spLocks noGrp="1"/>
          </p:cNvSpPr>
          <p:nvPr>
            <p:ph type="title"/>
          </p:nvPr>
        </p:nvSpPr>
        <p:spPr/>
        <p:txBody>
          <a:bodyPr>
            <a:normAutofit/>
          </a:bodyPr>
          <a:lstStyle/>
          <a:p>
            <a:pPr algn="l"/>
            <a:r>
              <a:rPr lang="zh-TW" altLang="en-US" sz="4000" dirty="0">
                <a:latin typeface="+mj-ea"/>
              </a:rPr>
              <a:t>一般居民</a:t>
            </a:r>
            <a:r>
              <a:rPr lang="zh-TW" altLang="en-US" sz="2400" dirty="0" smtClean="0">
                <a:latin typeface="+mj-ea"/>
              </a:rPr>
              <a:t>（達卡</a:t>
            </a:r>
            <a:r>
              <a:rPr lang="zh-TW" altLang="en-US" sz="2400" dirty="0">
                <a:latin typeface="+mj-ea"/>
              </a:rPr>
              <a:t>努瓦里、瑪雅里與月眉里）</a:t>
            </a:r>
          </a:p>
        </p:txBody>
      </p:sp>
    </p:spTree>
    <p:extLst>
      <p:ext uri="{BB962C8B-B14F-4D97-AF65-F5344CB8AC3E}">
        <p14:creationId xmlns="" xmlns:p14="http://schemas.microsoft.com/office/powerpoint/2010/main" val="765727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en-US" dirty="0"/>
              <a:t>達卡努瓦里</a:t>
            </a:r>
            <a:r>
              <a:rPr lang="en-US" altLang="zh-TW" dirty="0"/>
              <a:t>—</a:t>
            </a:r>
            <a:r>
              <a:rPr lang="zh-TW" altLang="en-US" dirty="0"/>
              <a:t>暨大歷史四</a:t>
            </a:r>
            <a:r>
              <a:rPr lang="zh-TW" altLang="en-US" dirty="0" smtClean="0"/>
              <a:t>曾士偉</a:t>
            </a:r>
            <a:r>
              <a:rPr lang="en-US" altLang="zh-TW" dirty="0" smtClean="0">
                <a:solidFill>
                  <a:srgbClr val="FF0000"/>
                </a:solidFill>
              </a:rPr>
              <a:t>(</a:t>
            </a:r>
            <a:r>
              <a:rPr lang="zh-TW" altLang="en-US" dirty="0" smtClean="0">
                <a:solidFill>
                  <a:srgbClr val="FF0000"/>
                </a:solidFill>
              </a:rPr>
              <a:t>反對</a:t>
            </a:r>
            <a:r>
              <a:rPr lang="en-US" altLang="zh-TW" dirty="0" smtClean="0">
                <a:solidFill>
                  <a:srgbClr val="FF0000"/>
                </a:solidFill>
              </a:rPr>
              <a:t>)</a:t>
            </a:r>
          </a:p>
          <a:p>
            <a:endParaRPr lang="en-US" altLang="zh-TW" dirty="0" smtClean="0">
              <a:solidFill>
                <a:srgbClr val="FF0000"/>
              </a:solidFill>
            </a:endParaRPr>
          </a:p>
          <a:p>
            <a:r>
              <a:rPr lang="zh-TW" altLang="en-US" dirty="0">
                <a:latin typeface="+mn-ea"/>
              </a:rPr>
              <a:t>瑪雅里─陳幸富</a:t>
            </a:r>
            <a:r>
              <a:rPr lang="zh-TW" altLang="en-US" dirty="0" smtClean="0">
                <a:latin typeface="+mn-ea"/>
              </a:rPr>
              <a:t>警員</a:t>
            </a:r>
            <a:r>
              <a:rPr lang="en-US" altLang="zh-TW" dirty="0" smtClean="0">
                <a:solidFill>
                  <a:srgbClr val="FF0000"/>
                </a:solidFill>
                <a:latin typeface="+mn-ea"/>
              </a:rPr>
              <a:t>(</a:t>
            </a:r>
            <a:r>
              <a:rPr lang="zh-TW" altLang="en-US" dirty="0" smtClean="0">
                <a:solidFill>
                  <a:srgbClr val="FF0000"/>
                </a:solidFill>
                <a:latin typeface="+mn-ea"/>
              </a:rPr>
              <a:t>中立</a:t>
            </a:r>
            <a:r>
              <a:rPr lang="en-US" altLang="zh-TW" dirty="0" smtClean="0">
                <a:solidFill>
                  <a:srgbClr val="FF0000"/>
                </a:solidFill>
                <a:latin typeface="+mn-ea"/>
              </a:rPr>
              <a:t>)</a:t>
            </a:r>
          </a:p>
          <a:p>
            <a:endParaRPr lang="en-US" altLang="zh-TW" dirty="0" smtClean="0">
              <a:solidFill>
                <a:srgbClr val="FF0000"/>
              </a:solidFill>
              <a:latin typeface="微軟正黑體" pitchFamily="34" charset="-120"/>
              <a:ea typeface="微軟正黑體" pitchFamily="34" charset="-120"/>
            </a:endParaRPr>
          </a:p>
          <a:p>
            <a:r>
              <a:rPr lang="zh-TW" altLang="en-US" dirty="0">
                <a:latin typeface="+mn-ea"/>
              </a:rPr>
              <a:t>達卡諾瓦里─謝志高</a:t>
            </a:r>
            <a:r>
              <a:rPr lang="zh-TW" altLang="en-US" dirty="0" smtClean="0">
                <a:latin typeface="+mn-ea"/>
              </a:rPr>
              <a:t>先生</a:t>
            </a:r>
            <a:r>
              <a:rPr lang="en-US" altLang="zh-TW" dirty="0" smtClean="0">
                <a:solidFill>
                  <a:srgbClr val="FF0000"/>
                </a:solidFill>
                <a:latin typeface="+mn-ea"/>
              </a:rPr>
              <a:t>(</a:t>
            </a:r>
            <a:r>
              <a:rPr lang="zh-TW" altLang="en-US" dirty="0" smtClean="0">
                <a:solidFill>
                  <a:srgbClr val="FF0000"/>
                </a:solidFill>
                <a:latin typeface="+mn-ea"/>
              </a:rPr>
              <a:t>支持</a:t>
            </a:r>
            <a:r>
              <a:rPr lang="en-US" altLang="zh-TW" dirty="0" smtClean="0">
                <a:solidFill>
                  <a:srgbClr val="FF0000"/>
                </a:solidFill>
                <a:latin typeface="+mn-ea"/>
              </a:rPr>
              <a:t>)</a:t>
            </a:r>
            <a:endParaRPr lang="en-US" altLang="zh-TW" dirty="0" smtClean="0">
              <a:latin typeface="+mn-ea"/>
            </a:endParaRPr>
          </a:p>
          <a:p>
            <a:endParaRPr lang="zh-TW" altLang="en-US" dirty="0">
              <a:solidFill>
                <a:srgbClr val="FF0000"/>
              </a:solidFill>
            </a:endParaRPr>
          </a:p>
          <a:p>
            <a:endParaRPr lang="zh-TW" altLang="en-US" dirty="0"/>
          </a:p>
        </p:txBody>
      </p:sp>
      <p:sp>
        <p:nvSpPr>
          <p:cNvPr id="2" name="標題 1"/>
          <p:cNvSpPr>
            <a:spLocks noGrp="1"/>
          </p:cNvSpPr>
          <p:nvPr>
            <p:ph type="title"/>
          </p:nvPr>
        </p:nvSpPr>
        <p:spPr/>
        <p:txBody>
          <a:bodyPr>
            <a:normAutofit/>
          </a:bodyPr>
          <a:lstStyle/>
          <a:p>
            <a:pPr algn="l"/>
            <a:r>
              <a:rPr lang="zh-TW" altLang="en-US" sz="4000" dirty="0" smtClean="0"/>
              <a:t>一般居民想法實例</a:t>
            </a:r>
            <a:endParaRPr lang="zh-TW" altLang="en-US" sz="4000" dirty="0"/>
          </a:p>
        </p:txBody>
      </p:sp>
    </p:spTree>
    <p:extLst>
      <p:ext uri="{BB962C8B-B14F-4D97-AF65-F5344CB8AC3E}">
        <p14:creationId xmlns="" xmlns:p14="http://schemas.microsoft.com/office/powerpoint/2010/main" val="24334594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en-US" altLang="zh-TW" dirty="0"/>
              <a:t>100105024 </a:t>
            </a:r>
            <a:r>
              <a:rPr lang="zh-TW" altLang="en-US" dirty="0"/>
              <a:t>王儷</a:t>
            </a:r>
            <a:r>
              <a:rPr lang="zh-TW" altLang="en-US" dirty="0" smtClean="0"/>
              <a:t>橋</a:t>
            </a:r>
            <a:endParaRPr lang="en-US" altLang="zh-TW" dirty="0" smtClean="0"/>
          </a:p>
          <a:p>
            <a:r>
              <a:rPr lang="en-US" altLang="zh-TW" dirty="0"/>
              <a:t>100105045 </a:t>
            </a:r>
            <a:r>
              <a:rPr lang="zh-TW" altLang="en-US" dirty="0"/>
              <a:t>魯志</a:t>
            </a:r>
            <a:r>
              <a:rPr lang="zh-TW" altLang="en-US" dirty="0" smtClean="0"/>
              <a:t>楷</a:t>
            </a:r>
            <a:endParaRPr lang="en-US" altLang="zh-TW" dirty="0" smtClean="0"/>
          </a:p>
          <a:p>
            <a:r>
              <a:rPr lang="en-US" altLang="zh-TW" dirty="0" smtClean="0"/>
              <a:t>100105023</a:t>
            </a:r>
            <a:r>
              <a:rPr lang="zh-TW" altLang="en-US" dirty="0" smtClean="0"/>
              <a:t> 盧郁君</a:t>
            </a:r>
            <a:endParaRPr lang="en-US" altLang="zh-TW" dirty="0" smtClean="0"/>
          </a:p>
          <a:p>
            <a:r>
              <a:rPr lang="en-US" altLang="zh-TW" dirty="0"/>
              <a:t>100105046 </a:t>
            </a:r>
            <a:r>
              <a:rPr lang="zh-TW" altLang="en-US" dirty="0"/>
              <a:t>藍翊</a:t>
            </a:r>
            <a:r>
              <a:rPr lang="zh-TW" altLang="en-US" dirty="0" smtClean="0"/>
              <a:t>丰</a:t>
            </a:r>
            <a:endParaRPr lang="en-US" altLang="zh-TW" dirty="0" smtClean="0"/>
          </a:p>
          <a:p>
            <a:r>
              <a:rPr lang="en-US" altLang="zh-TW" dirty="0"/>
              <a:t>100105049 </a:t>
            </a:r>
            <a:r>
              <a:rPr lang="zh-TW" altLang="en-US" dirty="0" smtClean="0"/>
              <a:t>張詩婷</a:t>
            </a:r>
            <a:endParaRPr lang="en-US" altLang="zh-TW" dirty="0" smtClean="0"/>
          </a:p>
          <a:p>
            <a:r>
              <a:rPr lang="en-US" altLang="zh-TW" dirty="0" smtClean="0"/>
              <a:t>99105051 </a:t>
            </a:r>
            <a:r>
              <a:rPr lang="zh-TW" altLang="en-US" dirty="0" smtClean="0"/>
              <a:t>  蔡</a:t>
            </a:r>
            <a:r>
              <a:rPr lang="zh-TW" altLang="en-US" dirty="0"/>
              <a:t>又軍</a:t>
            </a:r>
          </a:p>
        </p:txBody>
      </p:sp>
      <p:sp>
        <p:nvSpPr>
          <p:cNvPr id="2" name="標題 1"/>
          <p:cNvSpPr>
            <a:spLocks noGrp="1"/>
          </p:cNvSpPr>
          <p:nvPr>
            <p:ph type="title"/>
          </p:nvPr>
        </p:nvSpPr>
        <p:spPr/>
        <p:txBody>
          <a:bodyPr>
            <a:normAutofit/>
          </a:bodyPr>
          <a:lstStyle/>
          <a:p>
            <a:pPr algn="l"/>
            <a:r>
              <a:rPr lang="zh-TW" altLang="en-US" sz="4000" dirty="0" smtClean="0"/>
              <a:t>組員名單</a:t>
            </a:r>
            <a:endParaRPr lang="zh-TW" altLang="en-US" sz="4000" dirty="0"/>
          </a:p>
        </p:txBody>
      </p:sp>
    </p:spTree>
    <p:extLst>
      <p:ext uri="{BB962C8B-B14F-4D97-AF65-F5344CB8AC3E}">
        <p14:creationId xmlns="" xmlns:p14="http://schemas.microsoft.com/office/powerpoint/2010/main" val="18138435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格 7"/>
          <p:cNvGraphicFramePr>
            <a:graphicFrameLocks noGrp="1"/>
          </p:cNvGraphicFramePr>
          <p:nvPr/>
        </p:nvGraphicFramePr>
        <p:xfrm>
          <a:off x="827584" y="1268760"/>
          <a:ext cx="7488832" cy="4032448"/>
        </p:xfrm>
        <a:graphic>
          <a:graphicData uri="http://schemas.openxmlformats.org/drawingml/2006/table">
            <a:tbl>
              <a:tblPr firstRow="1" bandRow="1">
                <a:tableStyleId>{93296810-A885-4BE3-A3E7-6D5BEEA58F35}</a:tableStyleId>
              </a:tblPr>
              <a:tblGrid>
                <a:gridCol w="1283864"/>
                <a:gridCol w="2006038"/>
                <a:gridCol w="2086280"/>
                <a:gridCol w="2112650"/>
              </a:tblGrid>
              <a:tr h="716930">
                <a:tc>
                  <a:txBody>
                    <a:bodyPr/>
                    <a:lstStyle/>
                    <a:p>
                      <a:endParaRPr lang="zh-TW" altLang="en-US" dirty="0"/>
                    </a:p>
                  </a:txBody>
                  <a:tcPr/>
                </a:tc>
                <a:tc>
                  <a:txBody>
                    <a:bodyPr/>
                    <a:lstStyle/>
                    <a:p>
                      <a:pPr algn="ctr"/>
                      <a:r>
                        <a:rPr lang="zh-TW" altLang="en-US" dirty="0" smtClean="0"/>
                        <a:t>區公所</a:t>
                      </a:r>
                      <a:endParaRPr lang="zh-TW" altLang="en-US" dirty="0"/>
                    </a:p>
                  </a:txBody>
                  <a:tcPr/>
                </a:tc>
                <a:tc>
                  <a:txBody>
                    <a:bodyPr/>
                    <a:lstStyle/>
                    <a:p>
                      <a:pPr algn="ctr"/>
                      <a:r>
                        <a:rPr lang="zh-TW" altLang="en-US" dirty="0" smtClean="0"/>
                        <a:t>南沙魯</a:t>
                      </a:r>
                      <a:endParaRPr lang="zh-TW" altLang="en-US" dirty="0"/>
                    </a:p>
                  </a:txBody>
                  <a:tcPr/>
                </a:tc>
                <a:tc>
                  <a:txBody>
                    <a:bodyPr/>
                    <a:lstStyle/>
                    <a:p>
                      <a:pPr algn="ctr"/>
                      <a:r>
                        <a:rPr lang="zh-TW" altLang="en-US" dirty="0" smtClean="0"/>
                        <a:t>一般居民</a:t>
                      </a:r>
                      <a:endParaRPr lang="zh-TW" altLang="en-US" dirty="0"/>
                    </a:p>
                  </a:txBody>
                  <a:tcPr/>
                </a:tc>
              </a:tr>
              <a:tr h="716930">
                <a:tc>
                  <a:txBody>
                    <a:bodyPr/>
                    <a:lstStyle/>
                    <a:p>
                      <a:r>
                        <a:rPr lang="zh-TW" altLang="en-US" smtClean="0"/>
                        <a:t>扮演角色</a:t>
                      </a:r>
                      <a:endParaRPr lang="zh-TW" altLang="en-US" dirty="0"/>
                    </a:p>
                  </a:txBody>
                  <a:tcPr/>
                </a:tc>
                <a:tc>
                  <a:txBody>
                    <a:bodyPr/>
                    <a:lstStyle/>
                    <a:p>
                      <a:pPr algn="ctr"/>
                      <a:r>
                        <a:rPr lang="zh-TW" altLang="en-US" dirty="0" smtClean="0"/>
                        <a:t>計畫推動者</a:t>
                      </a:r>
                      <a:endParaRPr lang="zh-TW" altLang="en-US" dirty="0"/>
                    </a:p>
                  </a:txBody>
                  <a:tcPr/>
                </a:tc>
                <a:tc>
                  <a:txBody>
                    <a:bodyPr/>
                    <a:lstStyle/>
                    <a:p>
                      <a:pPr algn="ctr"/>
                      <a:r>
                        <a:rPr lang="zh-TW" altLang="en-US" dirty="0" smtClean="0"/>
                        <a:t>意見表達者</a:t>
                      </a:r>
                      <a:endParaRPr lang="zh-TW" altLang="en-US" dirty="0"/>
                    </a:p>
                  </a:txBody>
                  <a:tcPr/>
                </a:tc>
                <a:tc>
                  <a:txBody>
                    <a:bodyPr/>
                    <a:lstStyle/>
                    <a:p>
                      <a:pPr algn="ctr"/>
                      <a:r>
                        <a:rPr lang="zh-TW" altLang="en-US" smtClean="0"/>
                        <a:t>意見表達者</a:t>
                      </a:r>
                      <a:endParaRPr lang="zh-TW" altLang="en-US" dirty="0"/>
                    </a:p>
                  </a:txBody>
                  <a:tcPr/>
                </a:tc>
              </a:tr>
              <a:tr h="570872">
                <a:tc>
                  <a:txBody>
                    <a:bodyPr/>
                    <a:lstStyle/>
                    <a:p>
                      <a:r>
                        <a:rPr lang="zh-TW" altLang="en-US" dirty="0" smtClean="0"/>
                        <a:t>加入與否</a:t>
                      </a:r>
                      <a:endParaRPr lang="zh-TW" altLang="en-US" dirty="0"/>
                    </a:p>
                  </a:txBody>
                  <a:tcPr/>
                </a:tc>
                <a:tc>
                  <a:txBody>
                    <a:bodyPr/>
                    <a:lstStyle/>
                    <a:p>
                      <a:pPr algn="ctr"/>
                      <a:r>
                        <a:rPr lang="zh-TW" altLang="en-US" dirty="0" smtClean="0"/>
                        <a:t>加入</a:t>
                      </a:r>
                      <a:endParaRPr lang="zh-TW" altLang="en-US" dirty="0"/>
                    </a:p>
                  </a:txBody>
                  <a:tcPr/>
                </a:tc>
                <a:tc>
                  <a:txBody>
                    <a:bodyPr/>
                    <a:lstStyle/>
                    <a:p>
                      <a:pPr algn="ctr"/>
                      <a:r>
                        <a:rPr lang="zh-TW" altLang="en-US" dirty="0" smtClean="0"/>
                        <a:t>  反對</a:t>
                      </a:r>
                      <a:endParaRPr lang="zh-TW" altLang="en-US" dirty="0"/>
                    </a:p>
                  </a:txBody>
                  <a:tcPr/>
                </a:tc>
                <a:tc>
                  <a:txBody>
                    <a:bodyPr/>
                    <a:lstStyle/>
                    <a:p>
                      <a:pPr algn="ctr"/>
                      <a:r>
                        <a:rPr lang="zh-TW" altLang="en-US" dirty="0" smtClean="0"/>
                        <a:t> 多數無意見</a:t>
                      </a:r>
                      <a:endParaRPr lang="zh-TW" altLang="en-US" dirty="0"/>
                    </a:p>
                  </a:txBody>
                  <a:tcPr/>
                </a:tc>
              </a:tr>
              <a:tr h="687265">
                <a:tc>
                  <a:txBody>
                    <a:bodyPr/>
                    <a:lstStyle/>
                    <a:p>
                      <a:r>
                        <a:rPr lang="zh-TW" altLang="en-US" dirty="0" smtClean="0"/>
                        <a:t>原因</a:t>
                      </a:r>
                      <a:endParaRPr lang="zh-TW" altLang="en-US" dirty="0"/>
                    </a:p>
                  </a:txBody>
                  <a:tcPr/>
                </a:tc>
                <a:tc>
                  <a:txBody>
                    <a:bodyPr/>
                    <a:lstStyle/>
                    <a:p>
                      <a:pPr algn="ctr"/>
                      <a:r>
                        <a:rPr lang="zh-TW" altLang="en-US" dirty="0" smtClean="0"/>
                        <a:t>促進觀光收益</a:t>
                      </a:r>
                      <a:endParaRPr lang="zh-TW" altLang="en-US" dirty="0"/>
                    </a:p>
                  </a:txBody>
                  <a:tcPr/>
                </a:tc>
                <a:tc>
                  <a:txBody>
                    <a:bodyPr/>
                    <a:lstStyle/>
                    <a:p>
                      <a:pPr algn="ctr"/>
                      <a:r>
                        <a:rPr lang="zh-TW" altLang="en-US" dirty="0" smtClean="0"/>
                        <a:t>維護土地權益</a:t>
                      </a:r>
                      <a:endParaRPr lang="zh-TW" altLang="en-US" dirty="0"/>
                    </a:p>
                  </a:txBody>
                  <a:tcPr/>
                </a:tc>
                <a:tc>
                  <a:txBody>
                    <a:bodyPr/>
                    <a:lstStyle/>
                    <a:p>
                      <a:pPr algn="ctr"/>
                      <a:r>
                        <a:rPr lang="zh-TW" altLang="en-US" dirty="0" smtClean="0"/>
                        <a:t>缺乏</a:t>
                      </a:r>
                      <a:r>
                        <a:rPr lang="zh-TW" altLang="en-US" baseline="0" dirty="0" smtClean="0"/>
                        <a:t>危機意識</a:t>
                      </a:r>
                      <a:endParaRPr lang="zh-TW" altLang="en-US" dirty="0"/>
                    </a:p>
                  </a:txBody>
                  <a:tcPr/>
                </a:tc>
              </a:tr>
              <a:tr h="623521">
                <a:tc>
                  <a:txBody>
                    <a:bodyPr/>
                    <a:lstStyle/>
                    <a:p>
                      <a:r>
                        <a:rPr lang="zh-TW" altLang="en-US" dirty="0" smtClean="0"/>
                        <a:t>發聲管道</a:t>
                      </a:r>
                      <a:endParaRPr lang="zh-TW" altLang="en-US" dirty="0"/>
                    </a:p>
                  </a:txBody>
                  <a:tcPr/>
                </a:tc>
                <a:tc>
                  <a:txBody>
                    <a:bodyPr/>
                    <a:lstStyle/>
                    <a:p>
                      <a:pPr algn="ctr"/>
                      <a:r>
                        <a:rPr lang="zh-TW" altLang="en-US" dirty="0" smtClean="0"/>
                        <a:t>公聽會</a:t>
                      </a:r>
                      <a:endParaRPr lang="zh-TW" altLang="en-US" dirty="0"/>
                    </a:p>
                  </a:txBody>
                  <a:tcPr/>
                </a:tc>
                <a:tc>
                  <a:txBody>
                    <a:bodyPr/>
                    <a:lstStyle/>
                    <a:p>
                      <a:pPr algn="ctr"/>
                      <a:r>
                        <a:rPr lang="zh-TW" altLang="en-US" dirty="0" smtClean="0"/>
                        <a:t>網路資訊</a:t>
                      </a:r>
                      <a:endParaRPr lang="zh-TW" altLang="en-US" dirty="0"/>
                    </a:p>
                  </a:txBody>
                  <a:tcPr/>
                </a:tc>
                <a:tc>
                  <a:txBody>
                    <a:bodyPr/>
                    <a:lstStyle/>
                    <a:p>
                      <a:pPr algn="ctr"/>
                      <a:r>
                        <a:rPr lang="zh-TW" altLang="en-US" dirty="0" smtClean="0"/>
                        <a:t>較缺乏</a:t>
                      </a:r>
                      <a:endParaRPr lang="zh-TW" altLang="en-US" dirty="0"/>
                    </a:p>
                  </a:txBody>
                  <a:tcPr/>
                </a:tc>
              </a:tr>
              <a:tr h="716930">
                <a:tc>
                  <a:txBody>
                    <a:bodyPr/>
                    <a:lstStyle/>
                    <a:p>
                      <a:r>
                        <a:rPr lang="zh-TW" altLang="en-US" dirty="0" smtClean="0"/>
                        <a:t>預期結果</a:t>
                      </a:r>
                      <a:endParaRPr lang="zh-TW" altLang="en-US" dirty="0"/>
                    </a:p>
                  </a:txBody>
                  <a:tcPr/>
                </a:tc>
                <a:tc>
                  <a:txBody>
                    <a:bodyPr/>
                    <a:lstStyle/>
                    <a:p>
                      <a:pPr algn="ctr"/>
                      <a:r>
                        <a:rPr lang="zh-TW" altLang="en-US" dirty="0" smtClean="0"/>
                        <a:t>順利加入阿管處</a:t>
                      </a:r>
                      <a:endParaRPr lang="zh-TW" altLang="en-US" dirty="0"/>
                    </a:p>
                  </a:txBody>
                  <a:tcPr/>
                </a:tc>
                <a:tc>
                  <a:txBody>
                    <a:bodyPr/>
                    <a:lstStyle/>
                    <a:p>
                      <a:pPr algn="ctr"/>
                      <a:r>
                        <a:rPr lang="zh-TW" altLang="en-US" dirty="0" smtClean="0"/>
                        <a:t>等台</a:t>
                      </a:r>
                      <a:r>
                        <a:rPr lang="en-US" altLang="zh-TW" dirty="0" smtClean="0"/>
                        <a:t>21</a:t>
                      </a:r>
                      <a:r>
                        <a:rPr lang="zh-TW" altLang="en-US" dirty="0" smtClean="0"/>
                        <a:t>線通車</a:t>
                      </a:r>
                      <a:endParaRPr lang="zh-TW" altLang="en-US" dirty="0"/>
                    </a:p>
                  </a:txBody>
                  <a:tcPr/>
                </a:tc>
                <a:tc>
                  <a:txBody>
                    <a:bodyPr/>
                    <a:lstStyle/>
                    <a:p>
                      <a:pPr algn="ctr"/>
                      <a:r>
                        <a:rPr lang="zh-TW" altLang="en-US" dirty="0" smtClean="0"/>
                        <a:t>意見分歧</a:t>
                      </a:r>
                      <a:endParaRPr lang="zh-TW" altLang="en-US" dirty="0"/>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a:t>小組觀點</a:t>
            </a:r>
            <a:r>
              <a:rPr lang="en-US" altLang="zh-TW" dirty="0"/>
              <a:t>-</a:t>
            </a:r>
            <a:r>
              <a:rPr lang="zh-TW" altLang="en-US" dirty="0"/>
              <a:t>不</a:t>
            </a:r>
            <a:r>
              <a:rPr lang="zh-TW" altLang="en-US" dirty="0" smtClean="0"/>
              <a:t>支持</a:t>
            </a:r>
            <a:endParaRPr lang="zh-TW" altLang="en-US" dirty="0"/>
          </a:p>
        </p:txBody>
      </p:sp>
      <p:sp>
        <p:nvSpPr>
          <p:cNvPr id="5" name="文字版面配置區 4"/>
          <p:cNvSpPr>
            <a:spLocks noGrp="1"/>
          </p:cNvSpPr>
          <p:nvPr>
            <p:ph type="body" idx="1"/>
          </p:nvPr>
        </p:nvSpPr>
        <p:spPr/>
        <p:txBody>
          <a:bodyPr>
            <a:normAutofit/>
          </a:bodyPr>
          <a:lstStyle/>
          <a:p>
            <a:endParaRPr lang="zh-TW" altLang="en-US" sz="4000" dirty="0"/>
          </a:p>
        </p:txBody>
      </p:sp>
    </p:spTree>
    <p:extLst>
      <p:ext uri="{BB962C8B-B14F-4D97-AF65-F5344CB8AC3E}">
        <p14:creationId xmlns="" xmlns:p14="http://schemas.microsoft.com/office/powerpoint/2010/main" val="41759738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idx="1"/>
          </p:nvPr>
        </p:nvSpPr>
        <p:spPr>
          <a:xfrm>
            <a:off x="457200" y="1196752"/>
            <a:ext cx="8229600" cy="4899248"/>
          </a:xfrm>
        </p:spPr>
        <p:txBody>
          <a:bodyPr/>
          <a:lstStyle/>
          <a:p>
            <a:r>
              <a:rPr lang="zh-TW" altLang="en-US" sz="3600" dirty="0" smtClean="0"/>
              <a:t>土地</a:t>
            </a:r>
            <a:r>
              <a:rPr lang="zh-TW" altLang="en-US" sz="3600" dirty="0" smtClean="0"/>
              <a:t>徵收問題</a:t>
            </a:r>
            <a:endParaRPr lang="en-US" altLang="zh-TW" sz="3600" dirty="0" smtClean="0"/>
          </a:p>
          <a:p>
            <a:endParaRPr lang="en-US" altLang="zh-TW" sz="3600" dirty="0" smtClean="0"/>
          </a:p>
          <a:p>
            <a:r>
              <a:rPr lang="zh-TW" altLang="en-US" sz="3600" dirty="0" smtClean="0"/>
              <a:t>居民的傳統思維與財團商業導向之間的衝突</a:t>
            </a:r>
            <a:endParaRPr lang="en-US" altLang="zh-TW" sz="3600" dirty="0" smtClean="0"/>
          </a:p>
          <a:p>
            <a:endParaRPr lang="en-US" altLang="zh-TW" sz="3600" dirty="0" smtClean="0"/>
          </a:p>
          <a:p>
            <a:r>
              <a:rPr lang="zh-TW" altLang="en-US" sz="3600" dirty="0" smtClean="0"/>
              <a:t>區公所的行政瑕疵</a:t>
            </a:r>
            <a:endParaRPr lang="en-US" altLang="zh-TW" sz="3600" dirty="0" smtClean="0"/>
          </a:p>
          <a:p>
            <a:pPr>
              <a:buNone/>
            </a:pPr>
            <a:endParaRPr lang="en-US" altLang="zh-TW" dirty="0" smtClean="0"/>
          </a:p>
          <a:p>
            <a:endParaRPr lang="zh-TW"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idx="1"/>
          </p:nvPr>
        </p:nvSpPr>
        <p:spPr/>
        <p:txBody>
          <a:bodyPr/>
          <a:lstStyle/>
          <a:p>
            <a:r>
              <a:rPr lang="zh-TW" altLang="en-US" dirty="0"/>
              <a:t>文化</a:t>
            </a:r>
            <a:r>
              <a:rPr lang="zh-TW" altLang="en-US" dirty="0" smtClean="0"/>
              <a:t>保存</a:t>
            </a:r>
            <a:endParaRPr lang="en-US" altLang="zh-TW" dirty="0" smtClean="0"/>
          </a:p>
          <a:p>
            <a:endParaRPr lang="en-US" altLang="zh-TW" dirty="0" smtClean="0"/>
          </a:p>
          <a:p>
            <a:r>
              <a:rPr lang="zh-TW" altLang="en-US" dirty="0"/>
              <a:t>生態</a:t>
            </a:r>
            <a:r>
              <a:rPr lang="zh-TW" altLang="en-US" dirty="0" smtClean="0"/>
              <a:t>保育</a:t>
            </a:r>
            <a:endParaRPr lang="en-US" altLang="zh-TW" dirty="0"/>
          </a:p>
          <a:p>
            <a:endParaRPr lang="en-US" altLang="zh-TW" dirty="0" smtClean="0"/>
          </a:p>
          <a:p>
            <a:r>
              <a:rPr lang="zh-TW" altLang="en-US" dirty="0"/>
              <a:t>振興</a:t>
            </a:r>
            <a:r>
              <a:rPr lang="zh-TW" altLang="en-US" dirty="0" smtClean="0"/>
              <a:t>經濟</a:t>
            </a:r>
            <a:endParaRPr lang="en-US" altLang="zh-TW" dirty="0" smtClean="0"/>
          </a:p>
          <a:p>
            <a:endParaRPr lang="en-US" altLang="zh-TW" dirty="0" smtClean="0"/>
          </a:p>
          <a:p>
            <a:r>
              <a:rPr lang="zh-TW" altLang="en-US" dirty="0"/>
              <a:t>技術提升</a:t>
            </a:r>
          </a:p>
        </p:txBody>
      </p:sp>
      <p:sp>
        <p:nvSpPr>
          <p:cNvPr id="4" name="標題 3"/>
          <p:cNvSpPr>
            <a:spLocks noGrp="1"/>
          </p:cNvSpPr>
          <p:nvPr>
            <p:ph type="title"/>
          </p:nvPr>
        </p:nvSpPr>
        <p:spPr/>
        <p:txBody>
          <a:bodyPr>
            <a:normAutofit/>
          </a:bodyPr>
          <a:lstStyle/>
          <a:p>
            <a:pPr algn="l"/>
            <a:r>
              <a:rPr lang="zh-TW" altLang="en-US" sz="4000" dirty="0" smtClean="0"/>
              <a:t>解決辦法</a:t>
            </a:r>
            <a:endParaRPr lang="zh-TW" altLang="en-US" sz="4000" dirty="0"/>
          </a:p>
        </p:txBody>
      </p:sp>
    </p:spTree>
    <p:extLst>
      <p:ext uri="{BB962C8B-B14F-4D97-AF65-F5344CB8AC3E}">
        <p14:creationId xmlns="" xmlns:p14="http://schemas.microsoft.com/office/powerpoint/2010/main" val="19497927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r>
              <a:rPr lang="zh-TW" altLang="en-US" dirty="0" smtClean="0"/>
              <a:t>結論</a:t>
            </a:r>
            <a:endParaRPr lang="zh-TW" altLang="en-US" dirty="0"/>
          </a:p>
        </p:txBody>
      </p:sp>
      <p:sp>
        <p:nvSpPr>
          <p:cNvPr id="7" name="文字版面配置區 6"/>
          <p:cNvSpPr>
            <a:spLocks noGrp="1"/>
          </p:cNvSpPr>
          <p:nvPr>
            <p:ph type="body" idx="1"/>
          </p:nvPr>
        </p:nvSpPr>
        <p:spPr/>
        <p:txBody>
          <a:bodyPr>
            <a:normAutofit/>
          </a:bodyPr>
          <a:lstStyle/>
          <a:p>
            <a:endParaRPr lang="zh-TW" altLang="en-US" sz="4000" dirty="0"/>
          </a:p>
        </p:txBody>
      </p:sp>
    </p:spTree>
    <p:extLst>
      <p:ext uri="{BB962C8B-B14F-4D97-AF65-F5344CB8AC3E}">
        <p14:creationId xmlns="" xmlns:p14="http://schemas.microsoft.com/office/powerpoint/2010/main" val="16371156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idx="1"/>
          </p:nvPr>
        </p:nvSpPr>
        <p:spPr/>
        <p:txBody>
          <a:bodyPr/>
          <a:lstStyle/>
          <a:p>
            <a:r>
              <a:rPr lang="zh-TW" altLang="en-US" dirty="0">
                <a:latin typeface="+mn-ea"/>
              </a:rPr>
              <a:t>減少事件發生的可能性與衝擊</a:t>
            </a:r>
            <a:r>
              <a:rPr lang="zh-TW" altLang="en-US" dirty="0" smtClean="0">
                <a:latin typeface="+mn-ea"/>
              </a:rPr>
              <a:t>性</a:t>
            </a:r>
            <a:endParaRPr lang="en-US" altLang="zh-TW" dirty="0" smtClean="0">
              <a:latin typeface="+mn-ea"/>
            </a:endParaRPr>
          </a:p>
          <a:p>
            <a:endParaRPr lang="en-US" altLang="zh-TW" dirty="0" smtClean="0">
              <a:latin typeface="+mn-ea"/>
            </a:endParaRPr>
          </a:p>
          <a:p>
            <a:r>
              <a:rPr lang="zh-TW" altLang="en-US" dirty="0">
                <a:latin typeface="+mn-ea"/>
              </a:rPr>
              <a:t>讓政府更重視人民的權益和</a:t>
            </a:r>
            <a:r>
              <a:rPr lang="zh-TW" altLang="en-US" dirty="0" smtClean="0">
                <a:latin typeface="+mn-ea"/>
              </a:rPr>
              <a:t>聲音</a:t>
            </a:r>
            <a:endParaRPr lang="en-US" altLang="zh-TW" dirty="0" smtClean="0">
              <a:latin typeface="+mn-ea"/>
            </a:endParaRPr>
          </a:p>
          <a:p>
            <a:endParaRPr lang="en-US" altLang="zh-TW" dirty="0" smtClean="0">
              <a:latin typeface="+mn-ea"/>
            </a:endParaRPr>
          </a:p>
          <a:p>
            <a:r>
              <a:rPr lang="zh-TW" altLang="en-US" dirty="0">
                <a:latin typeface="+mn-ea"/>
              </a:rPr>
              <a:t>在地域開發與地域維護上取得一個共識，使得生態得以平衡，達成永續發展的終極目標。</a:t>
            </a:r>
          </a:p>
        </p:txBody>
      </p:sp>
      <p:sp>
        <p:nvSpPr>
          <p:cNvPr id="4" name="標題 3"/>
          <p:cNvSpPr>
            <a:spLocks noGrp="1"/>
          </p:cNvSpPr>
          <p:nvPr>
            <p:ph type="title"/>
          </p:nvPr>
        </p:nvSpPr>
        <p:spPr/>
        <p:txBody>
          <a:bodyPr>
            <a:normAutofit/>
          </a:bodyPr>
          <a:lstStyle/>
          <a:p>
            <a:pPr algn="l"/>
            <a:r>
              <a:rPr lang="zh-TW" altLang="en-US" sz="4000" dirty="0" smtClean="0"/>
              <a:t>本組期盼</a:t>
            </a:r>
            <a:endParaRPr lang="zh-TW" altLang="en-US" sz="4000" dirty="0"/>
          </a:p>
        </p:txBody>
      </p:sp>
    </p:spTree>
    <p:extLst>
      <p:ext uri="{BB962C8B-B14F-4D97-AF65-F5344CB8AC3E}">
        <p14:creationId xmlns="" xmlns:p14="http://schemas.microsoft.com/office/powerpoint/2010/main" val="27351879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a:t>工作</a:t>
            </a:r>
            <a:r>
              <a:rPr lang="zh-TW" altLang="en-US" dirty="0" smtClean="0"/>
              <a:t>分配</a:t>
            </a:r>
            <a:endParaRPr lang="zh-TW" altLang="en-US" dirty="0"/>
          </a:p>
        </p:txBody>
      </p:sp>
      <p:sp>
        <p:nvSpPr>
          <p:cNvPr id="5" name="文字版面配置區 4"/>
          <p:cNvSpPr>
            <a:spLocks noGrp="1"/>
          </p:cNvSpPr>
          <p:nvPr>
            <p:ph type="body" idx="1"/>
          </p:nvPr>
        </p:nvSpPr>
        <p:spPr/>
        <p:txBody>
          <a:bodyPr>
            <a:normAutofit/>
          </a:bodyPr>
          <a:lstStyle/>
          <a:p>
            <a:endParaRPr lang="zh-TW" altLang="en-US" sz="4000" dirty="0"/>
          </a:p>
        </p:txBody>
      </p:sp>
    </p:spTree>
    <p:extLst>
      <p:ext uri="{BB962C8B-B14F-4D97-AF65-F5344CB8AC3E}">
        <p14:creationId xmlns="" xmlns:p14="http://schemas.microsoft.com/office/powerpoint/2010/main" val="41394770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lnSpcReduction="10000"/>
          </a:bodyPr>
          <a:lstStyle/>
          <a:p>
            <a:r>
              <a:rPr lang="zh-TW" altLang="zh-TW" dirty="0"/>
              <a:t>尋找議題→全組組員</a:t>
            </a:r>
          </a:p>
          <a:p>
            <a:r>
              <a:rPr lang="zh-TW" altLang="zh-TW" dirty="0" smtClean="0"/>
              <a:t>收集</a:t>
            </a:r>
            <a:r>
              <a:rPr lang="zh-TW" altLang="zh-TW" dirty="0"/>
              <a:t>資料→魯志楷、張詩婷、王儷僑</a:t>
            </a:r>
          </a:p>
          <a:p>
            <a:r>
              <a:rPr lang="zh-TW" altLang="zh-TW" dirty="0" smtClean="0"/>
              <a:t>資料</a:t>
            </a:r>
            <a:r>
              <a:rPr lang="zh-TW" altLang="zh-TW" dirty="0"/>
              <a:t>彙整→盧郁君、藍翊丰、蔡又軍</a:t>
            </a:r>
          </a:p>
          <a:p>
            <a:r>
              <a:rPr lang="zh-TW" altLang="zh-TW" dirty="0" smtClean="0"/>
              <a:t>前言</a:t>
            </a:r>
            <a:r>
              <a:rPr lang="zh-TW" altLang="zh-TW" dirty="0"/>
              <a:t>→蔡又軍</a:t>
            </a:r>
          </a:p>
          <a:p>
            <a:r>
              <a:rPr lang="zh-TW" altLang="zh-TW" dirty="0" smtClean="0"/>
              <a:t>議題</a:t>
            </a:r>
            <a:r>
              <a:rPr lang="zh-TW" altLang="zh-TW" dirty="0"/>
              <a:t>背景</a:t>
            </a:r>
            <a:r>
              <a:rPr lang="en-US" altLang="zh-TW" dirty="0"/>
              <a:t>&amp;</a:t>
            </a:r>
            <a:r>
              <a:rPr lang="zh-TW" altLang="zh-TW" dirty="0"/>
              <a:t>利弊之處→王儷僑</a:t>
            </a:r>
          </a:p>
          <a:p>
            <a:r>
              <a:rPr lang="zh-TW" altLang="zh-TW" dirty="0" smtClean="0"/>
              <a:t>議題</a:t>
            </a:r>
            <a:r>
              <a:rPr lang="zh-TW" altLang="zh-TW" dirty="0"/>
              <a:t>爭點→盧郁君</a:t>
            </a:r>
          </a:p>
          <a:p>
            <a:r>
              <a:rPr lang="zh-TW" altLang="zh-TW" dirty="0" smtClean="0"/>
              <a:t>利害關係</a:t>
            </a:r>
            <a:r>
              <a:rPr lang="zh-TW" altLang="zh-TW" dirty="0"/>
              <a:t>人分析之南沙魯→張詩婷</a:t>
            </a:r>
          </a:p>
          <a:p>
            <a:r>
              <a:rPr lang="zh-TW" altLang="zh-TW" dirty="0" smtClean="0"/>
              <a:t>利害關係</a:t>
            </a:r>
            <a:r>
              <a:rPr lang="zh-TW" altLang="zh-TW" dirty="0"/>
              <a:t>人分析之區公所→藍翊丰</a:t>
            </a:r>
          </a:p>
          <a:p>
            <a:r>
              <a:rPr lang="zh-TW" altLang="zh-TW" dirty="0" smtClean="0"/>
              <a:t>利害關係</a:t>
            </a:r>
            <a:r>
              <a:rPr lang="zh-TW" altLang="zh-TW" dirty="0"/>
              <a:t>人分析之一般人</a:t>
            </a:r>
            <a:r>
              <a:rPr lang="en-US" altLang="zh-TW" dirty="0"/>
              <a:t>&amp;</a:t>
            </a:r>
            <a:r>
              <a:rPr lang="zh-TW" altLang="zh-TW" dirty="0"/>
              <a:t>結論→魯志楷</a:t>
            </a:r>
          </a:p>
          <a:p>
            <a:r>
              <a:rPr lang="zh-TW" altLang="zh-TW" dirty="0" smtClean="0"/>
              <a:t>小組</a:t>
            </a:r>
            <a:r>
              <a:rPr lang="zh-TW" altLang="zh-TW" dirty="0"/>
              <a:t>觀點→全組組員</a:t>
            </a:r>
          </a:p>
          <a:p>
            <a:endParaRPr lang="zh-TW" altLang="en-US" dirty="0"/>
          </a:p>
        </p:txBody>
      </p:sp>
      <p:sp>
        <p:nvSpPr>
          <p:cNvPr id="2" name="標題 1"/>
          <p:cNvSpPr>
            <a:spLocks noGrp="1"/>
          </p:cNvSpPr>
          <p:nvPr>
            <p:ph type="title"/>
          </p:nvPr>
        </p:nvSpPr>
        <p:spPr/>
        <p:txBody>
          <a:bodyPr>
            <a:normAutofit/>
          </a:bodyPr>
          <a:lstStyle/>
          <a:p>
            <a:pPr algn="l"/>
            <a:r>
              <a:rPr lang="zh-TW" altLang="en-US" sz="4000" dirty="0" smtClean="0"/>
              <a:t>分工表</a:t>
            </a:r>
            <a:endParaRPr lang="zh-TW" altLang="en-US" sz="4000" dirty="0"/>
          </a:p>
        </p:txBody>
      </p:sp>
    </p:spTree>
    <p:extLst>
      <p:ext uri="{BB962C8B-B14F-4D97-AF65-F5344CB8AC3E}">
        <p14:creationId xmlns="" xmlns:p14="http://schemas.microsoft.com/office/powerpoint/2010/main" val="2640298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a:t>參考</a:t>
            </a:r>
            <a:r>
              <a:rPr lang="zh-TW" altLang="en-US" dirty="0" smtClean="0"/>
              <a:t>資料</a:t>
            </a:r>
            <a:endParaRPr lang="zh-TW" altLang="en-US" dirty="0"/>
          </a:p>
        </p:txBody>
      </p:sp>
      <p:sp>
        <p:nvSpPr>
          <p:cNvPr id="5" name="文字版面配置區 4"/>
          <p:cNvSpPr>
            <a:spLocks noGrp="1"/>
          </p:cNvSpPr>
          <p:nvPr>
            <p:ph type="body" idx="1"/>
          </p:nvPr>
        </p:nvSpPr>
        <p:spPr/>
        <p:txBody>
          <a:bodyPr>
            <a:normAutofit/>
          </a:bodyPr>
          <a:lstStyle/>
          <a:p>
            <a:endParaRPr lang="zh-TW" altLang="en-US" sz="4000" dirty="0"/>
          </a:p>
        </p:txBody>
      </p:sp>
    </p:spTree>
    <p:extLst>
      <p:ext uri="{BB962C8B-B14F-4D97-AF65-F5344CB8AC3E}">
        <p14:creationId xmlns="" xmlns:p14="http://schemas.microsoft.com/office/powerpoint/2010/main" val="37898588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idx="1"/>
          </p:nvPr>
        </p:nvSpPr>
        <p:spPr/>
        <p:txBody>
          <a:bodyPr>
            <a:normAutofit fontScale="85000" lnSpcReduction="20000"/>
          </a:bodyPr>
          <a:lstStyle/>
          <a:p>
            <a:r>
              <a:rPr lang="en-US" altLang="zh-TW" u="sng" dirty="0" smtClean="0">
                <a:hlinkClick r:id="rId2"/>
              </a:rPr>
              <a:t>https</a:t>
            </a:r>
            <a:r>
              <a:rPr lang="en-US" altLang="zh-TW" u="sng" dirty="0">
                <a:hlinkClick r:id="rId2"/>
              </a:rPr>
              <a:t>://www.facebook.com/pages/%E5%8F%8D%E5%B0%8D%E9%82%A3%E7%91%AA%E5%A4%8F%E5%8D%80%E5%8A%A0%E5%85%A5%E9%98%BF%E9%87%8C%E5%B1%B1%E5%9C%8B%E5%AE%B6%E9%A2%A8%E6%99%AF%E5%8D%80/508739109194840?fref=ts</a:t>
            </a:r>
            <a:r>
              <a:rPr lang="en-US" altLang="zh-TW" dirty="0"/>
              <a:t> </a:t>
            </a:r>
            <a:r>
              <a:rPr lang="zh-TW" altLang="zh-TW" dirty="0"/>
              <a:t>反對那瑪夏區加入阿里山國家風景區</a:t>
            </a:r>
            <a:r>
              <a:rPr lang="en-US" altLang="zh-TW" dirty="0" smtClean="0"/>
              <a:t>FB</a:t>
            </a:r>
            <a:endParaRPr lang="zh-TW" altLang="zh-TW" dirty="0"/>
          </a:p>
          <a:p>
            <a:r>
              <a:rPr lang="en-US" altLang="zh-TW" dirty="0" smtClean="0"/>
              <a:t> </a:t>
            </a:r>
            <a:r>
              <a:rPr lang="en-US" altLang="zh-TW" u="sng" dirty="0">
                <a:hlinkClick r:id="rId3"/>
              </a:rPr>
              <a:t>http://e-info.org.tw/node/88397</a:t>
            </a:r>
            <a:r>
              <a:rPr lang="zh-TW" altLang="zh-TW" dirty="0"/>
              <a:t>環境資訊</a:t>
            </a:r>
            <a:r>
              <a:rPr lang="zh-TW" altLang="zh-TW" dirty="0" smtClean="0"/>
              <a:t>中心</a:t>
            </a:r>
            <a:endParaRPr lang="zh-TW" altLang="zh-TW" dirty="0"/>
          </a:p>
          <a:p>
            <a:r>
              <a:rPr lang="en-US" altLang="zh-TW" dirty="0" smtClean="0"/>
              <a:t> </a:t>
            </a:r>
            <a:r>
              <a:rPr lang="en-US" altLang="zh-TW" u="sng" dirty="0">
                <a:hlinkClick r:id="rId4"/>
              </a:rPr>
              <a:t>http://www.88news.org/</a:t>
            </a:r>
            <a:r>
              <a:rPr lang="zh-TW" altLang="zh-TW" dirty="0"/>
              <a:t>莫拉</a:t>
            </a:r>
            <a:r>
              <a:rPr lang="zh-TW" altLang="zh-TW" dirty="0" smtClean="0"/>
              <a:t>克</a:t>
            </a:r>
            <a:endParaRPr lang="zh-TW" altLang="zh-TW" dirty="0"/>
          </a:p>
          <a:p>
            <a:r>
              <a:rPr lang="en-US" altLang="zh-TW" dirty="0" smtClean="0"/>
              <a:t> </a:t>
            </a:r>
            <a:r>
              <a:rPr lang="en-US" altLang="zh-TW" u="sng" dirty="0">
                <a:hlinkClick r:id="rId5"/>
              </a:rPr>
              <a:t>https://www.youtube.com/watch?v=Bo4RKmH2xC0</a:t>
            </a:r>
            <a:r>
              <a:rPr lang="zh-TW" altLang="zh-TW" dirty="0"/>
              <a:t>原視</a:t>
            </a:r>
            <a:r>
              <a:rPr lang="en-US" altLang="zh-TW" dirty="0"/>
              <a:t>20130816</a:t>
            </a:r>
            <a:r>
              <a:rPr lang="zh-TW" altLang="zh-TW" dirty="0"/>
              <a:t>晚間</a:t>
            </a:r>
            <a:r>
              <a:rPr lang="zh-TW" altLang="zh-TW" dirty="0" smtClean="0"/>
              <a:t>新聞</a:t>
            </a:r>
            <a:endParaRPr lang="zh-TW" altLang="zh-TW" dirty="0"/>
          </a:p>
          <a:p>
            <a:r>
              <a:rPr lang="en-US" altLang="zh-TW" dirty="0" smtClean="0"/>
              <a:t> </a:t>
            </a:r>
            <a:r>
              <a:rPr lang="en-US" altLang="zh-TW" u="sng" dirty="0">
                <a:hlinkClick r:id="rId6"/>
              </a:rPr>
              <a:t>http://</a:t>
            </a:r>
            <a:r>
              <a:rPr lang="en-US" altLang="zh-TW" u="sng" dirty="0" smtClean="0">
                <a:hlinkClick r:id="rId6"/>
              </a:rPr>
              <a:t>www.titv.org.tw/news/news_info.php?UID=29783</a:t>
            </a:r>
            <a:r>
              <a:rPr lang="zh-TW" altLang="zh-TW" dirty="0"/>
              <a:t>原視新聞</a:t>
            </a:r>
            <a:r>
              <a:rPr lang="zh-TW" altLang="zh-TW" dirty="0" smtClean="0"/>
              <a:t>網</a:t>
            </a:r>
            <a:endParaRPr lang="zh-TW" altLang="zh-TW" dirty="0"/>
          </a:p>
          <a:p>
            <a:r>
              <a:rPr lang="en-US" altLang="zh-TW" dirty="0" smtClean="0"/>
              <a:t> </a:t>
            </a:r>
            <a:r>
              <a:rPr lang="en-US" altLang="zh-TW" u="sng" dirty="0" smtClean="0">
                <a:hlinkClick r:id="rId7"/>
              </a:rPr>
              <a:t>http</a:t>
            </a:r>
            <a:r>
              <a:rPr lang="en-US" altLang="zh-TW" u="sng" dirty="0">
                <a:hlinkClick r:id="rId7"/>
              </a:rPr>
              <a:t>://www.wretch.cc/blog/ccfnamasia/28198214</a:t>
            </a:r>
            <a:r>
              <a:rPr lang="zh-TW" altLang="zh-TW" dirty="0"/>
              <a:t>無名</a:t>
            </a:r>
            <a:r>
              <a:rPr lang="zh-TW" altLang="zh-TW" dirty="0" smtClean="0"/>
              <a:t>小站</a:t>
            </a:r>
            <a:endParaRPr lang="zh-TW" altLang="zh-TW" dirty="0"/>
          </a:p>
          <a:p>
            <a:r>
              <a:rPr lang="en-US" altLang="zh-TW" dirty="0" smtClean="0"/>
              <a:t>2013</a:t>
            </a:r>
            <a:r>
              <a:rPr lang="zh-TW" altLang="zh-TW" dirty="0"/>
              <a:t>年 </a:t>
            </a:r>
            <a:r>
              <a:rPr lang="en-US" altLang="zh-TW" dirty="0"/>
              <a:t>8</a:t>
            </a:r>
            <a:r>
              <a:rPr lang="zh-TW" altLang="zh-TW" dirty="0"/>
              <a:t>月</a:t>
            </a:r>
            <a:r>
              <a:rPr lang="en-US" altLang="zh-TW" dirty="0"/>
              <a:t>5</a:t>
            </a:r>
            <a:r>
              <a:rPr lang="zh-TW" altLang="zh-TW" dirty="0"/>
              <a:t>日民生教會阿管處說明會會議</a:t>
            </a:r>
            <a:r>
              <a:rPr lang="zh-TW" altLang="zh-TW" dirty="0" smtClean="0"/>
              <a:t>紀錄</a:t>
            </a:r>
            <a:endParaRPr lang="zh-TW" altLang="zh-TW" dirty="0"/>
          </a:p>
          <a:p>
            <a:r>
              <a:rPr lang="zh-TW" altLang="zh-TW" dirty="0" smtClean="0"/>
              <a:t>實際</a:t>
            </a:r>
            <a:r>
              <a:rPr lang="zh-TW" altLang="zh-TW" dirty="0"/>
              <a:t>訪問那瑪夏居民─暨大歷史系四年級曾士偉</a:t>
            </a:r>
          </a:p>
          <a:p>
            <a:endParaRPr lang="zh-TW" altLang="en-US" dirty="0"/>
          </a:p>
        </p:txBody>
      </p:sp>
      <p:sp>
        <p:nvSpPr>
          <p:cNvPr id="4" name="標題 3"/>
          <p:cNvSpPr>
            <a:spLocks noGrp="1"/>
          </p:cNvSpPr>
          <p:nvPr>
            <p:ph type="title"/>
          </p:nvPr>
        </p:nvSpPr>
        <p:spPr/>
        <p:txBody>
          <a:bodyPr>
            <a:normAutofit/>
          </a:bodyPr>
          <a:lstStyle/>
          <a:p>
            <a:pPr algn="l"/>
            <a:r>
              <a:rPr lang="zh-TW" altLang="en-US" sz="4000" dirty="0" smtClean="0"/>
              <a:t>參考資料</a:t>
            </a:r>
            <a:endParaRPr lang="zh-TW" altLang="en-US" sz="4000" dirty="0"/>
          </a:p>
        </p:txBody>
      </p:sp>
    </p:spTree>
    <p:extLst>
      <p:ext uri="{BB962C8B-B14F-4D97-AF65-F5344CB8AC3E}">
        <p14:creationId xmlns="" xmlns:p14="http://schemas.microsoft.com/office/powerpoint/2010/main" val="372822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dirty="0" smtClean="0"/>
              <a:t>前言</a:t>
            </a:r>
            <a:endParaRPr lang="en-US" altLang="zh-TW" dirty="0" smtClean="0"/>
          </a:p>
          <a:p>
            <a:r>
              <a:rPr lang="zh-TW" altLang="en-US" dirty="0" smtClean="0"/>
              <a:t>議題介紹</a:t>
            </a:r>
            <a:endParaRPr lang="en-US" altLang="zh-TW" dirty="0" smtClean="0"/>
          </a:p>
          <a:p>
            <a:r>
              <a:rPr lang="zh-TW" altLang="en-US" dirty="0" smtClean="0"/>
              <a:t>利害關係人分析</a:t>
            </a:r>
            <a:endParaRPr lang="en-US" altLang="zh-TW" dirty="0" smtClean="0"/>
          </a:p>
          <a:p>
            <a:r>
              <a:rPr lang="zh-TW" altLang="en-US" dirty="0" smtClean="0"/>
              <a:t>小組觀點</a:t>
            </a:r>
            <a:endParaRPr lang="en-US" altLang="zh-TW" dirty="0" smtClean="0"/>
          </a:p>
          <a:p>
            <a:r>
              <a:rPr lang="zh-TW" altLang="en-US" dirty="0" smtClean="0"/>
              <a:t>結論</a:t>
            </a:r>
            <a:endParaRPr lang="en-US" altLang="zh-TW" dirty="0" smtClean="0"/>
          </a:p>
          <a:p>
            <a:r>
              <a:rPr lang="zh-TW" altLang="en-US" dirty="0" smtClean="0"/>
              <a:t>工作分配</a:t>
            </a:r>
            <a:endParaRPr lang="en-US" altLang="zh-TW" dirty="0" smtClean="0"/>
          </a:p>
          <a:p>
            <a:r>
              <a:rPr lang="zh-TW" altLang="en-US" dirty="0" smtClean="0"/>
              <a:t>參考資料</a:t>
            </a:r>
            <a:endParaRPr lang="en-US" altLang="zh-TW" dirty="0" smtClean="0"/>
          </a:p>
          <a:p>
            <a:endParaRPr lang="en-US" altLang="zh-TW" dirty="0" smtClean="0"/>
          </a:p>
          <a:p>
            <a:endParaRPr lang="zh-TW" altLang="en-US" dirty="0"/>
          </a:p>
        </p:txBody>
      </p:sp>
      <p:sp>
        <p:nvSpPr>
          <p:cNvPr id="3" name="標題 2"/>
          <p:cNvSpPr>
            <a:spLocks noGrp="1"/>
          </p:cNvSpPr>
          <p:nvPr>
            <p:ph type="title"/>
          </p:nvPr>
        </p:nvSpPr>
        <p:spPr/>
        <p:txBody>
          <a:bodyPr/>
          <a:lstStyle/>
          <a:p>
            <a:r>
              <a:rPr lang="en-US" altLang="zh-TW" dirty="0" smtClean="0"/>
              <a:t>outline</a:t>
            </a:r>
            <a:endParaRPr lang="zh-TW"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smtClean="0"/>
              <a:t>前言</a:t>
            </a:r>
            <a:endParaRPr lang="zh-TW" altLang="en-US" dirty="0"/>
          </a:p>
        </p:txBody>
      </p:sp>
      <p:sp>
        <p:nvSpPr>
          <p:cNvPr id="5" name="文字版面配置區 4"/>
          <p:cNvSpPr>
            <a:spLocks noGrp="1"/>
          </p:cNvSpPr>
          <p:nvPr>
            <p:ph type="body" idx="1"/>
          </p:nvPr>
        </p:nvSpPr>
        <p:spPr/>
        <p:txBody>
          <a:bodyPr>
            <a:normAutofit/>
          </a:bodyPr>
          <a:lstStyle/>
          <a:p>
            <a:endParaRPr lang="zh-TW" altLang="en-US" sz="4000" dirty="0"/>
          </a:p>
        </p:txBody>
      </p:sp>
    </p:spTree>
    <p:extLst>
      <p:ext uri="{BB962C8B-B14F-4D97-AF65-F5344CB8AC3E}">
        <p14:creationId xmlns="" xmlns:p14="http://schemas.microsoft.com/office/powerpoint/2010/main" val="3453164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idx="1"/>
          </p:nvPr>
        </p:nvSpPr>
        <p:spPr/>
        <p:txBody>
          <a:bodyPr/>
          <a:lstStyle/>
          <a:p>
            <a:r>
              <a:rPr lang="zh-TW" altLang="en-US" dirty="0" smtClean="0"/>
              <a:t>現今</a:t>
            </a:r>
            <a:r>
              <a:rPr lang="zh-TW" altLang="en-US" dirty="0"/>
              <a:t>台灣許多的</a:t>
            </a:r>
            <a:r>
              <a:rPr lang="en-US" altLang="zh-TW" dirty="0"/>
              <a:t>BOT</a:t>
            </a:r>
            <a:r>
              <a:rPr lang="zh-TW" altLang="en-US" dirty="0"/>
              <a:t>案中，由於政府與地方居民因為價值觀或理念上的不同，而發生的衝突事件</a:t>
            </a:r>
            <a:r>
              <a:rPr lang="zh-TW" altLang="en-US" dirty="0" smtClean="0"/>
              <a:t>層出不窮。</a:t>
            </a:r>
            <a:endParaRPr lang="en-US" altLang="zh-TW" dirty="0" smtClean="0"/>
          </a:p>
          <a:p>
            <a:endParaRPr lang="en-US" altLang="zh-TW" dirty="0"/>
          </a:p>
          <a:p>
            <a:r>
              <a:rPr lang="zh-TW" altLang="en-US" dirty="0"/>
              <a:t>我們身邊剛好有同學就是這次那瑪夏區爭議的</a:t>
            </a:r>
            <a:r>
              <a:rPr lang="zh-TW" altLang="en-US" dirty="0" smtClean="0"/>
              <a:t>居民。</a:t>
            </a:r>
            <a:endParaRPr lang="zh-TW" altLang="en-US" dirty="0"/>
          </a:p>
        </p:txBody>
      </p:sp>
      <p:sp>
        <p:nvSpPr>
          <p:cNvPr id="4" name="標題 3"/>
          <p:cNvSpPr>
            <a:spLocks noGrp="1"/>
          </p:cNvSpPr>
          <p:nvPr>
            <p:ph type="title"/>
          </p:nvPr>
        </p:nvSpPr>
        <p:spPr/>
        <p:txBody>
          <a:bodyPr/>
          <a:lstStyle/>
          <a:p>
            <a:r>
              <a:rPr lang="zh-TW" altLang="en-US" dirty="0" smtClean="0"/>
              <a:t>前言</a:t>
            </a:r>
            <a:endParaRPr lang="zh-TW" altLang="en-US" dirty="0"/>
          </a:p>
        </p:txBody>
      </p:sp>
    </p:spTree>
    <p:extLst>
      <p:ext uri="{BB962C8B-B14F-4D97-AF65-F5344CB8AC3E}">
        <p14:creationId xmlns="" xmlns:p14="http://schemas.microsoft.com/office/powerpoint/2010/main" val="6436691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a:t>議題</a:t>
            </a:r>
            <a:r>
              <a:rPr lang="zh-TW" altLang="en-US" dirty="0" smtClean="0"/>
              <a:t>介紹</a:t>
            </a:r>
            <a:endParaRPr lang="zh-TW" altLang="en-US" dirty="0"/>
          </a:p>
        </p:txBody>
      </p:sp>
      <p:sp>
        <p:nvSpPr>
          <p:cNvPr id="5" name="文字版面配置區 4"/>
          <p:cNvSpPr>
            <a:spLocks noGrp="1"/>
          </p:cNvSpPr>
          <p:nvPr>
            <p:ph type="body" idx="1"/>
          </p:nvPr>
        </p:nvSpPr>
        <p:spPr/>
        <p:txBody>
          <a:bodyPr>
            <a:normAutofit/>
          </a:bodyPr>
          <a:lstStyle/>
          <a:p>
            <a:endParaRPr lang="zh-TW" altLang="en-US" sz="4000" dirty="0"/>
          </a:p>
        </p:txBody>
      </p:sp>
    </p:spTree>
    <p:extLst>
      <p:ext uri="{BB962C8B-B14F-4D97-AF65-F5344CB8AC3E}">
        <p14:creationId xmlns="" xmlns:p14="http://schemas.microsoft.com/office/powerpoint/2010/main" val="332160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p:cNvSpPr>
            <a:spLocks noGrp="1"/>
          </p:cNvSpPr>
          <p:nvPr>
            <p:ph idx="1"/>
          </p:nvPr>
        </p:nvSpPr>
        <p:spPr>
          <a:xfrm>
            <a:off x="457200" y="1524000"/>
            <a:ext cx="3898776" cy="4572000"/>
          </a:xfrm>
        </p:spPr>
        <p:txBody>
          <a:bodyPr/>
          <a:lstStyle/>
          <a:p>
            <a:r>
              <a:rPr lang="zh-TW" altLang="en-US" dirty="0" smtClean="0"/>
              <a:t>八八風災的重創</a:t>
            </a:r>
            <a:endParaRPr lang="en-US" altLang="zh-TW" dirty="0" smtClean="0"/>
          </a:p>
          <a:p>
            <a:r>
              <a:rPr lang="zh-TW" altLang="en-US" dirty="0" smtClean="0"/>
              <a:t>那瑪夏區公所擬加入阿里山風管處，遭南沙魯里強烈反對</a:t>
            </a:r>
            <a:endParaRPr lang="en-US" altLang="zh-TW" dirty="0" smtClean="0"/>
          </a:p>
          <a:p>
            <a:r>
              <a:rPr lang="zh-TW" altLang="en-US" dirty="0"/>
              <a:t>南沙魯</a:t>
            </a:r>
            <a:r>
              <a:rPr lang="zh-TW" altLang="en-US" dirty="0" smtClean="0"/>
              <a:t>里的擔憂</a:t>
            </a:r>
            <a:endParaRPr lang="en-US" altLang="zh-TW" dirty="0" smtClean="0"/>
          </a:p>
          <a:p>
            <a:r>
              <a:rPr lang="zh-TW" altLang="en-US" dirty="0"/>
              <a:t>南沙魯里與區公所的共識</a:t>
            </a:r>
            <a:r>
              <a:rPr lang="zh-TW" altLang="en-US" dirty="0" smtClean="0"/>
              <a:t>─等台</a:t>
            </a:r>
            <a:r>
              <a:rPr lang="en-US" altLang="zh-TW" dirty="0" smtClean="0"/>
              <a:t>21</a:t>
            </a:r>
            <a:r>
              <a:rPr lang="zh-TW" altLang="en-US" dirty="0" smtClean="0"/>
              <a:t>線通車後，再視情況而定</a:t>
            </a:r>
            <a:endParaRPr lang="zh-TW" altLang="en-US" dirty="0"/>
          </a:p>
        </p:txBody>
      </p:sp>
      <p:sp>
        <p:nvSpPr>
          <p:cNvPr id="4" name="標題 3"/>
          <p:cNvSpPr>
            <a:spLocks noGrp="1"/>
          </p:cNvSpPr>
          <p:nvPr>
            <p:ph type="title"/>
          </p:nvPr>
        </p:nvSpPr>
        <p:spPr/>
        <p:txBody>
          <a:bodyPr>
            <a:normAutofit/>
          </a:bodyPr>
          <a:lstStyle/>
          <a:p>
            <a:pPr algn="l"/>
            <a:r>
              <a:rPr lang="zh-TW" altLang="en-US" sz="4000" dirty="0" smtClean="0"/>
              <a:t>議題背景</a:t>
            </a:r>
            <a:endParaRPr lang="zh-TW" altLang="en-US" sz="4000" dirty="0"/>
          </a:p>
        </p:txBody>
      </p:sp>
      <p:pic>
        <p:nvPicPr>
          <p:cNvPr id="6" name="Picture 2" descr="C:\Users\user\Desktop\行政學\4bd998954500d.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427984" y="539746"/>
            <a:ext cx="4104456" cy="5864498"/>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457337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descr="探討那瑪夏區加入阿里山風景管理處之爭議.jpg"/>
          <p:cNvPicPr>
            <a:picLocks noGrp="1" noChangeAspect="1"/>
          </p:cNvPicPr>
          <p:nvPr>
            <p:ph idx="1"/>
          </p:nvPr>
        </p:nvPicPr>
        <p:blipFill>
          <a:blip r:embed="rId2" cstate="print"/>
          <a:stretch>
            <a:fillRect/>
          </a:stretch>
        </p:blipFill>
        <p:spPr>
          <a:xfrm>
            <a:off x="323528" y="1988840"/>
            <a:ext cx="8496944" cy="4248472"/>
          </a:xfrm>
          <a:prstGeom prst="rect">
            <a:avLst/>
          </a:prstGeom>
          <a:ln>
            <a:noFill/>
          </a:ln>
          <a:effectLst>
            <a:softEdge rad="112500"/>
          </a:effectLst>
        </p:spPr>
      </p:pic>
      <p:sp>
        <p:nvSpPr>
          <p:cNvPr id="3" name="標題 2"/>
          <p:cNvSpPr>
            <a:spLocks noGrp="1"/>
          </p:cNvSpPr>
          <p:nvPr>
            <p:ph type="title"/>
          </p:nvPr>
        </p:nvSpPr>
        <p:spPr/>
        <p:txBody>
          <a:bodyPr/>
          <a:lstStyle/>
          <a:p>
            <a:r>
              <a:rPr lang="zh-TW" altLang="en-US" dirty="0" smtClean="0"/>
              <a:t>大事年表</a:t>
            </a:r>
            <a:endParaRPr lang="zh-TW"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版面配置區 4"/>
          <p:cNvSpPr>
            <a:spLocks noGrp="1"/>
          </p:cNvSpPr>
          <p:nvPr>
            <p:ph idx="1"/>
          </p:nvPr>
        </p:nvSpPr>
        <p:spPr/>
        <p:txBody>
          <a:bodyPr>
            <a:normAutofit/>
          </a:bodyPr>
          <a:lstStyle/>
          <a:p>
            <a:r>
              <a:rPr lang="zh-TW" altLang="en-US" sz="2800" dirty="0" smtClean="0"/>
              <a:t>若</a:t>
            </a:r>
            <a:r>
              <a:rPr lang="zh-TW" altLang="en-US" sz="2800" dirty="0"/>
              <a:t>加入阿管處後遇到土地徵收的問題，能不能維護部落的權益</a:t>
            </a:r>
            <a:r>
              <a:rPr lang="zh-TW" altLang="en-US" sz="2800" dirty="0" smtClean="0"/>
              <a:t>？</a:t>
            </a:r>
            <a:endParaRPr lang="en-US" altLang="zh-TW" sz="2800" dirty="0" smtClean="0"/>
          </a:p>
          <a:p>
            <a:pPr marL="0" indent="0">
              <a:buNone/>
            </a:pPr>
            <a:r>
              <a:rPr lang="en-US" altLang="zh-TW" sz="2400" dirty="0" smtClean="0"/>
              <a:t>1.</a:t>
            </a:r>
            <a:r>
              <a:rPr lang="zh-TW" altLang="zh-TW" sz="2400" dirty="0" smtClean="0"/>
              <a:t>《</a:t>
            </a:r>
            <a:r>
              <a:rPr lang="zh-TW" altLang="zh-TW" sz="2400" dirty="0"/>
              <a:t>原住民族基本法》第</a:t>
            </a:r>
            <a:r>
              <a:rPr lang="en-US" altLang="zh-TW" sz="2400" dirty="0"/>
              <a:t>21</a:t>
            </a:r>
            <a:r>
              <a:rPr lang="zh-TW" altLang="zh-TW" sz="2400" dirty="0"/>
              <a:t>條缺乏具體</a:t>
            </a:r>
            <a:r>
              <a:rPr lang="zh-TW" altLang="zh-TW" sz="2400" dirty="0" smtClean="0"/>
              <a:t>規範</a:t>
            </a:r>
            <a:endParaRPr lang="en-US" altLang="zh-TW" sz="2400" dirty="0" smtClean="0"/>
          </a:p>
          <a:p>
            <a:pPr marL="0" indent="0">
              <a:buNone/>
            </a:pPr>
            <a:r>
              <a:rPr lang="en-US" altLang="zh-TW" sz="2400" dirty="0" smtClean="0"/>
              <a:t>2.</a:t>
            </a:r>
            <a:r>
              <a:rPr lang="zh-TW" altLang="zh-TW" sz="2400" dirty="0" smtClean="0"/>
              <a:t>《</a:t>
            </a:r>
            <a:r>
              <a:rPr lang="zh-TW" altLang="zh-TW" sz="2400" dirty="0"/>
              <a:t>觀光條例》和《特定風景區管理規則》管理</a:t>
            </a:r>
            <a:r>
              <a:rPr lang="zh-TW" altLang="zh-TW" sz="2400" dirty="0" smtClean="0"/>
              <a:t>規則</a:t>
            </a:r>
            <a:r>
              <a:rPr lang="zh-TW" altLang="en-US" sz="2400" dirty="0"/>
              <a:t>的</a:t>
            </a:r>
            <a:r>
              <a:rPr lang="zh-TW" altLang="zh-TW" sz="2400" dirty="0" smtClean="0"/>
              <a:t>限制</a:t>
            </a:r>
            <a:endParaRPr lang="en-US" altLang="zh-TW" sz="2400" dirty="0"/>
          </a:p>
          <a:p>
            <a:endParaRPr lang="en-US" altLang="zh-TW" sz="2800" dirty="0" smtClean="0"/>
          </a:p>
          <a:p>
            <a:r>
              <a:rPr lang="zh-TW" altLang="en-US" sz="2800" dirty="0" smtClean="0"/>
              <a:t>文化</a:t>
            </a:r>
            <a:r>
              <a:rPr lang="zh-TW" altLang="en-US" sz="2800" dirty="0"/>
              <a:t>觀光推動委員會的組織運作與人員結構充滿著許多問題</a:t>
            </a:r>
            <a:r>
              <a:rPr lang="zh-TW" altLang="en-US" sz="2800" dirty="0" smtClean="0"/>
              <a:t>？</a:t>
            </a:r>
            <a:endParaRPr lang="en-US" altLang="zh-TW" sz="2800" dirty="0" smtClean="0"/>
          </a:p>
          <a:p>
            <a:pPr marL="0" indent="0">
              <a:buNone/>
            </a:pPr>
            <a:r>
              <a:rPr lang="en-US" altLang="zh-TW" sz="2400" dirty="0" smtClean="0"/>
              <a:t>1.</a:t>
            </a:r>
            <a:r>
              <a:rPr lang="zh-TW" altLang="en-US" sz="2400" dirty="0" smtClean="0"/>
              <a:t>無從得知委員是如何推舉產生</a:t>
            </a:r>
            <a:endParaRPr lang="en-US" altLang="zh-TW" sz="2400" dirty="0" smtClean="0"/>
          </a:p>
          <a:p>
            <a:pPr marL="0" indent="0">
              <a:buNone/>
            </a:pPr>
            <a:r>
              <a:rPr lang="en-US" altLang="zh-TW" sz="2400" dirty="0" smtClean="0"/>
              <a:t>2.</a:t>
            </a:r>
            <a:r>
              <a:rPr lang="zh-TW" altLang="en-US" sz="2400" dirty="0" smtClean="0"/>
              <a:t>有人竟然不知道自己是文化觀光委員會的人</a:t>
            </a:r>
            <a:endParaRPr lang="zh-TW" altLang="en-US" sz="2400" dirty="0"/>
          </a:p>
        </p:txBody>
      </p:sp>
      <p:sp>
        <p:nvSpPr>
          <p:cNvPr id="2" name="標題 1"/>
          <p:cNvSpPr>
            <a:spLocks noGrp="1"/>
          </p:cNvSpPr>
          <p:nvPr>
            <p:ph type="title"/>
          </p:nvPr>
        </p:nvSpPr>
        <p:spPr/>
        <p:txBody>
          <a:bodyPr/>
          <a:lstStyle/>
          <a:p>
            <a:pPr algn="l"/>
            <a:r>
              <a:rPr lang="zh-TW" altLang="en-US" dirty="0"/>
              <a:t>爭議點</a:t>
            </a:r>
          </a:p>
        </p:txBody>
      </p:sp>
    </p:spTree>
    <p:extLst>
      <p:ext uri="{BB962C8B-B14F-4D97-AF65-F5344CB8AC3E}">
        <p14:creationId xmlns="" xmlns:p14="http://schemas.microsoft.com/office/powerpoint/2010/main" val="26971375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宣紙">
  <a:themeElements>
    <a:clrScheme name="宣紙">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宣紙">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宣紙">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180</TotalTime>
  <Words>1030</Words>
  <Application>Microsoft Office PowerPoint</Application>
  <PresentationFormat>如螢幕大小 (4:3)</PresentationFormat>
  <Paragraphs>150</Paragraphs>
  <Slides>29</Slides>
  <Notes>0</Notes>
  <HiddenSlides>0</HiddenSlides>
  <MMClips>0</MMClips>
  <ScaleCrop>false</ScaleCrop>
  <HeadingPairs>
    <vt:vector size="4" baseType="variant">
      <vt:variant>
        <vt:lpstr>佈景主題</vt:lpstr>
      </vt:variant>
      <vt:variant>
        <vt:i4>1</vt:i4>
      </vt:variant>
      <vt:variant>
        <vt:lpstr>投影片標題</vt:lpstr>
      </vt:variant>
      <vt:variant>
        <vt:i4>29</vt:i4>
      </vt:variant>
    </vt:vector>
  </HeadingPairs>
  <TitlesOfParts>
    <vt:vector size="30" baseType="lpstr">
      <vt:lpstr>宣紙</vt:lpstr>
      <vt:lpstr>探討那瑪夏區加入阿里山風管處之爭議</vt:lpstr>
      <vt:lpstr>組員名單</vt:lpstr>
      <vt:lpstr>outline</vt:lpstr>
      <vt:lpstr>前言</vt:lpstr>
      <vt:lpstr>前言</vt:lpstr>
      <vt:lpstr>議題介紹</vt:lpstr>
      <vt:lpstr>議題背景</vt:lpstr>
      <vt:lpstr>大事年表</vt:lpstr>
      <vt:lpstr>爭議點</vt:lpstr>
      <vt:lpstr>利弊之處</vt:lpstr>
      <vt:lpstr>利害關係人分析</vt:lpstr>
      <vt:lpstr>南沙魯里</vt:lpstr>
      <vt:lpstr>南沙魯對於本議題抱持之想法 </vt:lpstr>
      <vt:lpstr>南沙魯人解決方法</vt:lpstr>
      <vt:lpstr>那瑪夏區公所</vt:lpstr>
      <vt:lpstr>區公所對於本議題抱持之想法</vt:lpstr>
      <vt:lpstr>依照區公所的想法加入阿管處，其結果如何?</vt:lpstr>
      <vt:lpstr>一般居民（達卡努瓦里、瑪雅里與月眉里）</vt:lpstr>
      <vt:lpstr>一般居民想法實例</vt:lpstr>
      <vt:lpstr>投影片 20</vt:lpstr>
      <vt:lpstr>小組觀點-不支持</vt:lpstr>
      <vt:lpstr>投影片 22</vt:lpstr>
      <vt:lpstr>解決辦法</vt:lpstr>
      <vt:lpstr>結論</vt:lpstr>
      <vt:lpstr>本組期盼</vt:lpstr>
      <vt:lpstr>工作分配</vt:lpstr>
      <vt:lpstr>分工表</vt:lpstr>
      <vt:lpstr>參考資料</vt:lpstr>
      <vt:lpstr>參考資料</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利害關係分析-那瑪夏區公所</dc:title>
  <dc:creator>蛙蛙</dc:creator>
  <cp:lastModifiedBy>魯志楷</cp:lastModifiedBy>
  <cp:revision>26</cp:revision>
  <dcterms:created xsi:type="dcterms:W3CDTF">2013-11-19T14:46:37Z</dcterms:created>
  <dcterms:modified xsi:type="dcterms:W3CDTF">2013-12-03T00:54:02Z</dcterms:modified>
</cp:coreProperties>
</file>