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0" r:id="rId6"/>
    <p:sldId id="267" r:id="rId7"/>
    <p:sldId id="266" r:id="rId8"/>
    <p:sldId id="270" r:id="rId9"/>
    <p:sldId id="262" r:id="rId10"/>
    <p:sldId id="264" r:id="rId11"/>
    <p:sldId id="263" r:id="rId12"/>
    <p:sldId id="261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9817DEC-DD32-4F2B-8361-F0A6939C43CD}" type="datetimeFigureOut">
              <a:rPr lang="zh-TW" altLang="en-US" smtClean="0"/>
              <a:t>2013/10/8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975C8FE-188A-46C5-BD1D-DEA3181017D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ledaily.com.tw/realtimenews/article/international/20131007/27052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20272" y="2492896"/>
            <a:ext cx="1981200" cy="1828800"/>
          </a:xfrm>
        </p:spPr>
        <p:txBody>
          <a:bodyPr/>
          <a:lstStyle/>
          <a:p>
            <a:r>
              <a:rPr lang="en-US" altLang="zh-TW" sz="3200" b="1" dirty="0" smtClean="0"/>
              <a:t>1021008</a:t>
            </a:r>
            <a:endParaRPr lang="zh-TW" altLang="en-US" sz="3200" b="1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6324600" cy="1828800"/>
          </a:xfrm>
        </p:spPr>
        <p:txBody>
          <a:bodyPr/>
          <a:lstStyle/>
          <a:p>
            <a:pPr algn="l"/>
            <a:r>
              <a:rPr lang="en-US" altLang="zh-TW" sz="4000" b="1" dirty="0" smtClean="0"/>
              <a:t>Week4</a:t>
            </a:r>
            <a:r>
              <a:rPr lang="zh-TW" altLang="en-US" sz="4000" b="1" dirty="0" smtClean="0"/>
              <a:t>：</a:t>
            </a:r>
            <a:r>
              <a:rPr lang="zh-TW" altLang="en-US" sz="4000" b="1" dirty="0"/>
              <a:t>資料蒐集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zh-TW" altLang="en-US" sz="4000" b="1" dirty="0" smtClean="0"/>
              <a:t>　　　　　＆內容研討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0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C66951"/>
              </a:buClr>
              <a:defRPr/>
            </a:pPr>
            <a:r>
              <a:rPr lang="zh-TW" altLang="en-US" sz="3600" dirty="0">
                <a:solidFill>
                  <a:srgbClr val="534949"/>
                </a:solidFill>
              </a:rPr>
              <a:t>請各組</a:t>
            </a:r>
            <a:r>
              <a:rPr lang="zh-TW" altLang="en-US" sz="3600" dirty="0" smtClean="0">
                <a:solidFill>
                  <a:srgbClr val="534949"/>
                </a:solidFill>
              </a:rPr>
              <a:t>在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10/20(</a:t>
            </a:r>
            <a:r>
              <a:rPr lang="zh-TW" altLang="en-US" sz="3600" b="1" dirty="0">
                <a:solidFill>
                  <a:srgbClr val="FF0000"/>
                </a:solidFill>
              </a:rPr>
              <a:t>日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</a:rPr>
              <a:t>PM9:00</a:t>
            </a:r>
            <a:r>
              <a:rPr lang="zh-TW" altLang="en-US" sz="3600" dirty="0">
                <a:solidFill>
                  <a:srgbClr val="534949"/>
                </a:solidFill>
              </a:rPr>
              <a:t>前</a:t>
            </a:r>
            <a:r>
              <a:rPr lang="zh-TW" altLang="en-US" sz="3600" dirty="0" smtClean="0">
                <a:solidFill>
                  <a:srgbClr val="534949"/>
                </a:solidFill>
              </a:rPr>
              <a:t>將</a:t>
            </a:r>
            <a:endParaRPr lang="en-US" altLang="zh-TW" sz="3600" dirty="0" smtClean="0">
              <a:solidFill>
                <a:srgbClr val="534949"/>
              </a:solidFill>
            </a:endParaRPr>
          </a:p>
          <a:p>
            <a:pPr marL="45720" lvl="0" indent="0">
              <a:buClr>
                <a:srgbClr val="C66951"/>
              </a:buClr>
              <a:buNone/>
              <a:defRPr/>
            </a:pPr>
            <a:r>
              <a:rPr lang="en-US" altLang="zh-TW" sz="3600" b="1" dirty="0" smtClean="0">
                <a:solidFill>
                  <a:schemeClr val="tx1"/>
                </a:solidFill>
              </a:rPr>
              <a:t>1.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報告題目 </a:t>
            </a:r>
            <a:r>
              <a:rPr lang="en-US" altLang="zh-TW" sz="3600" dirty="0" smtClean="0">
                <a:solidFill>
                  <a:schemeClr val="tx1"/>
                </a:solidFill>
              </a:rPr>
              <a:t>2.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前言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背景、動機、目的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)</a:t>
            </a:r>
          </a:p>
          <a:p>
            <a:pPr marL="45720" lvl="0" indent="0">
              <a:buClr>
                <a:srgbClr val="C66951"/>
              </a:buClr>
              <a:buNone/>
              <a:defRPr/>
            </a:pPr>
            <a:r>
              <a:rPr lang="en-US" altLang="zh-TW" sz="3600" b="1" dirty="0" smtClean="0">
                <a:solidFill>
                  <a:schemeClr val="tx1"/>
                </a:solidFill>
              </a:rPr>
              <a:t>3.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正文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-</a:t>
            </a:r>
            <a:r>
              <a:rPr lang="zh-TW" altLang="en-US" sz="3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爭點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與</a:t>
            </a:r>
            <a:r>
              <a:rPr lang="zh-TW" altLang="en-US" sz="3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利害關係人分析</a:t>
            </a:r>
            <a:endParaRPr lang="en-US" altLang="zh-TW" sz="39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Clr>
                <a:srgbClr val="C66951"/>
              </a:buClr>
              <a:buNone/>
              <a:defRPr/>
            </a:pPr>
            <a:r>
              <a:rPr lang="en-US" altLang="zh-TW" sz="3600" b="1" dirty="0" smtClean="0">
                <a:solidFill>
                  <a:schemeClr val="tx1"/>
                </a:solidFill>
              </a:rPr>
              <a:t>4.</a:t>
            </a:r>
            <a:r>
              <a:rPr lang="zh-TW" altLang="en-US" sz="3600" b="1" dirty="0">
                <a:solidFill>
                  <a:schemeClr val="tx1"/>
                </a:solidFill>
              </a:rPr>
              <a:t>參考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資料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</a:rPr>
              <a:t>(TA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欲了解各組報告中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可能會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用到哪</a:t>
            </a:r>
            <a:r>
              <a:rPr lang="zh-TW" altLang="en-US" sz="3200" dirty="0">
                <a:solidFill>
                  <a:schemeClr val="tx1"/>
                </a:solidFill>
                <a:latin typeface="+mn-ea"/>
              </a:rPr>
              <a:t>些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資料，並請註明出處</a:t>
            </a:r>
            <a:r>
              <a:rPr lang="en-US" altLang="zh-TW" sz="3200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45720" lvl="0" indent="0">
              <a:buClr>
                <a:srgbClr val="C66951"/>
              </a:buClr>
              <a:buNone/>
              <a:defRPr/>
            </a:pPr>
            <a:r>
              <a:rPr lang="en-US" altLang="zh-TW" sz="3600" b="1" dirty="0">
                <a:solidFill>
                  <a:schemeClr val="tx1"/>
                </a:solidFill>
              </a:rPr>
              <a:t>5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.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分工表</a:t>
            </a:r>
            <a:r>
              <a:rPr lang="en-US" altLang="zh-TW" sz="3600" b="1" dirty="0">
                <a:solidFill>
                  <a:schemeClr val="tx1"/>
                </a:solidFill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C66951"/>
              </a:buClr>
              <a:defRPr/>
            </a:pPr>
            <a:r>
              <a:rPr lang="zh-TW" altLang="en-US" sz="3600" dirty="0" smtClean="0">
                <a:solidFill>
                  <a:srgbClr val="534949"/>
                </a:solidFill>
              </a:rPr>
              <a:t>以</a:t>
            </a:r>
            <a:r>
              <a:rPr lang="en-US" altLang="zh-TW" sz="3600" b="1" dirty="0">
                <a:solidFill>
                  <a:srgbClr val="FF0000"/>
                </a:solidFill>
              </a:rPr>
              <a:t>W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ord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檔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信中與檔名皆要打上組別與報告的題目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)</a:t>
            </a:r>
            <a:r>
              <a:rPr lang="en-US" altLang="zh-TW" sz="3600" dirty="0" smtClean="0">
                <a:solidFill>
                  <a:srgbClr val="534949"/>
                </a:solidFill>
              </a:rPr>
              <a:t>E-mail</a:t>
            </a:r>
            <a:r>
              <a:rPr lang="zh-TW" altLang="en-US" sz="3600" dirty="0" smtClean="0">
                <a:solidFill>
                  <a:srgbClr val="534949"/>
                </a:solidFill>
              </a:rPr>
              <a:t>至</a:t>
            </a:r>
            <a:r>
              <a:rPr lang="en-US" altLang="zh-TW" sz="3600" dirty="0" smtClean="0">
                <a:solidFill>
                  <a:srgbClr val="FF0000"/>
                </a:solidFill>
              </a:rPr>
              <a:t>s102106512@mail1.ncnu.edu.tw</a:t>
            </a:r>
            <a:endParaRPr lang="en-US" altLang="zh-TW" sz="3600" dirty="0">
              <a:solidFill>
                <a:srgbClr val="534949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課後注意事項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881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3600" dirty="0" smtClean="0">
              <a:solidFill>
                <a:schemeClr val="tx1"/>
              </a:solidFill>
            </a:endParaRPr>
          </a:p>
          <a:p>
            <a:endParaRPr lang="en-US" altLang="zh-TW" sz="3600" dirty="0">
              <a:solidFill>
                <a:schemeClr val="tx1"/>
              </a:solidFill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</a:rPr>
              <a:t>影片看完之後會有心得作業，所以不要缺席唷！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下週看電影不上</a:t>
            </a:r>
            <a:r>
              <a:rPr lang="en-US" altLang="zh-TW" sz="4000" dirty="0" smtClean="0"/>
              <a:t>TA</a:t>
            </a:r>
            <a:r>
              <a:rPr lang="zh-TW" altLang="en-US" sz="4000" dirty="0" smtClean="0"/>
              <a:t>課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417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4400" dirty="0" smtClean="0">
              <a:solidFill>
                <a:schemeClr val="tx1"/>
              </a:solidFill>
            </a:endParaRPr>
          </a:p>
          <a:p>
            <a:r>
              <a:rPr lang="zh-TW" altLang="en-US" sz="4400" dirty="0" smtClean="0">
                <a:solidFill>
                  <a:schemeClr val="tx1"/>
                </a:solidFill>
              </a:rPr>
              <a:t>本</a:t>
            </a:r>
            <a:r>
              <a:rPr lang="zh-TW" altLang="en-US" sz="4400" dirty="0">
                <a:solidFill>
                  <a:schemeClr val="tx1"/>
                </a:solidFill>
              </a:rPr>
              <a:t>週亦要寫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課後評量</a:t>
            </a:r>
            <a:r>
              <a:rPr lang="zh-TW" altLang="en-US" sz="4400" dirty="0" smtClean="0">
                <a:solidFill>
                  <a:schemeClr val="tx1"/>
                </a:solidFill>
              </a:rPr>
              <a:t>，請大家務必到</a:t>
            </a:r>
            <a:r>
              <a:rPr lang="en-US" altLang="zh-TW" sz="4400" dirty="0" smtClean="0">
                <a:solidFill>
                  <a:schemeClr val="tx1"/>
                </a:solidFill>
              </a:rPr>
              <a:t>Moodle</a:t>
            </a:r>
            <a:r>
              <a:rPr lang="zh-TW" altLang="en-US" sz="4400" dirty="0" smtClean="0">
                <a:solidFill>
                  <a:schemeClr val="tx1"/>
                </a:solidFill>
              </a:rPr>
              <a:t>去看關於評量作業的事情，有問題可問</a:t>
            </a:r>
            <a:r>
              <a:rPr lang="en-US" altLang="zh-TW" sz="4400" dirty="0" smtClean="0">
                <a:solidFill>
                  <a:schemeClr val="tx1"/>
                </a:solidFill>
              </a:rPr>
              <a:t>TA</a:t>
            </a:r>
            <a:r>
              <a:rPr lang="zh-TW" altLang="en-US" sz="4400" dirty="0" smtClean="0">
                <a:solidFill>
                  <a:schemeClr val="tx1"/>
                </a:solidFill>
              </a:rPr>
              <a:t>！</a:t>
            </a:r>
            <a:endParaRPr lang="en-US" altLang="zh-TW" sz="4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課後評量作業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040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6324600" cy="1645920"/>
          </a:xfrm>
        </p:spPr>
        <p:txBody>
          <a:bodyPr/>
          <a:lstStyle/>
          <a:p>
            <a:pPr algn="ctr"/>
            <a:r>
              <a:rPr lang="zh-TW" altLang="en-US" sz="5400" b="1" dirty="0" smtClean="0"/>
              <a:t>咱們來看段影片吧！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650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馬王政爭街訪：年輕人的看法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8642668" imgH="4897830"/>
        </mc:Choice>
        <mc:Fallback>
          <p:control name="ShockwaveFlash1" r:id="rId2" imgW="8642668" imgH="489783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700213"/>
                  <a:ext cx="8642350" cy="48974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hlinkClick r:id="rId2"/>
              </a:rPr>
              <a:t>http</a:t>
            </a:r>
            <a:r>
              <a:rPr lang="en-US" altLang="zh-TW" sz="3200" dirty="0">
                <a:hlinkClick r:id="rId2"/>
              </a:rPr>
              <a:t>://www.appledaily.com.tw/realtimenews/article/international/20131007/270527/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1260" cy="1054394"/>
          </a:xfrm>
        </p:spPr>
        <p:txBody>
          <a:bodyPr/>
          <a:lstStyle/>
          <a:p>
            <a:r>
              <a:rPr lang="en-US" altLang="zh-TW" sz="3600" b="1" dirty="0"/>
              <a:t>【</a:t>
            </a:r>
            <a:r>
              <a:rPr lang="zh-TW" altLang="en-US" sz="3600" b="1" dirty="0"/>
              <a:t>短片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求民主　港人移民台灣多</a:t>
            </a:r>
            <a:r>
              <a:rPr lang="en-US" altLang="zh-TW" sz="3600" b="1" dirty="0"/>
              <a:t>2</a:t>
            </a:r>
            <a:r>
              <a:rPr lang="zh-TW" altLang="en-US" sz="3600" b="1" dirty="0"/>
              <a:t>倍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39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2492896"/>
            <a:ext cx="6324600" cy="1645920"/>
          </a:xfrm>
        </p:spPr>
        <p:txBody>
          <a:bodyPr/>
          <a:lstStyle/>
          <a:p>
            <a:pPr algn="ctr"/>
            <a:r>
              <a:rPr lang="zh-TW" altLang="en-US" sz="6600" b="1" dirty="0"/>
              <a:t>點名時間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1711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本學期課程進度</a:t>
            </a:r>
            <a:endParaRPr lang="zh-TW" alt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914501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4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負責</a:t>
            </a:r>
            <a:r>
              <a:rPr lang="zh-TW" altLang="en-US" sz="4000" dirty="0">
                <a:solidFill>
                  <a:schemeClr val="tx1"/>
                </a:solidFill>
              </a:rPr>
              <a:t>同學之</a:t>
            </a:r>
            <a:r>
              <a:rPr lang="zh-TW" altLang="en-US" sz="4000" dirty="0" smtClean="0">
                <a:solidFill>
                  <a:schemeClr val="tx1"/>
                </a:solidFill>
              </a:rPr>
              <a:t>姓名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r>
              <a:rPr lang="zh-TW" altLang="en-US" sz="4000" dirty="0" smtClean="0">
                <a:solidFill>
                  <a:schemeClr val="tx1"/>
                </a:solidFill>
              </a:rPr>
              <a:t>工作</a:t>
            </a:r>
            <a:r>
              <a:rPr lang="zh-TW" altLang="en-US" sz="4000" dirty="0">
                <a:solidFill>
                  <a:schemeClr val="tx1"/>
                </a:solidFill>
              </a:rPr>
              <a:t>的</a:t>
            </a:r>
            <a:r>
              <a:rPr lang="zh-TW" altLang="en-US" sz="4000" dirty="0" smtClean="0">
                <a:solidFill>
                  <a:schemeClr val="tx1"/>
                </a:solidFill>
              </a:rPr>
              <a:t>分配</a:t>
            </a:r>
            <a:r>
              <a:rPr lang="zh-TW" altLang="en-US" sz="4000" dirty="0">
                <a:solidFill>
                  <a:schemeClr val="tx1"/>
                </a:solidFill>
              </a:rPr>
              <a:t>，</a:t>
            </a:r>
            <a:r>
              <a:rPr lang="zh-TW" altLang="en-US" sz="4000" dirty="0" smtClean="0">
                <a:solidFill>
                  <a:schemeClr val="tx1"/>
                </a:solidFill>
              </a:rPr>
              <a:t>包含：</a:t>
            </a:r>
            <a:endParaRPr lang="en-US" altLang="zh-TW" sz="40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altLang="zh-TW" sz="4000" b="1" dirty="0" smtClean="0">
                <a:solidFill>
                  <a:schemeClr val="tx1"/>
                </a:solidFill>
              </a:rPr>
              <a:t>1. 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報告內容之細項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altLang="zh-TW" sz="4000" b="1" dirty="0" smtClean="0">
                <a:solidFill>
                  <a:schemeClr val="tx1"/>
                </a:solidFill>
              </a:rPr>
              <a:t>2. </a:t>
            </a:r>
            <a:r>
              <a:rPr lang="en-US" altLang="zh-TW" sz="4000" b="1" dirty="0" err="1" smtClean="0">
                <a:solidFill>
                  <a:schemeClr val="tx1"/>
                </a:solidFill>
              </a:rPr>
              <a:t>ppt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與紙本的製作是由誰負責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altLang="zh-TW" sz="3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</a:rPr>
              <a:t>*</a:t>
            </a:r>
            <a:r>
              <a:rPr lang="zh-TW" altLang="en-US" sz="3600" dirty="0" smtClean="0">
                <a:solidFill>
                  <a:schemeClr val="tx1"/>
                </a:solidFill>
              </a:rPr>
              <a:t>若全體組員皆有負責，亦要打上姓名。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zh-TW" altLang="en-US" sz="4400" dirty="0"/>
          </a:p>
          <a:p>
            <a:endParaRPr lang="zh-TW" altLang="en-US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報告內容</a:t>
            </a:r>
            <a:r>
              <a:rPr lang="zh-TW" altLang="en-US" sz="4400" b="1" dirty="0" smtClean="0"/>
              <a:t>－分工表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511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 smtClean="0"/>
              <a:t>字型：</a:t>
            </a:r>
            <a:endParaRPr lang="en-US" altLang="zh-TW" sz="3600" dirty="0" smtClean="0"/>
          </a:p>
          <a:p>
            <a:pPr marL="45720" indent="0">
              <a:buNone/>
            </a:pPr>
            <a:r>
              <a:rPr lang="zh-TW" altLang="en-US" sz="3600" dirty="0" smtClean="0"/>
              <a:t>  中文→</a:t>
            </a:r>
            <a:r>
              <a:rPr lang="zh-TW" altLang="en-US" sz="36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新細明體</a:t>
            </a:r>
            <a:endParaRPr lang="en-US" altLang="zh-TW" sz="36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英文→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endParaRPr lang="en-US" altLang="zh-TW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600" dirty="0" smtClean="0"/>
              <a:t>字體大小：</a:t>
            </a:r>
            <a:endParaRPr lang="en-US" altLang="zh-TW" sz="3600" dirty="0" smtClean="0"/>
          </a:p>
          <a:p>
            <a:pPr marL="45720" indent="0">
              <a:buNone/>
            </a:pPr>
            <a:r>
              <a:rPr lang="zh-TW" altLang="en-US" sz="3600" dirty="0" smtClean="0"/>
              <a:t>   題目→</a:t>
            </a:r>
            <a:r>
              <a:rPr lang="en-US" altLang="zh-TW" sz="3600" dirty="0" smtClean="0">
                <a:solidFill>
                  <a:schemeClr val="tx1"/>
                </a:solidFill>
              </a:rPr>
              <a:t>18</a:t>
            </a:r>
            <a:r>
              <a:rPr lang="zh-TW" altLang="en-US" sz="3600" dirty="0" smtClean="0">
                <a:solidFill>
                  <a:schemeClr val="tx1"/>
                </a:solidFill>
              </a:rPr>
              <a:t>號字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altLang="zh-TW" sz="3600" dirty="0" smtClean="0">
                <a:solidFill>
                  <a:schemeClr val="tx1"/>
                </a:solidFill>
              </a:rPr>
              <a:t>   </a:t>
            </a:r>
            <a:r>
              <a:rPr lang="zh-TW" altLang="en-US" sz="3600" dirty="0" smtClean="0"/>
              <a:t>內容文字→</a:t>
            </a:r>
            <a:r>
              <a:rPr lang="en-US" altLang="zh-TW" sz="3600" dirty="0" smtClean="0">
                <a:solidFill>
                  <a:schemeClr val="tx1"/>
                </a:solidFill>
              </a:rPr>
              <a:t>12</a:t>
            </a:r>
            <a:r>
              <a:rPr lang="zh-TW" altLang="en-US" sz="3600" dirty="0" smtClean="0">
                <a:solidFill>
                  <a:schemeClr val="tx1"/>
                </a:solidFill>
              </a:rPr>
              <a:t>號字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r>
              <a:rPr lang="zh-TW" altLang="en-US" sz="3600" dirty="0" smtClean="0"/>
              <a:t>註記</a:t>
            </a:r>
            <a:r>
              <a:rPr lang="zh-TW" altLang="en-US" sz="3600" dirty="0" smtClean="0">
                <a:solidFill>
                  <a:schemeClr val="tx1"/>
                </a:solidFill>
              </a:rPr>
              <a:t>頁碼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endParaRPr lang="en-US" altLang="zh-TW" sz="3600" dirty="0" smtClean="0">
              <a:solidFill>
                <a:schemeClr val="tx1"/>
              </a:solidFill>
            </a:endParaRPr>
          </a:p>
          <a:p>
            <a:endParaRPr lang="en-US" altLang="zh-TW" sz="3600" dirty="0" smtClean="0"/>
          </a:p>
          <a:p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報告內容撰寫格式要點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034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標號：</a:t>
            </a:r>
            <a:r>
              <a:rPr lang="zh-TW" altLang="en-US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壹、貳、參、</a:t>
            </a:r>
            <a:r>
              <a:rPr lang="en-US" altLang="zh-TW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</a:p>
          <a:p>
            <a:pPr marL="4572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r>
              <a:rPr lang="zh-TW" altLang="en-US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　　   一、二、三、</a:t>
            </a:r>
            <a:r>
              <a:rPr lang="en-US" altLang="zh-TW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</a:p>
          <a:p>
            <a:pPr marL="45720" indent="0"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　　　     （一）（二）（三）</a:t>
            </a:r>
            <a:r>
              <a:rPr lang="en-US" altLang="zh-TW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</a:p>
          <a:p>
            <a:pPr marL="45720" indent="0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r>
              <a:rPr lang="zh-TW" altLang="en-US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　　            </a:t>
            </a:r>
            <a:r>
              <a:rPr lang="en-US" altLang="zh-TW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 2. 3. …</a:t>
            </a:r>
          </a:p>
          <a:p>
            <a:pPr marL="45720" indent="0">
              <a:buNone/>
            </a:pPr>
            <a:r>
              <a:rPr lang="en-US" altLang="zh-TW" sz="32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3200" b="1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(1) (2) (3) …</a:t>
            </a:r>
          </a:p>
          <a:p>
            <a:r>
              <a:rPr lang="zh-TW" altLang="en-US" sz="3200" dirty="0">
                <a:latin typeface="+mn-ea"/>
              </a:rPr>
              <a:t>參考</a:t>
            </a:r>
            <a:r>
              <a:rPr lang="zh-TW" altLang="en-US" sz="3200" dirty="0" smtClean="0">
                <a:latin typeface="+mn-ea"/>
              </a:rPr>
              <a:t>資料：</a:t>
            </a:r>
            <a:r>
              <a:rPr lang="zh-TW" altLang="en-US" sz="3200" dirty="0" smtClean="0">
                <a:solidFill>
                  <a:schemeClr val="tx1"/>
                </a:solidFill>
                <a:latin typeface="+mn-ea"/>
              </a:rPr>
              <a:t>附上網址外亦要寫上網站名稱！</a:t>
            </a:r>
            <a:endParaRPr lang="zh-TW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報告內容撰寫格式要點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637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sz="3600" b="1" dirty="0" smtClean="0">
                <a:solidFill>
                  <a:srgbClr val="FF0000"/>
                </a:solidFill>
              </a:rPr>
              <a:t>爭點：</a:t>
            </a:r>
            <a:r>
              <a:rPr lang="zh-TW" altLang="en-US" sz="3200" dirty="0" smtClean="0">
                <a:solidFill>
                  <a:schemeClr val="tx1"/>
                </a:solidFill>
              </a:rPr>
              <a:t>爭議性何在？是什麼原因造成問題的發生與產生爭議？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algn="just"/>
            <a:endParaRPr lang="en-US" altLang="zh-TW" sz="3600" dirty="0" smtClean="0">
              <a:solidFill>
                <a:srgbClr val="FF0000"/>
              </a:solidFill>
            </a:endParaRPr>
          </a:p>
          <a:p>
            <a:pPr algn="just"/>
            <a:r>
              <a:rPr lang="zh-TW" altLang="en-US" sz="3600" b="1" dirty="0" smtClean="0">
                <a:solidFill>
                  <a:srgbClr val="FF0000"/>
                </a:solidFill>
              </a:rPr>
              <a:t>利害關係</a:t>
            </a:r>
            <a:r>
              <a:rPr lang="zh-TW" altLang="en-US" sz="3600" b="1" dirty="0">
                <a:solidFill>
                  <a:srgbClr val="FF0000"/>
                </a:solidFill>
              </a:rPr>
              <a:t>人</a:t>
            </a:r>
            <a:r>
              <a:rPr lang="en-US" altLang="zh-TW" sz="3600" b="1" dirty="0">
                <a:solidFill>
                  <a:srgbClr val="FF0000"/>
                </a:solidFill>
              </a:rPr>
              <a:t>:</a:t>
            </a:r>
            <a:r>
              <a:rPr lang="zh-TW" altLang="en-US" sz="3200" dirty="0">
                <a:solidFill>
                  <a:schemeClr val="tx1"/>
                </a:solidFill>
              </a:rPr>
              <a:t>此報告中的利害關係人有哪些</a:t>
            </a:r>
            <a:r>
              <a:rPr lang="zh-TW" altLang="en-US" sz="3200" dirty="0" smtClean="0">
                <a:solidFill>
                  <a:schemeClr val="tx1"/>
                </a:solidFill>
              </a:rPr>
              <a:t>？誰</a:t>
            </a:r>
            <a:r>
              <a:rPr lang="zh-TW" altLang="en-US" sz="3200" dirty="0">
                <a:solidFill>
                  <a:schemeClr val="tx1"/>
                </a:solidFill>
              </a:rPr>
              <a:t>的權益受到</a:t>
            </a:r>
            <a:r>
              <a:rPr lang="zh-TW" altLang="en-US" sz="3200" dirty="0" smtClean="0">
                <a:solidFill>
                  <a:schemeClr val="tx1"/>
                </a:solidFill>
              </a:rPr>
              <a:t>侵害？各自的角色功能為何？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如果執行此利害關係人的想法，結果會如何？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正文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爭點＆利害關係</a:t>
            </a:r>
            <a:r>
              <a:rPr lang="zh-TW" altLang="en-US" sz="4400" b="1" dirty="0"/>
              <a:t>人分析</a:t>
            </a:r>
          </a:p>
        </p:txBody>
      </p:sp>
    </p:spTree>
    <p:extLst>
      <p:ext uri="{BB962C8B-B14F-4D97-AF65-F5344CB8AC3E}">
        <p14:creationId xmlns:p14="http://schemas.microsoft.com/office/powerpoint/2010/main" val="38556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報告分成書面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報告與 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報告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書面報告內容：</a:t>
            </a:r>
            <a:r>
              <a:rPr lang="en-US" altLang="zh-TW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5000-8000</a:t>
            </a:r>
            <a:r>
              <a:rPr lang="zh-TW" altLang="zh-TW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字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，所以請分配好分工及各章節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內容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再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將書面報告整理成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書面報告含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封面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正文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對議題進行詳細介紹、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利害關係人分析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本組觀點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資料來源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分工表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正式報告形式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375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636912"/>
            <a:ext cx="6324600" cy="1645920"/>
          </a:xfrm>
        </p:spPr>
        <p:txBody>
          <a:bodyPr/>
          <a:lstStyle/>
          <a:p>
            <a:pPr algn="ctr"/>
            <a:r>
              <a:rPr lang="zh-TW" altLang="en-US" sz="5400" b="1" dirty="0" smtClean="0"/>
              <a:t>下週上課注意事項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474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108</TotalTime>
  <Words>405</Words>
  <Application>Microsoft Office PowerPoint</Application>
  <PresentationFormat>如螢幕大小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格線</vt:lpstr>
      <vt:lpstr>Week4：資料蒐集 　　　　　＆內容研討</vt:lpstr>
      <vt:lpstr>點名時間</vt:lpstr>
      <vt:lpstr>本學期課程進度</vt:lpstr>
      <vt:lpstr>報告內容－分工表</vt:lpstr>
      <vt:lpstr>報告內容撰寫格式要點</vt:lpstr>
      <vt:lpstr>報告內容撰寫格式要點</vt:lpstr>
      <vt:lpstr>正文-爭點＆利害關係人分析</vt:lpstr>
      <vt:lpstr>正式報告形式</vt:lpstr>
      <vt:lpstr>下週上課注意事項</vt:lpstr>
      <vt:lpstr>課後注意事項</vt:lpstr>
      <vt:lpstr>下週看電影不上TA課</vt:lpstr>
      <vt:lpstr>課後評量作業</vt:lpstr>
      <vt:lpstr>咱們來看段影片吧！</vt:lpstr>
      <vt:lpstr>馬王政爭街訪：年輕人的看法</vt:lpstr>
      <vt:lpstr>【短片】求民主　港人移民台灣多2倍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Week4：小組分工 　　　　　＆資料蒐集</dc:title>
  <dc:creator>Anna</dc:creator>
  <cp:lastModifiedBy>Anna</cp:lastModifiedBy>
  <cp:revision>31</cp:revision>
  <dcterms:created xsi:type="dcterms:W3CDTF">2013-10-07T14:19:49Z</dcterms:created>
  <dcterms:modified xsi:type="dcterms:W3CDTF">2013-10-08T04:02:27Z</dcterms:modified>
</cp:coreProperties>
</file>